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29"/>
  </p:notesMasterIdLst>
  <p:handoutMasterIdLst>
    <p:handoutMasterId r:id="rId30"/>
  </p:handoutMasterIdLst>
  <p:sldIdLst>
    <p:sldId id="256" r:id="rId5"/>
    <p:sldId id="454" r:id="rId6"/>
    <p:sldId id="501" r:id="rId7"/>
    <p:sldId id="502" r:id="rId8"/>
    <p:sldId id="491" r:id="rId9"/>
    <p:sldId id="447" r:id="rId10"/>
    <p:sldId id="503" r:id="rId11"/>
    <p:sldId id="512" r:id="rId12"/>
    <p:sldId id="516" r:id="rId13"/>
    <p:sldId id="462" r:id="rId14"/>
    <p:sldId id="504" r:id="rId15"/>
    <p:sldId id="505" r:id="rId16"/>
    <p:sldId id="506" r:id="rId17"/>
    <p:sldId id="507" r:id="rId18"/>
    <p:sldId id="509" r:id="rId19"/>
    <p:sldId id="508" r:id="rId20"/>
    <p:sldId id="510" r:id="rId21"/>
    <p:sldId id="471" r:id="rId22"/>
    <p:sldId id="511" r:id="rId23"/>
    <p:sldId id="513" r:id="rId24"/>
    <p:sldId id="514" r:id="rId25"/>
    <p:sldId id="515" r:id="rId26"/>
    <p:sldId id="495" r:id="rId27"/>
    <p:sldId id="310" r:id="rId28"/>
  </p:sldIdLst>
  <p:sldSz cx="9144000" cy="5143500" type="screen16x9"/>
  <p:notesSz cx="6858000" cy="9144000"/>
  <p:defaultTextStyle>
    <a:defPPr>
      <a:defRPr lang="pl-PL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CC6600"/>
    <a:srgbClr val="FF9933"/>
    <a:srgbClr val="FF66FF"/>
    <a:srgbClr val="990099"/>
    <a:srgbClr val="FF0000"/>
    <a:srgbClr val="FF0066"/>
    <a:srgbClr val="FFCC99"/>
    <a:srgbClr val="00CC00"/>
    <a:srgbClr val="00FF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78" d="100"/>
          <a:sy n="78" d="100"/>
        </p:scale>
        <p:origin x="940" y="52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tableStyles" Target="tableStyle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theme" Target="theme/theme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notesMaster" Target="notesMasters/notesMaster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handoutMaster" Target="handoutMasters/handoutMaster1.xml"/><Relationship Id="rId8" Type="http://schemas.openxmlformats.org/officeDocument/2006/relationships/slide" Target="slides/slide4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E516CFF-F97F-4ECF-8F8A-AD680D17EBAC}" type="doc">
      <dgm:prSet loTypeId="urn:microsoft.com/office/officeart/2005/8/layout/target2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pl-PL"/>
        </a:p>
      </dgm:t>
    </dgm:pt>
    <dgm:pt modelId="{E556641B-4464-4B56-BB0B-C56939F2E119}">
      <dgm:prSet phldrT="[Tekst]"/>
      <dgm:spPr/>
      <dgm:t>
        <a:bodyPr/>
        <a:lstStyle/>
        <a:p>
          <a:r>
            <a:rPr lang="pl-PL" dirty="0"/>
            <a:t>Środki w dyspozycji</a:t>
          </a:r>
        </a:p>
      </dgm:t>
    </dgm:pt>
    <dgm:pt modelId="{D31E388E-F573-460D-AF84-860F769DA5FF}" type="parTrans" cxnId="{7EA895E1-4249-4289-8173-77C5640629E7}">
      <dgm:prSet/>
      <dgm:spPr/>
      <dgm:t>
        <a:bodyPr/>
        <a:lstStyle/>
        <a:p>
          <a:endParaRPr lang="pl-PL"/>
        </a:p>
      </dgm:t>
    </dgm:pt>
    <dgm:pt modelId="{C06DD26D-1047-4306-AA89-09844569A063}" type="sibTrans" cxnId="{7EA895E1-4249-4289-8173-77C5640629E7}">
      <dgm:prSet/>
      <dgm:spPr/>
      <dgm:t>
        <a:bodyPr/>
        <a:lstStyle/>
        <a:p>
          <a:endParaRPr lang="pl-PL"/>
        </a:p>
      </dgm:t>
    </dgm:pt>
    <dgm:pt modelId="{36DB3E17-979F-4DB2-8FAC-A9F681F7C840}">
      <dgm:prSet phldrT="[Tekst]"/>
      <dgm:spPr/>
      <dgm:t>
        <a:bodyPr/>
        <a:lstStyle/>
        <a:p>
          <a:r>
            <a:rPr lang="pl-PL" dirty="0"/>
            <a:t>Gotówka</a:t>
          </a:r>
        </a:p>
      </dgm:t>
    </dgm:pt>
    <dgm:pt modelId="{91D2EF8D-5931-40B3-91F3-EAF440ECE840}" type="parTrans" cxnId="{D1DC513E-753B-43BB-A9BF-6F1619B74790}">
      <dgm:prSet/>
      <dgm:spPr/>
      <dgm:t>
        <a:bodyPr/>
        <a:lstStyle/>
        <a:p>
          <a:endParaRPr lang="pl-PL"/>
        </a:p>
      </dgm:t>
    </dgm:pt>
    <dgm:pt modelId="{D6555B6A-0ABC-480F-B091-9D3739C91323}" type="sibTrans" cxnId="{D1DC513E-753B-43BB-A9BF-6F1619B74790}">
      <dgm:prSet/>
      <dgm:spPr/>
      <dgm:t>
        <a:bodyPr/>
        <a:lstStyle/>
        <a:p>
          <a:endParaRPr lang="pl-PL"/>
        </a:p>
      </dgm:t>
    </dgm:pt>
    <dgm:pt modelId="{A56E1115-32E0-4E49-898D-02579ACDCA9C}">
      <dgm:prSet phldrT="[Tekst]"/>
      <dgm:spPr/>
      <dgm:t>
        <a:bodyPr/>
        <a:lstStyle/>
        <a:p>
          <a:r>
            <a:rPr lang="pl-PL" dirty="0"/>
            <a:t>Należności</a:t>
          </a:r>
        </a:p>
      </dgm:t>
    </dgm:pt>
    <dgm:pt modelId="{BF355EEC-0D21-4EBD-8CA8-871F41C9CA59}" type="parTrans" cxnId="{2DA22695-CAE1-4216-BC51-5296CB1EA107}">
      <dgm:prSet/>
      <dgm:spPr/>
      <dgm:t>
        <a:bodyPr/>
        <a:lstStyle/>
        <a:p>
          <a:endParaRPr lang="pl-PL"/>
        </a:p>
      </dgm:t>
    </dgm:pt>
    <dgm:pt modelId="{396450C0-B9FD-4C79-9096-8BAAB5E01B18}" type="sibTrans" cxnId="{2DA22695-CAE1-4216-BC51-5296CB1EA107}">
      <dgm:prSet/>
      <dgm:spPr/>
      <dgm:t>
        <a:bodyPr/>
        <a:lstStyle/>
        <a:p>
          <a:endParaRPr lang="pl-PL"/>
        </a:p>
      </dgm:t>
    </dgm:pt>
    <dgm:pt modelId="{89D32828-B0B2-40D2-91FA-175F05FE7291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/>
            <a:t>Pochodzenie gotówki</a:t>
          </a:r>
        </a:p>
      </dgm:t>
    </dgm:pt>
    <dgm:pt modelId="{4194FB56-4D05-40F1-A2F8-E22FB287D7C4}" type="parTrans" cxnId="{FEBC07F6-C9EC-4313-AC83-251322BAC0E5}">
      <dgm:prSet/>
      <dgm:spPr/>
      <dgm:t>
        <a:bodyPr/>
        <a:lstStyle/>
        <a:p>
          <a:endParaRPr lang="pl-PL"/>
        </a:p>
      </dgm:t>
    </dgm:pt>
    <dgm:pt modelId="{E8F486F2-1C80-4380-B557-B7ECD00022D5}" type="sibTrans" cxnId="{FEBC07F6-C9EC-4313-AC83-251322BAC0E5}">
      <dgm:prSet/>
      <dgm:spPr/>
      <dgm:t>
        <a:bodyPr/>
        <a:lstStyle/>
        <a:p>
          <a:endParaRPr lang="pl-PL"/>
        </a:p>
      </dgm:t>
    </dgm:pt>
    <dgm:pt modelId="{C64F5B55-248A-46D5-988B-0C863A49717B}">
      <dgm:prSet phldrT="[Tekst]"/>
      <dgm:spPr/>
      <dgm:t>
        <a:bodyPr/>
        <a:lstStyle/>
        <a:p>
          <a:r>
            <a:rPr lang="pl-PL" dirty="0"/>
            <a:t>Środki własne</a:t>
          </a:r>
        </a:p>
      </dgm:t>
    </dgm:pt>
    <dgm:pt modelId="{C6887549-7B57-4CE3-9DFA-C7C2852C76B0}" type="parTrans" cxnId="{BE8E59B1-07EA-402D-A574-15DB0E09F5C8}">
      <dgm:prSet/>
      <dgm:spPr/>
      <dgm:t>
        <a:bodyPr/>
        <a:lstStyle/>
        <a:p>
          <a:endParaRPr lang="pl-PL"/>
        </a:p>
      </dgm:t>
    </dgm:pt>
    <dgm:pt modelId="{E3BE9C0A-F602-4669-91FD-4B0EF8D926EE}" type="sibTrans" cxnId="{BE8E59B1-07EA-402D-A574-15DB0E09F5C8}">
      <dgm:prSet/>
      <dgm:spPr/>
      <dgm:t>
        <a:bodyPr/>
        <a:lstStyle/>
        <a:p>
          <a:endParaRPr lang="pl-PL"/>
        </a:p>
      </dgm:t>
    </dgm:pt>
    <dgm:pt modelId="{EAF00866-655C-43FD-BDF2-05B150B4B5CE}">
      <dgm:prSet phldrT="[Tekst]"/>
      <dgm:spPr/>
      <dgm:t>
        <a:bodyPr/>
        <a:lstStyle/>
        <a:p>
          <a:r>
            <a:rPr lang="pl-PL" dirty="0"/>
            <a:t>Zobowiązania</a:t>
          </a:r>
        </a:p>
      </dgm:t>
    </dgm:pt>
    <dgm:pt modelId="{185B804F-2965-463B-9277-BECEE87A77C7}" type="parTrans" cxnId="{A2C1D6B5-8696-4700-BEDC-0DF5DD9441EB}">
      <dgm:prSet/>
      <dgm:spPr/>
      <dgm:t>
        <a:bodyPr/>
        <a:lstStyle/>
        <a:p>
          <a:endParaRPr lang="pl-PL"/>
        </a:p>
      </dgm:t>
    </dgm:pt>
    <dgm:pt modelId="{8313E1F4-9F4B-4DB8-947F-65F91A957912}" type="sibTrans" cxnId="{A2C1D6B5-8696-4700-BEDC-0DF5DD9441EB}">
      <dgm:prSet/>
      <dgm:spPr/>
      <dgm:t>
        <a:bodyPr/>
        <a:lstStyle/>
        <a:p>
          <a:endParaRPr lang="pl-PL"/>
        </a:p>
      </dgm:t>
    </dgm:pt>
    <dgm:pt modelId="{82C7E561-C252-469C-BB78-DF6742E12C3F}">
      <dgm:prSet phldrT="[Tekst]"/>
      <dgm:spPr>
        <a:solidFill>
          <a:srgbClr val="CC6600"/>
        </a:solidFill>
      </dgm:spPr>
      <dgm:t>
        <a:bodyPr/>
        <a:lstStyle/>
        <a:p>
          <a:r>
            <a:rPr lang="pl-PL" dirty="0"/>
            <a:t>Zobowiązania</a:t>
          </a:r>
        </a:p>
      </dgm:t>
    </dgm:pt>
    <dgm:pt modelId="{9C3E3DCA-E152-41C7-9126-8BA0C6650AAC}" type="parTrans" cxnId="{0B9C2C33-E51F-4039-9EB2-29A85E2D3EEB}">
      <dgm:prSet/>
      <dgm:spPr/>
      <dgm:t>
        <a:bodyPr/>
        <a:lstStyle/>
        <a:p>
          <a:endParaRPr lang="pl-PL"/>
        </a:p>
      </dgm:t>
    </dgm:pt>
    <dgm:pt modelId="{4C4845A7-4EC3-41DC-A921-2E5985AF2FE7}" type="sibTrans" cxnId="{0B9C2C33-E51F-4039-9EB2-29A85E2D3EEB}">
      <dgm:prSet/>
      <dgm:spPr/>
      <dgm:t>
        <a:bodyPr/>
        <a:lstStyle/>
        <a:p>
          <a:endParaRPr lang="pl-PL"/>
        </a:p>
      </dgm:t>
    </dgm:pt>
    <dgm:pt modelId="{655F215C-291C-4F3F-AF25-DA9E2C2876FE}">
      <dgm:prSet phldrT="[Tekst]"/>
      <dgm:spPr/>
      <dgm:t>
        <a:bodyPr/>
        <a:lstStyle/>
        <a:p>
          <a:r>
            <a:rPr lang="pl-PL" dirty="0"/>
            <a:t>Krótkookresowe</a:t>
          </a:r>
        </a:p>
      </dgm:t>
    </dgm:pt>
    <dgm:pt modelId="{9088BEE9-91E0-4820-A08A-30FB376B24A9}" type="parTrans" cxnId="{D8506E42-913C-493D-A900-E92F1F4BAD5A}">
      <dgm:prSet/>
      <dgm:spPr/>
      <dgm:t>
        <a:bodyPr/>
        <a:lstStyle/>
        <a:p>
          <a:endParaRPr lang="pl-PL"/>
        </a:p>
      </dgm:t>
    </dgm:pt>
    <dgm:pt modelId="{0A6B0185-7318-4634-BEBC-A01599A6F7CD}" type="sibTrans" cxnId="{D8506E42-913C-493D-A900-E92F1F4BAD5A}">
      <dgm:prSet/>
      <dgm:spPr/>
      <dgm:t>
        <a:bodyPr/>
        <a:lstStyle/>
        <a:p>
          <a:endParaRPr lang="pl-PL"/>
        </a:p>
      </dgm:t>
    </dgm:pt>
    <dgm:pt modelId="{598C2B37-2334-4BF6-A920-4FB568F06C17}">
      <dgm:prSet phldrT="[Tekst]"/>
      <dgm:spPr/>
      <dgm:t>
        <a:bodyPr/>
        <a:lstStyle/>
        <a:p>
          <a:r>
            <a:rPr lang="pl-PL" dirty="0"/>
            <a:t>Długookresowe</a:t>
          </a:r>
        </a:p>
      </dgm:t>
    </dgm:pt>
    <dgm:pt modelId="{50DDDF41-D323-4CDC-97B1-C6AB41232443}" type="parTrans" cxnId="{7FBB07F9-C3E9-4E5C-A0AF-F2DFBA2341D0}">
      <dgm:prSet/>
      <dgm:spPr/>
      <dgm:t>
        <a:bodyPr/>
        <a:lstStyle/>
        <a:p>
          <a:endParaRPr lang="pl-PL"/>
        </a:p>
      </dgm:t>
    </dgm:pt>
    <dgm:pt modelId="{C6581354-637C-4DE3-A98D-74A7C64EEBEC}" type="sibTrans" cxnId="{7FBB07F9-C3E9-4E5C-A0AF-F2DFBA2341D0}">
      <dgm:prSet/>
      <dgm:spPr/>
      <dgm:t>
        <a:bodyPr/>
        <a:lstStyle/>
        <a:p>
          <a:endParaRPr lang="pl-PL"/>
        </a:p>
      </dgm:t>
    </dgm:pt>
    <dgm:pt modelId="{7A759FF9-C29B-4D61-A520-8A489FAC385C}" type="pres">
      <dgm:prSet presAssocID="{0E516CFF-F97F-4ECF-8F8A-AD680D17EBAC}" presName="Name0" presStyleCnt="0">
        <dgm:presLayoutVars>
          <dgm:chMax val="3"/>
          <dgm:chPref val="1"/>
          <dgm:dir/>
          <dgm:animLvl val="lvl"/>
          <dgm:resizeHandles/>
        </dgm:presLayoutVars>
      </dgm:prSet>
      <dgm:spPr/>
    </dgm:pt>
    <dgm:pt modelId="{10087BA2-F9D3-401B-99AD-FC8DECF117C1}" type="pres">
      <dgm:prSet presAssocID="{0E516CFF-F97F-4ECF-8F8A-AD680D17EBAC}" presName="outerBox" presStyleCnt="0"/>
      <dgm:spPr/>
    </dgm:pt>
    <dgm:pt modelId="{26E3FB79-9E87-43BE-9808-F52AA39E576B}" type="pres">
      <dgm:prSet presAssocID="{0E516CFF-F97F-4ECF-8F8A-AD680D17EBAC}" presName="outerBoxParent" presStyleLbl="node1" presStyleIdx="0" presStyleCnt="3"/>
      <dgm:spPr/>
    </dgm:pt>
    <dgm:pt modelId="{F615086C-C7C2-4E23-A6F6-07B03D015786}" type="pres">
      <dgm:prSet presAssocID="{0E516CFF-F97F-4ECF-8F8A-AD680D17EBAC}" presName="outerBoxChildren" presStyleCnt="0"/>
      <dgm:spPr/>
    </dgm:pt>
    <dgm:pt modelId="{98002430-3D0B-44A0-9A1E-F9F17FF981B6}" type="pres">
      <dgm:prSet presAssocID="{36DB3E17-979F-4DB2-8FAC-A9F681F7C840}" presName="oChild" presStyleLbl="fgAcc1" presStyleIdx="0" presStyleCnt="6">
        <dgm:presLayoutVars>
          <dgm:bulletEnabled val="1"/>
        </dgm:presLayoutVars>
      </dgm:prSet>
      <dgm:spPr/>
    </dgm:pt>
    <dgm:pt modelId="{EBC56E47-8754-4780-8C90-3D5A8DB27D5D}" type="pres">
      <dgm:prSet presAssocID="{D6555B6A-0ABC-480F-B091-9D3739C91323}" presName="outerSibTrans" presStyleCnt="0"/>
      <dgm:spPr/>
    </dgm:pt>
    <dgm:pt modelId="{FB44907F-DC63-4214-BFE5-622D781221E5}" type="pres">
      <dgm:prSet presAssocID="{A56E1115-32E0-4E49-898D-02579ACDCA9C}" presName="oChild" presStyleLbl="fgAcc1" presStyleIdx="1" presStyleCnt="6">
        <dgm:presLayoutVars>
          <dgm:bulletEnabled val="1"/>
        </dgm:presLayoutVars>
      </dgm:prSet>
      <dgm:spPr/>
    </dgm:pt>
    <dgm:pt modelId="{98D25DD7-7D78-454C-878F-DC15B40C935A}" type="pres">
      <dgm:prSet presAssocID="{0E516CFF-F97F-4ECF-8F8A-AD680D17EBAC}" presName="middleBox" presStyleCnt="0"/>
      <dgm:spPr/>
    </dgm:pt>
    <dgm:pt modelId="{97E97467-F1C7-4B02-A276-40BC40CAC830}" type="pres">
      <dgm:prSet presAssocID="{0E516CFF-F97F-4ECF-8F8A-AD680D17EBAC}" presName="middleBoxParent" presStyleLbl="node1" presStyleIdx="1" presStyleCnt="3"/>
      <dgm:spPr/>
    </dgm:pt>
    <dgm:pt modelId="{8884A092-C221-45CA-9A0D-CF5838A240BC}" type="pres">
      <dgm:prSet presAssocID="{0E516CFF-F97F-4ECF-8F8A-AD680D17EBAC}" presName="middleBoxChildren" presStyleCnt="0"/>
      <dgm:spPr/>
    </dgm:pt>
    <dgm:pt modelId="{382B092A-C282-46DB-992B-EFF9A11FCFEB}" type="pres">
      <dgm:prSet presAssocID="{C64F5B55-248A-46D5-988B-0C863A49717B}" presName="mChild" presStyleLbl="fgAcc1" presStyleIdx="2" presStyleCnt="6">
        <dgm:presLayoutVars>
          <dgm:bulletEnabled val="1"/>
        </dgm:presLayoutVars>
      </dgm:prSet>
      <dgm:spPr/>
    </dgm:pt>
    <dgm:pt modelId="{BAD0130D-6B4B-4395-95B6-6AD9619328BC}" type="pres">
      <dgm:prSet presAssocID="{E3BE9C0A-F602-4669-91FD-4B0EF8D926EE}" presName="middleSibTrans" presStyleCnt="0"/>
      <dgm:spPr/>
    </dgm:pt>
    <dgm:pt modelId="{688E3B66-34B8-4F4A-BB48-AC638794B203}" type="pres">
      <dgm:prSet presAssocID="{EAF00866-655C-43FD-BDF2-05B150B4B5CE}" presName="mChild" presStyleLbl="fgAcc1" presStyleIdx="3" presStyleCnt="6">
        <dgm:presLayoutVars>
          <dgm:bulletEnabled val="1"/>
        </dgm:presLayoutVars>
      </dgm:prSet>
      <dgm:spPr/>
    </dgm:pt>
    <dgm:pt modelId="{861978CF-1B79-4C49-9C86-90D934B94FC7}" type="pres">
      <dgm:prSet presAssocID="{0E516CFF-F97F-4ECF-8F8A-AD680D17EBAC}" presName="centerBox" presStyleCnt="0"/>
      <dgm:spPr/>
    </dgm:pt>
    <dgm:pt modelId="{03902649-1A3C-4354-8F21-8BAD10EC989F}" type="pres">
      <dgm:prSet presAssocID="{0E516CFF-F97F-4ECF-8F8A-AD680D17EBAC}" presName="centerBoxParent" presStyleLbl="node1" presStyleIdx="2" presStyleCnt="3"/>
      <dgm:spPr/>
    </dgm:pt>
    <dgm:pt modelId="{FBC42CE9-C500-4D48-93DC-ABA7D74BFD14}" type="pres">
      <dgm:prSet presAssocID="{0E516CFF-F97F-4ECF-8F8A-AD680D17EBAC}" presName="centerBoxChildren" presStyleCnt="0"/>
      <dgm:spPr/>
    </dgm:pt>
    <dgm:pt modelId="{0054FA2E-404C-497C-A7EA-CA5C201E02F6}" type="pres">
      <dgm:prSet presAssocID="{655F215C-291C-4F3F-AF25-DA9E2C2876FE}" presName="cChild" presStyleLbl="fgAcc1" presStyleIdx="4" presStyleCnt="6">
        <dgm:presLayoutVars>
          <dgm:bulletEnabled val="1"/>
        </dgm:presLayoutVars>
      </dgm:prSet>
      <dgm:spPr/>
    </dgm:pt>
    <dgm:pt modelId="{46914FFF-058A-420C-A7E1-7DA103FB71D2}" type="pres">
      <dgm:prSet presAssocID="{0A6B0185-7318-4634-BEBC-A01599A6F7CD}" presName="centerSibTrans" presStyleCnt="0"/>
      <dgm:spPr/>
    </dgm:pt>
    <dgm:pt modelId="{FB6B2D9D-C4C2-45CC-8B07-35986F73B2DE}" type="pres">
      <dgm:prSet presAssocID="{598C2B37-2334-4BF6-A920-4FB568F06C17}" presName="cChild" presStyleLbl="fgAcc1" presStyleIdx="5" presStyleCnt="6">
        <dgm:presLayoutVars>
          <dgm:bulletEnabled val="1"/>
        </dgm:presLayoutVars>
      </dgm:prSet>
      <dgm:spPr/>
    </dgm:pt>
  </dgm:ptLst>
  <dgm:cxnLst>
    <dgm:cxn modelId="{0B9C2C33-E51F-4039-9EB2-29A85E2D3EEB}" srcId="{0E516CFF-F97F-4ECF-8F8A-AD680D17EBAC}" destId="{82C7E561-C252-469C-BB78-DF6742E12C3F}" srcOrd="2" destOrd="0" parTransId="{9C3E3DCA-E152-41C7-9126-8BA0C6650AAC}" sibTransId="{4C4845A7-4EC3-41DC-A921-2E5985AF2FE7}"/>
    <dgm:cxn modelId="{11BC8738-24D6-4082-92D0-F268F86B992E}" type="presOf" srcId="{36DB3E17-979F-4DB2-8FAC-A9F681F7C840}" destId="{98002430-3D0B-44A0-9A1E-F9F17FF981B6}" srcOrd="0" destOrd="0" presId="urn:microsoft.com/office/officeart/2005/8/layout/target2"/>
    <dgm:cxn modelId="{D1DC513E-753B-43BB-A9BF-6F1619B74790}" srcId="{E556641B-4464-4B56-BB0B-C56939F2E119}" destId="{36DB3E17-979F-4DB2-8FAC-A9F681F7C840}" srcOrd="0" destOrd="0" parTransId="{91D2EF8D-5931-40B3-91F3-EAF440ECE840}" sibTransId="{D6555B6A-0ABC-480F-B091-9D3739C91323}"/>
    <dgm:cxn modelId="{0998DF5F-D3DA-4EA6-BFB5-4AF11C6019CB}" type="presOf" srcId="{82C7E561-C252-469C-BB78-DF6742E12C3F}" destId="{03902649-1A3C-4354-8F21-8BAD10EC989F}" srcOrd="0" destOrd="0" presId="urn:microsoft.com/office/officeart/2005/8/layout/target2"/>
    <dgm:cxn modelId="{D8506E42-913C-493D-A900-E92F1F4BAD5A}" srcId="{82C7E561-C252-469C-BB78-DF6742E12C3F}" destId="{655F215C-291C-4F3F-AF25-DA9E2C2876FE}" srcOrd="0" destOrd="0" parTransId="{9088BEE9-91E0-4820-A08A-30FB376B24A9}" sibTransId="{0A6B0185-7318-4634-BEBC-A01599A6F7CD}"/>
    <dgm:cxn modelId="{C7F2B54A-7940-41BC-8F03-99ABDAE427A5}" type="presOf" srcId="{E556641B-4464-4B56-BB0B-C56939F2E119}" destId="{26E3FB79-9E87-43BE-9808-F52AA39E576B}" srcOrd="0" destOrd="0" presId="urn:microsoft.com/office/officeart/2005/8/layout/target2"/>
    <dgm:cxn modelId="{CB539056-D0CE-46CD-87E5-FF7CD0F680E3}" type="presOf" srcId="{89D32828-B0B2-40D2-91FA-175F05FE7291}" destId="{97E97467-F1C7-4B02-A276-40BC40CAC830}" srcOrd="0" destOrd="0" presId="urn:microsoft.com/office/officeart/2005/8/layout/target2"/>
    <dgm:cxn modelId="{8B77928B-024B-4B0F-96AF-A75970E8D4D6}" type="presOf" srcId="{0E516CFF-F97F-4ECF-8F8A-AD680D17EBAC}" destId="{7A759FF9-C29B-4D61-A520-8A489FAC385C}" srcOrd="0" destOrd="0" presId="urn:microsoft.com/office/officeart/2005/8/layout/target2"/>
    <dgm:cxn modelId="{2DA22695-CAE1-4216-BC51-5296CB1EA107}" srcId="{E556641B-4464-4B56-BB0B-C56939F2E119}" destId="{A56E1115-32E0-4E49-898D-02579ACDCA9C}" srcOrd="1" destOrd="0" parTransId="{BF355EEC-0D21-4EBD-8CA8-871F41C9CA59}" sibTransId="{396450C0-B9FD-4C79-9096-8BAAB5E01B18}"/>
    <dgm:cxn modelId="{D1E74AA5-6CF4-49BA-A49E-26A83CFE3950}" type="presOf" srcId="{655F215C-291C-4F3F-AF25-DA9E2C2876FE}" destId="{0054FA2E-404C-497C-A7EA-CA5C201E02F6}" srcOrd="0" destOrd="0" presId="urn:microsoft.com/office/officeart/2005/8/layout/target2"/>
    <dgm:cxn modelId="{600981AC-FBB6-4466-8A4C-89E3EE52F69A}" type="presOf" srcId="{598C2B37-2334-4BF6-A920-4FB568F06C17}" destId="{FB6B2D9D-C4C2-45CC-8B07-35986F73B2DE}" srcOrd="0" destOrd="0" presId="urn:microsoft.com/office/officeart/2005/8/layout/target2"/>
    <dgm:cxn modelId="{BE8E59B1-07EA-402D-A574-15DB0E09F5C8}" srcId="{89D32828-B0B2-40D2-91FA-175F05FE7291}" destId="{C64F5B55-248A-46D5-988B-0C863A49717B}" srcOrd="0" destOrd="0" parTransId="{C6887549-7B57-4CE3-9DFA-C7C2852C76B0}" sibTransId="{E3BE9C0A-F602-4669-91FD-4B0EF8D926EE}"/>
    <dgm:cxn modelId="{A2C1D6B5-8696-4700-BEDC-0DF5DD9441EB}" srcId="{89D32828-B0B2-40D2-91FA-175F05FE7291}" destId="{EAF00866-655C-43FD-BDF2-05B150B4B5CE}" srcOrd="1" destOrd="0" parTransId="{185B804F-2965-463B-9277-BECEE87A77C7}" sibTransId="{8313E1F4-9F4B-4DB8-947F-65F91A957912}"/>
    <dgm:cxn modelId="{D325E0D8-E6F9-4932-9C89-69C096290561}" type="presOf" srcId="{EAF00866-655C-43FD-BDF2-05B150B4B5CE}" destId="{688E3B66-34B8-4F4A-BB48-AC638794B203}" srcOrd="0" destOrd="0" presId="urn:microsoft.com/office/officeart/2005/8/layout/target2"/>
    <dgm:cxn modelId="{7EA895E1-4249-4289-8173-77C5640629E7}" srcId="{0E516CFF-F97F-4ECF-8F8A-AD680D17EBAC}" destId="{E556641B-4464-4B56-BB0B-C56939F2E119}" srcOrd="0" destOrd="0" parTransId="{D31E388E-F573-460D-AF84-860F769DA5FF}" sibTransId="{C06DD26D-1047-4306-AA89-09844569A063}"/>
    <dgm:cxn modelId="{9B8542EE-E25A-4DDF-88E7-31B0EC7E30A3}" type="presOf" srcId="{C64F5B55-248A-46D5-988B-0C863A49717B}" destId="{382B092A-C282-46DB-992B-EFF9A11FCFEB}" srcOrd="0" destOrd="0" presId="urn:microsoft.com/office/officeart/2005/8/layout/target2"/>
    <dgm:cxn modelId="{FEBC07F6-C9EC-4313-AC83-251322BAC0E5}" srcId="{0E516CFF-F97F-4ECF-8F8A-AD680D17EBAC}" destId="{89D32828-B0B2-40D2-91FA-175F05FE7291}" srcOrd="1" destOrd="0" parTransId="{4194FB56-4D05-40F1-A2F8-E22FB287D7C4}" sibTransId="{E8F486F2-1C80-4380-B557-B7ECD00022D5}"/>
    <dgm:cxn modelId="{7FBB07F9-C3E9-4E5C-A0AF-F2DFBA2341D0}" srcId="{82C7E561-C252-469C-BB78-DF6742E12C3F}" destId="{598C2B37-2334-4BF6-A920-4FB568F06C17}" srcOrd="1" destOrd="0" parTransId="{50DDDF41-D323-4CDC-97B1-C6AB41232443}" sibTransId="{C6581354-637C-4DE3-A98D-74A7C64EEBEC}"/>
    <dgm:cxn modelId="{09125FFB-930D-4DFB-9DF8-9326C3361CD3}" type="presOf" srcId="{A56E1115-32E0-4E49-898D-02579ACDCA9C}" destId="{FB44907F-DC63-4214-BFE5-622D781221E5}" srcOrd="0" destOrd="0" presId="urn:microsoft.com/office/officeart/2005/8/layout/target2"/>
    <dgm:cxn modelId="{178FD5E6-862A-4243-BD16-DA356ABA7818}" type="presParOf" srcId="{7A759FF9-C29B-4D61-A520-8A489FAC385C}" destId="{10087BA2-F9D3-401B-99AD-FC8DECF117C1}" srcOrd="0" destOrd="0" presId="urn:microsoft.com/office/officeart/2005/8/layout/target2"/>
    <dgm:cxn modelId="{E46ED742-27CD-4691-9005-83318EF64550}" type="presParOf" srcId="{10087BA2-F9D3-401B-99AD-FC8DECF117C1}" destId="{26E3FB79-9E87-43BE-9808-F52AA39E576B}" srcOrd="0" destOrd="0" presId="urn:microsoft.com/office/officeart/2005/8/layout/target2"/>
    <dgm:cxn modelId="{0DF3381C-6F2E-42CF-AC89-D8F8F9FC5F2D}" type="presParOf" srcId="{10087BA2-F9D3-401B-99AD-FC8DECF117C1}" destId="{F615086C-C7C2-4E23-A6F6-07B03D015786}" srcOrd="1" destOrd="0" presId="urn:microsoft.com/office/officeart/2005/8/layout/target2"/>
    <dgm:cxn modelId="{4F5D37A3-DDB8-4037-9131-17591C8B61DF}" type="presParOf" srcId="{F615086C-C7C2-4E23-A6F6-07B03D015786}" destId="{98002430-3D0B-44A0-9A1E-F9F17FF981B6}" srcOrd="0" destOrd="0" presId="urn:microsoft.com/office/officeart/2005/8/layout/target2"/>
    <dgm:cxn modelId="{BD8CABBC-B627-48CB-85BC-BC023C1806E7}" type="presParOf" srcId="{F615086C-C7C2-4E23-A6F6-07B03D015786}" destId="{EBC56E47-8754-4780-8C90-3D5A8DB27D5D}" srcOrd="1" destOrd="0" presId="urn:microsoft.com/office/officeart/2005/8/layout/target2"/>
    <dgm:cxn modelId="{75A8513F-23AD-40D4-A2B3-27EE49FAEC04}" type="presParOf" srcId="{F615086C-C7C2-4E23-A6F6-07B03D015786}" destId="{FB44907F-DC63-4214-BFE5-622D781221E5}" srcOrd="2" destOrd="0" presId="urn:microsoft.com/office/officeart/2005/8/layout/target2"/>
    <dgm:cxn modelId="{CC56A4AD-ADA9-48B5-BF9E-4724B16B608B}" type="presParOf" srcId="{7A759FF9-C29B-4D61-A520-8A489FAC385C}" destId="{98D25DD7-7D78-454C-878F-DC15B40C935A}" srcOrd="1" destOrd="0" presId="urn:microsoft.com/office/officeart/2005/8/layout/target2"/>
    <dgm:cxn modelId="{64569C3D-AF9D-47AC-A54A-11335CF56218}" type="presParOf" srcId="{98D25DD7-7D78-454C-878F-DC15B40C935A}" destId="{97E97467-F1C7-4B02-A276-40BC40CAC830}" srcOrd="0" destOrd="0" presId="urn:microsoft.com/office/officeart/2005/8/layout/target2"/>
    <dgm:cxn modelId="{2A7D6DF2-A3B0-4CF0-8AF4-72AE432265B1}" type="presParOf" srcId="{98D25DD7-7D78-454C-878F-DC15B40C935A}" destId="{8884A092-C221-45CA-9A0D-CF5838A240BC}" srcOrd="1" destOrd="0" presId="urn:microsoft.com/office/officeart/2005/8/layout/target2"/>
    <dgm:cxn modelId="{C8FDE2BF-3756-4587-9514-D6A321C41FC1}" type="presParOf" srcId="{8884A092-C221-45CA-9A0D-CF5838A240BC}" destId="{382B092A-C282-46DB-992B-EFF9A11FCFEB}" srcOrd="0" destOrd="0" presId="urn:microsoft.com/office/officeart/2005/8/layout/target2"/>
    <dgm:cxn modelId="{022D91C6-E00D-4DD4-B5B6-91732A061E1E}" type="presParOf" srcId="{8884A092-C221-45CA-9A0D-CF5838A240BC}" destId="{BAD0130D-6B4B-4395-95B6-6AD9619328BC}" srcOrd="1" destOrd="0" presId="urn:microsoft.com/office/officeart/2005/8/layout/target2"/>
    <dgm:cxn modelId="{6678FFE2-D282-4E03-BB85-0D934E58D7F8}" type="presParOf" srcId="{8884A092-C221-45CA-9A0D-CF5838A240BC}" destId="{688E3B66-34B8-4F4A-BB48-AC638794B203}" srcOrd="2" destOrd="0" presId="urn:microsoft.com/office/officeart/2005/8/layout/target2"/>
    <dgm:cxn modelId="{6E557378-49D2-4C96-B5EB-5F4830C079A1}" type="presParOf" srcId="{7A759FF9-C29B-4D61-A520-8A489FAC385C}" destId="{861978CF-1B79-4C49-9C86-90D934B94FC7}" srcOrd="2" destOrd="0" presId="urn:microsoft.com/office/officeart/2005/8/layout/target2"/>
    <dgm:cxn modelId="{B6B3F037-B239-472A-82F3-6D86583F2BBC}" type="presParOf" srcId="{861978CF-1B79-4C49-9C86-90D934B94FC7}" destId="{03902649-1A3C-4354-8F21-8BAD10EC989F}" srcOrd="0" destOrd="0" presId="urn:microsoft.com/office/officeart/2005/8/layout/target2"/>
    <dgm:cxn modelId="{848812D3-3994-4A16-963F-A86FA73D1670}" type="presParOf" srcId="{861978CF-1B79-4C49-9C86-90D934B94FC7}" destId="{FBC42CE9-C500-4D48-93DC-ABA7D74BFD14}" srcOrd="1" destOrd="0" presId="urn:microsoft.com/office/officeart/2005/8/layout/target2"/>
    <dgm:cxn modelId="{E227A18D-C1F1-44D3-B9CA-757305C60793}" type="presParOf" srcId="{FBC42CE9-C500-4D48-93DC-ABA7D74BFD14}" destId="{0054FA2E-404C-497C-A7EA-CA5C201E02F6}" srcOrd="0" destOrd="0" presId="urn:microsoft.com/office/officeart/2005/8/layout/target2"/>
    <dgm:cxn modelId="{C9139EC6-D9B3-4D0B-8418-F632A43E4B95}" type="presParOf" srcId="{FBC42CE9-C500-4D48-93DC-ABA7D74BFD14}" destId="{46914FFF-058A-420C-A7E1-7DA103FB71D2}" srcOrd="1" destOrd="0" presId="urn:microsoft.com/office/officeart/2005/8/layout/target2"/>
    <dgm:cxn modelId="{2697633F-DD7C-4CE1-A8A6-3FEFCDE37D93}" type="presParOf" srcId="{FBC42CE9-C500-4D48-93DC-ABA7D74BFD14}" destId="{FB6B2D9D-C4C2-45CC-8B07-35986F73B2DE}" srcOrd="2" destOrd="0" presId="urn:microsoft.com/office/officeart/2005/8/layout/targe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13DDF9BC-9104-4FBE-8B76-0576A7F54570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445550BC-5EA1-4475-BCC3-8CE3BB32953E}">
      <dgm:prSet phldrT="[Tekst]"/>
      <dgm:spPr>
        <a:solidFill>
          <a:srgbClr val="0070C0"/>
        </a:solidFill>
      </dgm:spPr>
      <dgm:t>
        <a:bodyPr/>
        <a:lstStyle/>
        <a:p>
          <a:r>
            <a:rPr lang="pl-PL" dirty="0"/>
            <a:t>Kredyt kupiecki (zobowiązania)</a:t>
          </a:r>
        </a:p>
      </dgm:t>
    </dgm:pt>
    <dgm:pt modelId="{ED451485-E9B3-4408-9D0A-4C9DCAD4B97A}" type="parTrans" cxnId="{C8D299E7-C998-4DEB-BE5F-C9FB37793505}">
      <dgm:prSet/>
      <dgm:spPr/>
      <dgm:t>
        <a:bodyPr/>
        <a:lstStyle/>
        <a:p>
          <a:endParaRPr lang="pl-PL"/>
        </a:p>
      </dgm:t>
    </dgm:pt>
    <dgm:pt modelId="{9B6C49BB-986E-4545-B84D-790EDF6AD3C8}" type="sibTrans" cxnId="{C8D299E7-C998-4DEB-BE5F-C9FB37793505}">
      <dgm:prSet/>
      <dgm:spPr/>
      <dgm:t>
        <a:bodyPr/>
        <a:lstStyle/>
        <a:p>
          <a:endParaRPr lang="pl-PL"/>
        </a:p>
      </dgm:t>
    </dgm:pt>
    <dgm:pt modelId="{9D820DE0-163E-4DBE-809F-C864542A51F1}">
      <dgm:prSet phldrT="[Tekst]"/>
      <dgm:spPr>
        <a:solidFill>
          <a:srgbClr val="002060"/>
        </a:solidFill>
      </dgm:spPr>
      <dgm:t>
        <a:bodyPr/>
        <a:lstStyle/>
        <a:p>
          <a:r>
            <a:rPr lang="pl-PL" dirty="0">
              <a:solidFill>
                <a:schemeClr val="bg1"/>
              </a:solidFill>
            </a:rPr>
            <a:t>Kredyt długookresowy / leasing / obligacje</a:t>
          </a:r>
        </a:p>
      </dgm:t>
    </dgm:pt>
    <dgm:pt modelId="{0F6DAE4A-C4DC-44A2-BE20-98CA210292A7}" type="parTrans" cxnId="{C291C1C4-C889-40E8-A9E5-362C6083551D}">
      <dgm:prSet/>
      <dgm:spPr/>
      <dgm:t>
        <a:bodyPr/>
        <a:lstStyle/>
        <a:p>
          <a:endParaRPr lang="pl-PL"/>
        </a:p>
      </dgm:t>
    </dgm:pt>
    <dgm:pt modelId="{B6F13F3C-CBE6-4D21-A9B4-8B270789330D}" type="sibTrans" cxnId="{C291C1C4-C889-40E8-A9E5-362C6083551D}">
      <dgm:prSet/>
      <dgm:spPr/>
      <dgm:t>
        <a:bodyPr/>
        <a:lstStyle/>
        <a:p>
          <a:endParaRPr lang="pl-PL"/>
        </a:p>
      </dgm:t>
    </dgm:pt>
    <dgm:pt modelId="{28EE4491-5896-4462-8BF5-82B7DE5A7981}">
      <dgm:prSet phldrT="[Tekst]"/>
      <dgm:spPr>
        <a:solidFill>
          <a:srgbClr val="FF66FF"/>
        </a:solidFill>
      </dgm:spPr>
      <dgm:t>
        <a:bodyPr/>
        <a:lstStyle/>
        <a:p>
          <a:r>
            <a:rPr lang="pl-PL" dirty="0"/>
            <a:t>Kapitał własny</a:t>
          </a:r>
        </a:p>
      </dgm:t>
    </dgm:pt>
    <dgm:pt modelId="{E620EEBF-2DB0-4137-8D20-CC9F2BCB3391}" type="parTrans" cxnId="{054DCE7E-CAD8-4825-A30B-7B4539F2ADD5}">
      <dgm:prSet/>
      <dgm:spPr/>
      <dgm:t>
        <a:bodyPr/>
        <a:lstStyle/>
        <a:p>
          <a:endParaRPr lang="pl-PL"/>
        </a:p>
      </dgm:t>
    </dgm:pt>
    <dgm:pt modelId="{16E56688-BB09-4DF5-8085-0C57171A4D5E}" type="sibTrans" cxnId="{054DCE7E-CAD8-4825-A30B-7B4539F2ADD5}">
      <dgm:prSet/>
      <dgm:spPr/>
      <dgm:t>
        <a:bodyPr/>
        <a:lstStyle/>
        <a:p>
          <a:endParaRPr lang="pl-PL"/>
        </a:p>
      </dgm:t>
    </dgm:pt>
    <dgm:pt modelId="{482E4865-FF20-4A8F-BDB9-3BE102FAD658}" type="pres">
      <dgm:prSet presAssocID="{13DDF9BC-9104-4FBE-8B76-0576A7F54570}" presName="Name0" presStyleCnt="0">
        <dgm:presLayoutVars>
          <dgm:dir/>
          <dgm:animLvl val="lvl"/>
          <dgm:resizeHandles val="exact"/>
        </dgm:presLayoutVars>
      </dgm:prSet>
      <dgm:spPr/>
    </dgm:pt>
    <dgm:pt modelId="{C8C1F228-0053-487A-B92B-83291E3C64CF}" type="pres">
      <dgm:prSet presAssocID="{445550BC-5EA1-4475-BCC3-8CE3BB32953E}" presName="Name8" presStyleCnt="0"/>
      <dgm:spPr/>
    </dgm:pt>
    <dgm:pt modelId="{554F4623-82BE-462F-BEAF-8642A34ED4F1}" type="pres">
      <dgm:prSet presAssocID="{445550BC-5EA1-4475-BCC3-8CE3BB32953E}" presName="level" presStyleLbl="node1" presStyleIdx="0" presStyleCnt="3">
        <dgm:presLayoutVars>
          <dgm:chMax val="1"/>
          <dgm:bulletEnabled val="1"/>
        </dgm:presLayoutVars>
      </dgm:prSet>
      <dgm:spPr/>
    </dgm:pt>
    <dgm:pt modelId="{C08C4A8B-F778-4818-9246-6BAE2134B52A}" type="pres">
      <dgm:prSet presAssocID="{445550BC-5EA1-4475-BCC3-8CE3BB32953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18B9A23-AEFC-42FC-81C7-881D99EBE02F}" type="pres">
      <dgm:prSet presAssocID="{9D820DE0-163E-4DBE-809F-C864542A51F1}" presName="Name8" presStyleCnt="0"/>
      <dgm:spPr/>
    </dgm:pt>
    <dgm:pt modelId="{92AE0BCE-9645-44CC-A687-57B9714C83A4}" type="pres">
      <dgm:prSet presAssocID="{9D820DE0-163E-4DBE-809F-C864542A51F1}" presName="level" presStyleLbl="node1" presStyleIdx="1" presStyleCnt="3">
        <dgm:presLayoutVars>
          <dgm:chMax val="1"/>
          <dgm:bulletEnabled val="1"/>
        </dgm:presLayoutVars>
      </dgm:prSet>
      <dgm:spPr/>
    </dgm:pt>
    <dgm:pt modelId="{B90DE04E-7F76-4F10-82B9-358655B6E61D}" type="pres">
      <dgm:prSet presAssocID="{9D820DE0-163E-4DBE-809F-C864542A51F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7E9E5D2-7B3A-4D99-8E4F-0028E156B6FD}" type="pres">
      <dgm:prSet presAssocID="{28EE4491-5896-4462-8BF5-82B7DE5A7981}" presName="Name8" presStyleCnt="0"/>
      <dgm:spPr/>
    </dgm:pt>
    <dgm:pt modelId="{6EF13CEA-F5A2-4C67-B098-6F03EAD9B7AD}" type="pres">
      <dgm:prSet presAssocID="{28EE4491-5896-4462-8BF5-82B7DE5A7981}" presName="level" presStyleLbl="node1" presStyleIdx="2" presStyleCnt="3">
        <dgm:presLayoutVars>
          <dgm:chMax val="1"/>
          <dgm:bulletEnabled val="1"/>
        </dgm:presLayoutVars>
      </dgm:prSet>
      <dgm:spPr/>
    </dgm:pt>
    <dgm:pt modelId="{A7FEBA47-58F2-4B0D-9DA1-ECBBF9FA6C3D}" type="pres">
      <dgm:prSet presAssocID="{28EE4491-5896-4462-8BF5-82B7DE5A7981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A2BB5C03-9A02-4A34-B877-39FBA7557026}" type="presOf" srcId="{28EE4491-5896-4462-8BF5-82B7DE5A7981}" destId="{6EF13CEA-F5A2-4C67-B098-6F03EAD9B7AD}" srcOrd="0" destOrd="0" presId="urn:microsoft.com/office/officeart/2005/8/layout/pyramid1"/>
    <dgm:cxn modelId="{F0735904-F2C6-4B38-B7A4-FBC0814A454F}" type="presOf" srcId="{445550BC-5EA1-4475-BCC3-8CE3BB32953E}" destId="{554F4623-82BE-462F-BEAF-8642A34ED4F1}" srcOrd="0" destOrd="0" presId="urn:microsoft.com/office/officeart/2005/8/layout/pyramid1"/>
    <dgm:cxn modelId="{0CA91E06-43E9-4961-A58E-F109E96BA720}" type="presOf" srcId="{9D820DE0-163E-4DBE-809F-C864542A51F1}" destId="{B90DE04E-7F76-4F10-82B9-358655B6E61D}" srcOrd="1" destOrd="0" presId="urn:microsoft.com/office/officeart/2005/8/layout/pyramid1"/>
    <dgm:cxn modelId="{4D7D975B-37F3-4017-9370-3478A2BB57EE}" type="presOf" srcId="{445550BC-5EA1-4475-BCC3-8CE3BB32953E}" destId="{C08C4A8B-F778-4818-9246-6BAE2134B52A}" srcOrd="1" destOrd="0" presId="urn:microsoft.com/office/officeart/2005/8/layout/pyramid1"/>
    <dgm:cxn modelId="{DAA97A64-3DBB-4503-912F-AE2DD04B7EEF}" type="presOf" srcId="{28EE4491-5896-4462-8BF5-82B7DE5A7981}" destId="{A7FEBA47-58F2-4B0D-9DA1-ECBBF9FA6C3D}" srcOrd="1" destOrd="0" presId="urn:microsoft.com/office/officeart/2005/8/layout/pyramid1"/>
    <dgm:cxn modelId="{2DF35748-4330-466B-B335-E8482376F59C}" type="presOf" srcId="{9D820DE0-163E-4DBE-809F-C864542A51F1}" destId="{92AE0BCE-9645-44CC-A687-57B9714C83A4}" srcOrd="0" destOrd="0" presId="urn:microsoft.com/office/officeart/2005/8/layout/pyramid1"/>
    <dgm:cxn modelId="{46688876-C490-4F7B-9D7D-A40EC4BF63E6}" type="presOf" srcId="{13DDF9BC-9104-4FBE-8B76-0576A7F54570}" destId="{482E4865-FF20-4A8F-BDB9-3BE102FAD658}" srcOrd="0" destOrd="0" presId="urn:microsoft.com/office/officeart/2005/8/layout/pyramid1"/>
    <dgm:cxn modelId="{054DCE7E-CAD8-4825-A30B-7B4539F2ADD5}" srcId="{13DDF9BC-9104-4FBE-8B76-0576A7F54570}" destId="{28EE4491-5896-4462-8BF5-82B7DE5A7981}" srcOrd="2" destOrd="0" parTransId="{E620EEBF-2DB0-4137-8D20-CC9F2BCB3391}" sibTransId="{16E56688-BB09-4DF5-8085-0C57171A4D5E}"/>
    <dgm:cxn modelId="{C291C1C4-C889-40E8-A9E5-362C6083551D}" srcId="{13DDF9BC-9104-4FBE-8B76-0576A7F54570}" destId="{9D820DE0-163E-4DBE-809F-C864542A51F1}" srcOrd="1" destOrd="0" parTransId="{0F6DAE4A-C4DC-44A2-BE20-98CA210292A7}" sibTransId="{B6F13F3C-CBE6-4D21-A9B4-8B270789330D}"/>
    <dgm:cxn modelId="{C8D299E7-C998-4DEB-BE5F-C9FB37793505}" srcId="{13DDF9BC-9104-4FBE-8B76-0576A7F54570}" destId="{445550BC-5EA1-4475-BCC3-8CE3BB32953E}" srcOrd="0" destOrd="0" parTransId="{ED451485-E9B3-4408-9D0A-4C9DCAD4B97A}" sibTransId="{9B6C49BB-986E-4545-B84D-790EDF6AD3C8}"/>
    <dgm:cxn modelId="{F873B5D1-24F1-4F78-A64F-6145813C4C3A}" type="presParOf" srcId="{482E4865-FF20-4A8F-BDB9-3BE102FAD658}" destId="{C8C1F228-0053-487A-B92B-83291E3C64CF}" srcOrd="0" destOrd="0" presId="urn:microsoft.com/office/officeart/2005/8/layout/pyramid1"/>
    <dgm:cxn modelId="{37EE55E7-EA7F-4825-A6CD-865F5D687872}" type="presParOf" srcId="{C8C1F228-0053-487A-B92B-83291E3C64CF}" destId="{554F4623-82BE-462F-BEAF-8642A34ED4F1}" srcOrd="0" destOrd="0" presId="urn:microsoft.com/office/officeart/2005/8/layout/pyramid1"/>
    <dgm:cxn modelId="{CD55C8B5-6223-40C0-A2C8-ADBB31429841}" type="presParOf" srcId="{C8C1F228-0053-487A-B92B-83291E3C64CF}" destId="{C08C4A8B-F778-4818-9246-6BAE2134B52A}" srcOrd="1" destOrd="0" presId="urn:microsoft.com/office/officeart/2005/8/layout/pyramid1"/>
    <dgm:cxn modelId="{DF2167A5-8E4D-4A93-AFA8-178C4B2CCE9D}" type="presParOf" srcId="{482E4865-FF20-4A8F-BDB9-3BE102FAD658}" destId="{418B9A23-AEFC-42FC-81C7-881D99EBE02F}" srcOrd="1" destOrd="0" presId="urn:microsoft.com/office/officeart/2005/8/layout/pyramid1"/>
    <dgm:cxn modelId="{E4849178-AA10-4304-BA78-730E5052A6A9}" type="presParOf" srcId="{418B9A23-AEFC-42FC-81C7-881D99EBE02F}" destId="{92AE0BCE-9645-44CC-A687-57B9714C83A4}" srcOrd="0" destOrd="0" presId="urn:microsoft.com/office/officeart/2005/8/layout/pyramid1"/>
    <dgm:cxn modelId="{E3460B49-3B7C-44EB-9342-7BF4FEFFDF74}" type="presParOf" srcId="{418B9A23-AEFC-42FC-81C7-881D99EBE02F}" destId="{B90DE04E-7F76-4F10-82B9-358655B6E61D}" srcOrd="1" destOrd="0" presId="urn:microsoft.com/office/officeart/2005/8/layout/pyramid1"/>
    <dgm:cxn modelId="{3C793B42-CC69-4ED0-897B-3D445E6389AD}" type="presParOf" srcId="{482E4865-FF20-4A8F-BDB9-3BE102FAD658}" destId="{17E9E5D2-7B3A-4D99-8E4F-0028E156B6FD}" srcOrd="2" destOrd="0" presId="urn:microsoft.com/office/officeart/2005/8/layout/pyramid1"/>
    <dgm:cxn modelId="{41D229B8-F86C-4012-8246-FD8243FB57FF}" type="presParOf" srcId="{17E9E5D2-7B3A-4D99-8E4F-0028E156B6FD}" destId="{6EF13CEA-F5A2-4C67-B098-6F03EAD9B7AD}" srcOrd="0" destOrd="0" presId="urn:microsoft.com/office/officeart/2005/8/layout/pyramid1"/>
    <dgm:cxn modelId="{1B440E3B-B232-4001-923C-F72B8CBAC48E}" type="presParOf" srcId="{17E9E5D2-7B3A-4D99-8E4F-0028E156B6FD}" destId="{A7FEBA47-58F2-4B0D-9DA1-ECBBF9FA6C3D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0923906-328C-43E1-81EE-52C3EEDD015C}" type="doc">
      <dgm:prSet loTypeId="urn:microsoft.com/office/officeart/2005/8/layout/pyramid3" loCatId="pyramid" qsTypeId="urn:microsoft.com/office/officeart/2005/8/quickstyle/simple1" qsCatId="simple" csTypeId="urn:microsoft.com/office/officeart/2005/8/colors/accent1_2" csCatId="accent1" phldr="1"/>
      <dgm:spPr/>
    </dgm:pt>
    <dgm:pt modelId="{008876A2-7A60-4F7B-8B35-05C9A28E8234}">
      <dgm:prSet phldrT="[Tekst]"/>
      <dgm:spPr/>
      <dgm:t>
        <a:bodyPr/>
        <a:lstStyle/>
        <a:p>
          <a:r>
            <a:rPr lang="pl-PL" dirty="0">
              <a:solidFill>
                <a:schemeClr val="bg1"/>
              </a:solidFill>
            </a:rPr>
            <a:t>Leasing/kredyt</a:t>
          </a:r>
        </a:p>
      </dgm:t>
    </dgm:pt>
    <dgm:pt modelId="{A9ACC685-EDB5-4605-8745-56244F08ECC6}" type="parTrans" cxnId="{BFE1CDAF-4BC7-4507-9CD3-5331C4DD382B}">
      <dgm:prSet/>
      <dgm:spPr/>
      <dgm:t>
        <a:bodyPr/>
        <a:lstStyle/>
        <a:p>
          <a:endParaRPr lang="pl-PL"/>
        </a:p>
      </dgm:t>
    </dgm:pt>
    <dgm:pt modelId="{4CCCEE6C-60AD-4BD1-949E-49637E66F431}" type="sibTrans" cxnId="{BFE1CDAF-4BC7-4507-9CD3-5331C4DD382B}">
      <dgm:prSet/>
      <dgm:spPr/>
      <dgm:t>
        <a:bodyPr/>
        <a:lstStyle/>
        <a:p>
          <a:endParaRPr lang="pl-PL"/>
        </a:p>
      </dgm:t>
    </dgm:pt>
    <dgm:pt modelId="{872A8A5E-F7F4-426E-A991-22841FF5A121}">
      <dgm:prSet phldrT="[Tekst]"/>
      <dgm:spPr>
        <a:solidFill>
          <a:srgbClr val="FFFF00"/>
        </a:solidFill>
      </dgm:spPr>
      <dgm:t>
        <a:bodyPr/>
        <a:lstStyle/>
        <a:p>
          <a:r>
            <a:rPr lang="pl-PL" dirty="0"/>
            <a:t>Należności</a:t>
          </a:r>
        </a:p>
      </dgm:t>
    </dgm:pt>
    <dgm:pt modelId="{FCFD02A9-F113-4BDB-A0F4-2855672F869A}" type="parTrans" cxnId="{20BFB15B-5925-4A96-8B90-80BBC2C9C42D}">
      <dgm:prSet/>
      <dgm:spPr/>
      <dgm:t>
        <a:bodyPr/>
        <a:lstStyle/>
        <a:p>
          <a:endParaRPr lang="pl-PL"/>
        </a:p>
      </dgm:t>
    </dgm:pt>
    <dgm:pt modelId="{FD381438-4E77-4818-8EC2-AA811D5557C1}" type="sibTrans" cxnId="{20BFB15B-5925-4A96-8B90-80BBC2C9C42D}">
      <dgm:prSet/>
      <dgm:spPr/>
      <dgm:t>
        <a:bodyPr/>
        <a:lstStyle/>
        <a:p>
          <a:endParaRPr lang="pl-PL"/>
        </a:p>
      </dgm:t>
    </dgm:pt>
    <dgm:pt modelId="{51026783-800E-435E-B5EB-65F583CF2D7A}">
      <dgm:prSet phldrT="[Tekst]"/>
      <dgm:spPr>
        <a:solidFill>
          <a:srgbClr val="CCECFF"/>
        </a:solidFill>
      </dgm:spPr>
      <dgm:t>
        <a:bodyPr/>
        <a:lstStyle/>
        <a:p>
          <a:r>
            <a:rPr lang="pl-PL" dirty="0"/>
            <a:t>Cash</a:t>
          </a:r>
        </a:p>
      </dgm:t>
    </dgm:pt>
    <dgm:pt modelId="{F923B89E-C947-48D3-AAF6-24789156C2D2}" type="parTrans" cxnId="{0060A938-7617-4550-B66C-8A3048B991A2}">
      <dgm:prSet/>
      <dgm:spPr/>
      <dgm:t>
        <a:bodyPr/>
        <a:lstStyle/>
        <a:p>
          <a:endParaRPr lang="pl-PL"/>
        </a:p>
      </dgm:t>
    </dgm:pt>
    <dgm:pt modelId="{8D8FC19B-3AE3-4B6A-9D5D-1321649F585C}" type="sibTrans" cxnId="{0060A938-7617-4550-B66C-8A3048B991A2}">
      <dgm:prSet/>
      <dgm:spPr/>
      <dgm:t>
        <a:bodyPr/>
        <a:lstStyle/>
        <a:p>
          <a:endParaRPr lang="pl-PL"/>
        </a:p>
      </dgm:t>
    </dgm:pt>
    <dgm:pt modelId="{52B0048A-594D-4104-ADAC-43C9F4EB0F61}" type="pres">
      <dgm:prSet presAssocID="{B0923906-328C-43E1-81EE-52C3EEDD015C}" presName="Name0" presStyleCnt="0">
        <dgm:presLayoutVars>
          <dgm:dir/>
          <dgm:animLvl val="lvl"/>
          <dgm:resizeHandles val="exact"/>
        </dgm:presLayoutVars>
      </dgm:prSet>
      <dgm:spPr/>
    </dgm:pt>
    <dgm:pt modelId="{A896DB96-9089-4526-BC8E-F90A89A4050B}" type="pres">
      <dgm:prSet presAssocID="{008876A2-7A60-4F7B-8B35-05C9A28E8234}" presName="Name8" presStyleCnt="0"/>
      <dgm:spPr/>
    </dgm:pt>
    <dgm:pt modelId="{7C01EA13-0265-4593-B879-8C1113CE7DFE}" type="pres">
      <dgm:prSet presAssocID="{008876A2-7A60-4F7B-8B35-05C9A28E8234}" presName="level" presStyleLbl="node1" presStyleIdx="0" presStyleCnt="3" custScaleY="434259" custLinFactNeighborX="109">
        <dgm:presLayoutVars>
          <dgm:chMax val="1"/>
          <dgm:bulletEnabled val="1"/>
        </dgm:presLayoutVars>
      </dgm:prSet>
      <dgm:spPr/>
    </dgm:pt>
    <dgm:pt modelId="{C407EFF6-E48D-4E1D-BB25-9F7454E63377}" type="pres">
      <dgm:prSet presAssocID="{008876A2-7A60-4F7B-8B35-05C9A28E8234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2C25ECF7-46B9-47C0-8B47-9B4FCAB7464A}" type="pres">
      <dgm:prSet presAssocID="{872A8A5E-F7F4-426E-A991-22841FF5A121}" presName="Name8" presStyleCnt="0"/>
      <dgm:spPr/>
    </dgm:pt>
    <dgm:pt modelId="{A09F6353-18C6-42F7-A0D0-983FF05F8668}" type="pres">
      <dgm:prSet presAssocID="{872A8A5E-F7F4-426E-A991-22841FF5A121}" presName="level" presStyleLbl="node1" presStyleIdx="1" presStyleCnt="3">
        <dgm:presLayoutVars>
          <dgm:chMax val="1"/>
          <dgm:bulletEnabled val="1"/>
        </dgm:presLayoutVars>
      </dgm:prSet>
      <dgm:spPr/>
    </dgm:pt>
    <dgm:pt modelId="{28079CAF-B175-46BD-B19C-2699E00378EF}" type="pres">
      <dgm:prSet presAssocID="{872A8A5E-F7F4-426E-A991-22841FF5A121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774FC415-E656-46A6-BBE4-6A44414EF3CD}" type="pres">
      <dgm:prSet presAssocID="{51026783-800E-435E-B5EB-65F583CF2D7A}" presName="Name8" presStyleCnt="0"/>
      <dgm:spPr/>
    </dgm:pt>
    <dgm:pt modelId="{6B75910E-7450-4C4C-B97B-32C370280C76}" type="pres">
      <dgm:prSet presAssocID="{51026783-800E-435E-B5EB-65F583CF2D7A}" presName="level" presStyleLbl="node1" presStyleIdx="2" presStyleCnt="3">
        <dgm:presLayoutVars>
          <dgm:chMax val="1"/>
          <dgm:bulletEnabled val="1"/>
        </dgm:presLayoutVars>
      </dgm:prSet>
      <dgm:spPr/>
    </dgm:pt>
    <dgm:pt modelId="{17D6F5BF-1AB2-4FAB-82B9-39E4577B2342}" type="pres">
      <dgm:prSet presAssocID="{51026783-800E-435E-B5EB-65F583CF2D7A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E6BECD00-10ED-4C3B-91C0-CBB930F138FA}" type="presOf" srcId="{008876A2-7A60-4F7B-8B35-05C9A28E8234}" destId="{C407EFF6-E48D-4E1D-BB25-9F7454E63377}" srcOrd="1" destOrd="0" presId="urn:microsoft.com/office/officeart/2005/8/layout/pyramid3"/>
    <dgm:cxn modelId="{B4CDE709-5CC0-4A74-A979-36FD949D3472}" type="presOf" srcId="{51026783-800E-435E-B5EB-65F583CF2D7A}" destId="{17D6F5BF-1AB2-4FAB-82B9-39E4577B2342}" srcOrd="1" destOrd="0" presId="urn:microsoft.com/office/officeart/2005/8/layout/pyramid3"/>
    <dgm:cxn modelId="{4650CC0B-DD8B-45F1-9161-5F2048DBD384}" type="presOf" srcId="{872A8A5E-F7F4-426E-A991-22841FF5A121}" destId="{A09F6353-18C6-42F7-A0D0-983FF05F8668}" srcOrd="0" destOrd="0" presId="urn:microsoft.com/office/officeart/2005/8/layout/pyramid3"/>
    <dgm:cxn modelId="{0060A938-7617-4550-B66C-8A3048B991A2}" srcId="{B0923906-328C-43E1-81EE-52C3EEDD015C}" destId="{51026783-800E-435E-B5EB-65F583CF2D7A}" srcOrd="2" destOrd="0" parTransId="{F923B89E-C947-48D3-AAF6-24789156C2D2}" sibTransId="{8D8FC19B-3AE3-4B6A-9D5D-1321649F585C}"/>
    <dgm:cxn modelId="{20BFB15B-5925-4A96-8B90-80BBC2C9C42D}" srcId="{B0923906-328C-43E1-81EE-52C3EEDD015C}" destId="{872A8A5E-F7F4-426E-A991-22841FF5A121}" srcOrd="1" destOrd="0" parTransId="{FCFD02A9-F113-4BDB-A0F4-2855672F869A}" sibTransId="{FD381438-4E77-4818-8EC2-AA811D5557C1}"/>
    <dgm:cxn modelId="{F8918A43-DBCB-4EA1-8319-650E88739A80}" type="presOf" srcId="{008876A2-7A60-4F7B-8B35-05C9A28E8234}" destId="{7C01EA13-0265-4593-B879-8C1113CE7DFE}" srcOrd="0" destOrd="0" presId="urn:microsoft.com/office/officeart/2005/8/layout/pyramid3"/>
    <dgm:cxn modelId="{D073CF9D-C72B-4FE0-A909-7CA9682F2DA4}" type="presOf" srcId="{872A8A5E-F7F4-426E-A991-22841FF5A121}" destId="{28079CAF-B175-46BD-B19C-2699E00378EF}" srcOrd="1" destOrd="0" presId="urn:microsoft.com/office/officeart/2005/8/layout/pyramid3"/>
    <dgm:cxn modelId="{BFE1CDAF-4BC7-4507-9CD3-5331C4DD382B}" srcId="{B0923906-328C-43E1-81EE-52C3EEDD015C}" destId="{008876A2-7A60-4F7B-8B35-05C9A28E8234}" srcOrd="0" destOrd="0" parTransId="{A9ACC685-EDB5-4605-8745-56244F08ECC6}" sibTransId="{4CCCEE6C-60AD-4BD1-949E-49637E66F431}"/>
    <dgm:cxn modelId="{D44258E3-0692-461E-9A84-E0B0D9193F73}" type="presOf" srcId="{51026783-800E-435E-B5EB-65F583CF2D7A}" destId="{6B75910E-7450-4C4C-B97B-32C370280C76}" srcOrd="0" destOrd="0" presId="urn:microsoft.com/office/officeart/2005/8/layout/pyramid3"/>
    <dgm:cxn modelId="{EBF350E9-18FD-45BF-A818-0B3886555F38}" type="presOf" srcId="{B0923906-328C-43E1-81EE-52C3EEDD015C}" destId="{52B0048A-594D-4104-ADAC-43C9F4EB0F61}" srcOrd="0" destOrd="0" presId="urn:microsoft.com/office/officeart/2005/8/layout/pyramid3"/>
    <dgm:cxn modelId="{C44AD669-FB83-4913-8105-25C01F532734}" type="presParOf" srcId="{52B0048A-594D-4104-ADAC-43C9F4EB0F61}" destId="{A896DB96-9089-4526-BC8E-F90A89A4050B}" srcOrd="0" destOrd="0" presId="urn:microsoft.com/office/officeart/2005/8/layout/pyramid3"/>
    <dgm:cxn modelId="{55CEBCE6-E2ED-44E8-9B41-EF6E28A32931}" type="presParOf" srcId="{A896DB96-9089-4526-BC8E-F90A89A4050B}" destId="{7C01EA13-0265-4593-B879-8C1113CE7DFE}" srcOrd="0" destOrd="0" presId="urn:microsoft.com/office/officeart/2005/8/layout/pyramid3"/>
    <dgm:cxn modelId="{23907082-F98E-4F08-9A56-F35BCFE9864D}" type="presParOf" srcId="{A896DB96-9089-4526-BC8E-F90A89A4050B}" destId="{C407EFF6-E48D-4E1D-BB25-9F7454E63377}" srcOrd="1" destOrd="0" presId="urn:microsoft.com/office/officeart/2005/8/layout/pyramid3"/>
    <dgm:cxn modelId="{2822952A-5E5D-498B-9E99-9AFA66CB6754}" type="presParOf" srcId="{52B0048A-594D-4104-ADAC-43C9F4EB0F61}" destId="{2C25ECF7-46B9-47C0-8B47-9B4FCAB7464A}" srcOrd="1" destOrd="0" presId="urn:microsoft.com/office/officeart/2005/8/layout/pyramid3"/>
    <dgm:cxn modelId="{33B62B69-BF05-4973-8166-FAFA6A53CD25}" type="presParOf" srcId="{2C25ECF7-46B9-47C0-8B47-9B4FCAB7464A}" destId="{A09F6353-18C6-42F7-A0D0-983FF05F8668}" srcOrd="0" destOrd="0" presId="urn:microsoft.com/office/officeart/2005/8/layout/pyramid3"/>
    <dgm:cxn modelId="{D8274995-3233-4ECA-9C4A-92393B88B2C8}" type="presParOf" srcId="{2C25ECF7-46B9-47C0-8B47-9B4FCAB7464A}" destId="{28079CAF-B175-46BD-B19C-2699E00378EF}" srcOrd="1" destOrd="0" presId="urn:microsoft.com/office/officeart/2005/8/layout/pyramid3"/>
    <dgm:cxn modelId="{4646B470-88B6-414C-ABA0-297707306509}" type="presParOf" srcId="{52B0048A-594D-4104-ADAC-43C9F4EB0F61}" destId="{774FC415-E656-46A6-BBE4-6A44414EF3CD}" srcOrd="2" destOrd="0" presId="urn:microsoft.com/office/officeart/2005/8/layout/pyramid3"/>
    <dgm:cxn modelId="{DBD5A575-0D0D-4326-9DF8-D64987E27609}" type="presParOf" srcId="{774FC415-E656-46A6-BBE4-6A44414EF3CD}" destId="{6B75910E-7450-4C4C-B97B-32C370280C76}" srcOrd="0" destOrd="0" presId="urn:microsoft.com/office/officeart/2005/8/layout/pyramid3"/>
    <dgm:cxn modelId="{6C749DC4-C17B-4E2A-9314-E226BD13D56D}" type="presParOf" srcId="{774FC415-E656-46A6-BBE4-6A44414EF3CD}" destId="{17D6F5BF-1AB2-4FAB-82B9-39E4577B2342}" srcOrd="1" destOrd="0" presId="urn:microsoft.com/office/officeart/2005/8/layout/pyramid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6E3FB79-9E87-43BE-9808-F52AA39E576B}">
      <dsp:nvSpPr>
        <dsp:cNvPr id="0" name=""/>
        <dsp:cNvSpPr/>
      </dsp:nvSpPr>
      <dsp:spPr>
        <a:xfrm>
          <a:off x="0" y="0"/>
          <a:ext cx="7773988" cy="3945467"/>
        </a:xfrm>
        <a:prstGeom prst="roundRect">
          <a:avLst>
            <a:gd name="adj" fmla="val 85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3062121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Środki w dyspozycji</a:t>
          </a:r>
        </a:p>
      </dsp:txBody>
      <dsp:txXfrm>
        <a:off x="98225" y="98225"/>
        <a:ext cx="7577538" cy="3749017"/>
      </dsp:txXfrm>
    </dsp:sp>
    <dsp:sp modelId="{98002430-3D0B-44A0-9A1E-F9F17FF981B6}">
      <dsp:nvSpPr>
        <dsp:cNvPr id="0" name=""/>
        <dsp:cNvSpPr/>
      </dsp:nvSpPr>
      <dsp:spPr>
        <a:xfrm>
          <a:off x="194349" y="986366"/>
          <a:ext cx="1166098" cy="135124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Gotówka</a:t>
          </a:r>
        </a:p>
      </dsp:txBody>
      <dsp:txXfrm>
        <a:off x="230211" y="1022228"/>
        <a:ext cx="1094374" cy="1279521"/>
      </dsp:txXfrm>
    </dsp:sp>
    <dsp:sp modelId="{FB44907F-DC63-4214-BFE5-622D781221E5}">
      <dsp:nvSpPr>
        <dsp:cNvPr id="0" name=""/>
        <dsp:cNvSpPr/>
      </dsp:nvSpPr>
      <dsp:spPr>
        <a:xfrm>
          <a:off x="194349" y="2394664"/>
          <a:ext cx="1166098" cy="1351245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Należności</a:t>
          </a:r>
        </a:p>
      </dsp:txBody>
      <dsp:txXfrm>
        <a:off x="230211" y="2430526"/>
        <a:ext cx="1094374" cy="1279521"/>
      </dsp:txXfrm>
    </dsp:sp>
    <dsp:sp modelId="{97E97467-F1C7-4B02-A276-40BC40CAC830}">
      <dsp:nvSpPr>
        <dsp:cNvPr id="0" name=""/>
        <dsp:cNvSpPr/>
      </dsp:nvSpPr>
      <dsp:spPr>
        <a:xfrm>
          <a:off x="1554797" y="986366"/>
          <a:ext cx="6024840" cy="2761826"/>
        </a:xfrm>
        <a:prstGeom prst="roundRect">
          <a:avLst>
            <a:gd name="adj" fmla="val 10500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1753760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Pochodzenie gotówki</a:t>
          </a:r>
        </a:p>
      </dsp:txBody>
      <dsp:txXfrm>
        <a:off x="1639733" y="1071302"/>
        <a:ext cx="5854968" cy="2591954"/>
      </dsp:txXfrm>
    </dsp:sp>
    <dsp:sp modelId="{382B092A-C282-46DB-992B-EFF9A11FCFEB}">
      <dsp:nvSpPr>
        <dsp:cNvPr id="0" name=""/>
        <dsp:cNvSpPr/>
      </dsp:nvSpPr>
      <dsp:spPr>
        <a:xfrm>
          <a:off x="1705418" y="1953006"/>
          <a:ext cx="1204968" cy="7653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Środki własne</a:t>
          </a:r>
        </a:p>
      </dsp:txBody>
      <dsp:txXfrm>
        <a:off x="1728955" y="1976543"/>
        <a:ext cx="1157894" cy="718260"/>
      </dsp:txXfrm>
    </dsp:sp>
    <dsp:sp modelId="{688E3B66-34B8-4F4A-BB48-AC638794B203}">
      <dsp:nvSpPr>
        <dsp:cNvPr id="0" name=""/>
        <dsp:cNvSpPr/>
      </dsp:nvSpPr>
      <dsp:spPr>
        <a:xfrm>
          <a:off x="1705418" y="2774539"/>
          <a:ext cx="1204968" cy="76533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Zobowiązania</a:t>
          </a:r>
        </a:p>
      </dsp:txBody>
      <dsp:txXfrm>
        <a:off x="1728955" y="2798076"/>
        <a:ext cx="1157894" cy="718260"/>
      </dsp:txXfrm>
    </dsp:sp>
    <dsp:sp modelId="{03902649-1A3C-4354-8F21-8BAD10EC989F}">
      <dsp:nvSpPr>
        <dsp:cNvPr id="0" name=""/>
        <dsp:cNvSpPr/>
      </dsp:nvSpPr>
      <dsp:spPr>
        <a:xfrm>
          <a:off x="3070725" y="1972733"/>
          <a:ext cx="4314563" cy="1578186"/>
        </a:xfrm>
        <a:prstGeom prst="roundRect">
          <a:avLst>
            <a:gd name="adj" fmla="val 10500"/>
          </a:avLst>
        </a:prstGeom>
        <a:solidFill>
          <a:srgbClr val="CC66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125730" rIns="125730" bIns="890799" numCol="1" spcCol="1270" anchor="t" anchorCtr="0">
          <a:noAutofit/>
        </a:bodyPr>
        <a:lstStyle/>
        <a:p>
          <a:pPr marL="0" lvl="0" indent="0" algn="l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3300" kern="1200" dirty="0"/>
            <a:t>Zobowiązania</a:t>
          </a:r>
        </a:p>
      </dsp:txBody>
      <dsp:txXfrm>
        <a:off x="3119260" y="2021268"/>
        <a:ext cx="4217493" cy="1481116"/>
      </dsp:txXfrm>
    </dsp:sp>
    <dsp:sp modelId="{0054FA2E-404C-497C-A7EA-CA5C201E02F6}">
      <dsp:nvSpPr>
        <dsp:cNvPr id="0" name=""/>
        <dsp:cNvSpPr/>
      </dsp:nvSpPr>
      <dsp:spPr>
        <a:xfrm>
          <a:off x="3178589" y="2682917"/>
          <a:ext cx="2019396" cy="71018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Krótkookresowe</a:t>
          </a:r>
        </a:p>
      </dsp:txBody>
      <dsp:txXfrm>
        <a:off x="3200430" y="2704758"/>
        <a:ext cx="1975714" cy="666502"/>
      </dsp:txXfrm>
    </dsp:sp>
    <dsp:sp modelId="{FB6B2D9D-C4C2-45CC-8B07-35986F73B2DE}">
      <dsp:nvSpPr>
        <dsp:cNvPr id="0" name=""/>
        <dsp:cNvSpPr/>
      </dsp:nvSpPr>
      <dsp:spPr>
        <a:xfrm>
          <a:off x="5255436" y="2682917"/>
          <a:ext cx="2019396" cy="710184"/>
        </a:xfrm>
        <a:prstGeom prst="roundRect">
          <a:avLst>
            <a:gd name="adj" fmla="val 10500"/>
          </a:avLst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1400" kern="1200" dirty="0"/>
            <a:t>Długookresowe</a:t>
          </a:r>
        </a:p>
      </dsp:txBody>
      <dsp:txXfrm>
        <a:off x="5277277" y="2704758"/>
        <a:ext cx="1975714" cy="66650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4F4623-82BE-462F-BEAF-8642A34ED4F1}">
      <dsp:nvSpPr>
        <dsp:cNvPr id="0" name=""/>
        <dsp:cNvSpPr/>
      </dsp:nvSpPr>
      <dsp:spPr>
        <a:xfrm>
          <a:off x="2591329" y="0"/>
          <a:ext cx="2591329" cy="1048279"/>
        </a:xfrm>
        <a:prstGeom prst="trapezoid">
          <a:avLst>
            <a:gd name="adj" fmla="val 123599"/>
          </a:avLst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Kredyt kupiecki (zobowiązania)</a:t>
          </a:r>
        </a:p>
      </dsp:txBody>
      <dsp:txXfrm>
        <a:off x="2591329" y="0"/>
        <a:ext cx="2591329" cy="1048279"/>
      </dsp:txXfrm>
    </dsp:sp>
    <dsp:sp modelId="{92AE0BCE-9645-44CC-A687-57B9714C83A4}">
      <dsp:nvSpPr>
        <dsp:cNvPr id="0" name=""/>
        <dsp:cNvSpPr/>
      </dsp:nvSpPr>
      <dsp:spPr>
        <a:xfrm>
          <a:off x="1295664" y="1048279"/>
          <a:ext cx="5182658" cy="1048279"/>
        </a:xfrm>
        <a:prstGeom prst="trapezoid">
          <a:avLst>
            <a:gd name="adj" fmla="val 123599"/>
          </a:avLst>
        </a:prstGeom>
        <a:solidFill>
          <a:srgbClr val="00206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>
              <a:solidFill>
                <a:schemeClr val="bg1"/>
              </a:solidFill>
            </a:rPr>
            <a:t>Kredyt długookresowy / leasing / obligacje</a:t>
          </a:r>
        </a:p>
      </dsp:txBody>
      <dsp:txXfrm>
        <a:off x="2202629" y="1048279"/>
        <a:ext cx="3368728" cy="1048279"/>
      </dsp:txXfrm>
    </dsp:sp>
    <dsp:sp modelId="{6EF13CEA-F5A2-4C67-B098-6F03EAD9B7AD}">
      <dsp:nvSpPr>
        <dsp:cNvPr id="0" name=""/>
        <dsp:cNvSpPr/>
      </dsp:nvSpPr>
      <dsp:spPr>
        <a:xfrm>
          <a:off x="0" y="2096558"/>
          <a:ext cx="7773988" cy="1048279"/>
        </a:xfrm>
        <a:prstGeom prst="trapezoid">
          <a:avLst>
            <a:gd name="adj" fmla="val 123599"/>
          </a:avLst>
        </a:prstGeom>
        <a:solidFill>
          <a:srgbClr val="FF66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marL="0" lvl="0" indent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800" kern="1200" dirty="0"/>
            <a:t>Kapitał własny</a:t>
          </a:r>
        </a:p>
      </dsp:txBody>
      <dsp:txXfrm>
        <a:off x="1360447" y="2096558"/>
        <a:ext cx="5053092" cy="1048279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C01EA13-0265-4593-B879-8C1113CE7DFE}">
      <dsp:nvSpPr>
        <dsp:cNvPr id="0" name=""/>
        <dsp:cNvSpPr/>
      </dsp:nvSpPr>
      <dsp:spPr>
        <a:xfrm rot="10800000">
          <a:off x="0" y="0"/>
          <a:ext cx="7628466" cy="2153180"/>
        </a:xfrm>
        <a:prstGeom prst="trapezoid">
          <a:avLst>
            <a:gd name="adj" fmla="val 121286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>
              <a:solidFill>
                <a:schemeClr val="bg1"/>
              </a:solidFill>
            </a:rPr>
            <a:t>Leasing/kredyt</a:t>
          </a:r>
        </a:p>
      </dsp:txBody>
      <dsp:txXfrm rot="-10800000">
        <a:off x="1334981" y="0"/>
        <a:ext cx="4958502" cy="2153180"/>
      </dsp:txXfrm>
    </dsp:sp>
    <dsp:sp modelId="{A09F6353-18C6-42F7-A0D0-983FF05F8668}">
      <dsp:nvSpPr>
        <dsp:cNvPr id="0" name=""/>
        <dsp:cNvSpPr/>
      </dsp:nvSpPr>
      <dsp:spPr>
        <a:xfrm rot="10800000">
          <a:off x="2611496" y="2153180"/>
          <a:ext cx="2405473" cy="495828"/>
        </a:xfrm>
        <a:prstGeom prst="trapezoid">
          <a:avLst>
            <a:gd name="adj" fmla="val 121286"/>
          </a:avLst>
        </a:prstGeom>
        <a:solidFill>
          <a:srgbClr val="FFFF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Należności</a:t>
          </a:r>
        </a:p>
      </dsp:txBody>
      <dsp:txXfrm rot="-10800000">
        <a:off x="3032454" y="2153180"/>
        <a:ext cx="1563557" cy="495828"/>
      </dsp:txXfrm>
    </dsp:sp>
    <dsp:sp modelId="{6B75910E-7450-4C4C-B97B-32C370280C76}">
      <dsp:nvSpPr>
        <dsp:cNvPr id="0" name=""/>
        <dsp:cNvSpPr/>
      </dsp:nvSpPr>
      <dsp:spPr>
        <a:xfrm rot="10800000">
          <a:off x="3212864" y="2649009"/>
          <a:ext cx="1202736" cy="495828"/>
        </a:xfrm>
        <a:prstGeom prst="trapezoid">
          <a:avLst>
            <a:gd name="adj" fmla="val 121286"/>
          </a:avLst>
        </a:prstGeom>
        <a:solidFill>
          <a:srgbClr val="CCECFF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700" kern="1200" dirty="0"/>
            <a:t>Cash</a:t>
          </a:r>
        </a:p>
      </dsp:txBody>
      <dsp:txXfrm rot="-10800000">
        <a:off x="3212864" y="2649009"/>
        <a:ext cx="1202736" cy="49582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target2">
  <dgm:title val=""/>
  <dgm:desc val=""/>
  <dgm:catLst>
    <dgm:cat type="relationship" pri="1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chMax val="3"/>
      <dgm:chPref val="1"/>
      <dgm:dir/>
      <dgm:animLvl val="lvl"/>
      <dgm:resizeHandles/>
    </dgm:varLst>
    <dgm:alg type="composite">
      <dgm:param type="horzAlign" val="none"/>
      <dgm:param type="vertAlign" val="none"/>
    </dgm:alg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 ch" ptType="node node" st="1 1" cnt="1 0" func="cnt" op="gt" val="0">
            <dgm:choose name="Name5">
              <dgm:if name="Name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395"/>
                  <dgm:constr type="t" for="ch" forName="centerBox" refType="h" fact="0.5"/>
                  <dgm:constr type="w" for="ch" forName="centerBox" refType="w" fact="0.5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2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22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8">
            <dgm:choose name="Name9">
              <dgm:if name="Name1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26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if>
      <dgm:else name="Name12">
        <dgm:choose name="Name13">
          <dgm:if name="Name14" axis="ch ch" ptType="node node" st="1 1" cnt="1 0" func="cnt" op="gt" val="0">
            <dgm:choose name="Name15">
              <dgm:if name="Name16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5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17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77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725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if>
          <dgm:else name="Name18">
            <dgm:choose name="Name19">
              <dgm:if name="Name20" axis="ch ch" ptType="node node" st="2 1" cnt="1 0" func="cnt" op="gt" val="0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6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if>
              <dgm:else name="Name21">
                <dgm:constrLst>
                  <dgm:constr type="primFontSz" for="des" forName="middleBoxParent" val="65"/>
                  <dgm:constr type="primFontSz" for="des" forName="mChild" val="65"/>
                  <dgm:constr type="primFontSz" for="des" forName="outerBoxParent" refType="primFontSz" refFor="des" refForName="middleBoxParent" op="equ"/>
                  <dgm:constr type="primFontSz" for="des" forName="centerBoxParent" refType="primFontSz" refFor="des" refForName="middleBoxParent" op="equ"/>
                  <dgm:constr type="primFontSz" for="des" forName="oChild" refType="primFontSz" refFor="des" refForName="mChild" op="equ"/>
                  <dgm:constr type="primFontSz" for="des" forName="cChild" refType="primFontSz" refFor="des" refForName="mChild" op="equ"/>
                  <dgm:constr type="l" for="ch" forName="outerBox"/>
                  <dgm:constr type="t" for="ch" forName="outerBox"/>
                  <dgm:constr type="w" for="ch" forName="outerBox" refType="w"/>
                  <dgm:constr type="h" for="ch" forName="outerBox" refType="h"/>
                  <dgm:constr type="l" for="ch" forName="middleBox" refType="w" fact="0.025"/>
                  <dgm:constr type="t" for="ch" forName="middleBox" refType="h" fact="0.25"/>
                  <dgm:constr type="w" for="ch" forName="middleBox" refType="w" fact="0.95"/>
                  <dgm:constr type="h" for="ch" forName="middleBox" refType="h" fact="0.7"/>
                  <dgm:constr type="l" for="ch" forName="centerBox" refType="w" fact="0.05"/>
                  <dgm:constr type="t" for="ch" forName="centerBox" refType="h" fact="0.5"/>
                  <dgm:constr type="w" for="ch" forName="centerBox" refType="w" fact="0.9"/>
                  <dgm:constr type="h" for="ch" forName="centerBox" refType="h" fact="0.4"/>
                  <dgm:constr type="userA" for="des" forName="outerSibTrans" refType="w"/>
                  <dgm:constr type="userA" for="des" forName="middleSibTrans" refType="w"/>
                  <dgm:constr type="userA" for="des" forName="centerSibTrans" refType="w"/>
                </dgm:constrLst>
              </dgm:else>
            </dgm:choose>
          </dgm:else>
        </dgm:choose>
      </dgm:else>
    </dgm:choose>
    <dgm:ruleLst/>
    <dgm:choose name="Name22">
      <dgm:if name="Name23" axis="root ch" ptType="all node" st="1 1" cnt="0 0" func="cnt" op="gte" val="1">
        <dgm:layoutNode name="outerBox" styleLbl="node1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24">
            <dgm:if name="Name25" axis="root ch" ptType="all node" st="1 1" cnt="0 0" func="cnt" op="gt" val="1">
              <dgm:choose name="Name26">
                <dgm:if name="Name27" func="var" arg="dir" op="equ" val="norm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0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if>
                <dgm:else name="Name28">
                  <dgm:constrLst>
                    <dgm:constr type="l" for="ch" forName="outerBoxParent"/>
                    <dgm:constr type="t" for="ch" forName="outerBoxParent"/>
                    <dgm:constr type="w" for="ch" forName="outerBoxParent" refType="w"/>
                    <dgm:constr type="h" for="ch" forName="outerBoxParent" refType="h"/>
                    <dgm:constr type="bMarg" for="ch" forName="outerBoxParent" refType="h" fact="2.2"/>
                    <dgm:constr type="l" for="ch" forName="outerBoxChildren" refType="w" fact="0.825"/>
                    <dgm:constr type="t" for="ch" forName="outerBoxChildren" refType="h" fact="0.25"/>
                    <dgm:constr type="w" for="ch" forName="outerBoxChildren" refType="w" fact="0.15"/>
                    <dgm:constr type="h" for="ch" forName="outerBoxChildren" refType="h" fact="0.7"/>
                  </dgm:constrLst>
                </dgm:else>
              </dgm:choose>
            </dgm:if>
            <dgm:else name="Name29">
              <dgm:constrLst>
                <dgm:constr type="l" for="ch" forName="outerBoxParent"/>
                <dgm:constr type="t" for="ch" forName="outerBoxParent"/>
                <dgm:constr type="w" for="ch" forName="outerBoxParent" refType="w"/>
                <dgm:constr type="h" for="ch" forName="outerBoxParent" refType="h"/>
                <dgm:constr type="bMarg" for="ch" forName="outerBoxParent" refType="h" fact="1.75"/>
                <dgm:constr type="l" for="ch" forName="outerBoxChildren" refType="w" fact="0.025"/>
                <dgm:constr type="t" for="ch" forName="outerBoxChildren" refType="h" fact="0.45"/>
                <dgm:constr type="w" for="ch" forName="outerBoxChildren" refType="w" fact="0.95"/>
                <dgm:constr type="h" for="ch" forName="outerBoxChildren" refType="h" fact="0.45"/>
              </dgm:constrLst>
            </dgm:else>
          </dgm:choose>
          <dgm:ruleLst/>
          <dgm:layoutNode name="ou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085"/>
              </dgm:adjLst>
            </dgm:shape>
            <dgm:presOf axis="ch" ptType="node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outerBoxChildren">
            <dgm:choose name="Name30">
              <dgm:if name="Name31" axis="root ch" ptType="all node" st="1 1" cnt="0 0" func="cnt" op="gt" val="1">
                <dgm:alg type="lin">
                  <dgm:param type="linDir" val="fromT"/>
                  <dgm:param type="vertAlign" val="t"/>
                </dgm:alg>
              </dgm:if>
              <dgm:else name="Name32">
                <dgm:choose name="Name33">
                  <dgm:if name="Name34" func="var" arg="dir" op="equ" val="norm">
                    <dgm:alg type="lin">
                      <dgm:param type="horzAlign" val="l"/>
                    </dgm:alg>
                  </dgm:if>
                  <dgm:else name="Name35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oChild" refType="w"/>
              <dgm:constr type="h" for="ch" forName="oChild" refType="h"/>
            </dgm:constrLst>
            <dgm:ruleLst/>
            <dgm:forEach name="Name36" axis="ch ch" ptType="node node" st="1 1" cnt="1 0">
              <dgm:layoutNode name="o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37" axis="followSib" ptType="sibTrans" cnt="1">
                <dgm:layoutNode name="outer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38"/>
    </dgm:choose>
    <dgm:choose name="Name39">
      <dgm:if name="Name40" axis="root ch" ptType="all node" st="1 1" cnt="0 0" func="cnt" op="gte" val="2">
        <dgm:layoutNode name="middle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41">
            <dgm:if name="Name42" axis="root ch" ptType="all node" st="1 1" cnt="0 0" func="cnt" op="gt" val="2">
              <dgm:choose name="Name43">
                <dgm:if name="Name44" func="var" arg="dir" op="equ" val="norm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02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if>
                <dgm:else name="Name45">
                  <dgm:constrLst>
                    <dgm:constr type="l" for="ch" forName="middleBoxParent"/>
                    <dgm:constr type="t" for="ch" forName="middleBoxParent"/>
                    <dgm:constr type="w" for="ch" forName="middleBoxParent" refType="w"/>
                    <dgm:constr type="h" for="ch" forName="middleBoxParent" refType="h"/>
                    <dgm:constr type="bMarg" for="ch" forName="middleBoxParent" refType="h" fact="1.8"/>
                    <dgm:constr type="l" for="ch" forName="middleBoxChildren" refType="w" fact="0.775"/>
                    <dgm:constr type="t" for="ch" forName="middleBoxChildren" refType="h" fact="0.35"/>
                    <dgm:constr type="w" for="ch" forName="middleBoxChildren" refType="w" fact="0.2"/>
                    <dgm:constr type="h" for="ch" forName="middleBoxChildren" refType="h" fact="0.575"/>
                  </dgm:constrLst>
                </dgm:else>
              </dgm:choose>
            </dgm:if>
            <dgm:else name="Name46">
              <dgm:constrLst>
                <dgm:constr type="l" for="ch" forName="middleBoxParent"/>
                <dgm:constr type="t" for="ch" forName="middleBoxParent"/>
                <dgm:constr type="w" for="ch" forName="middleBoxParent" refType="w"/>
                <dgm:constr type="h" for="ch" forName="middleBoxParent" refType="h"/>
                <dgm:constr type="bMarg" for="ch" forName="middleBoxParent" refType="h" fact="1.8"/>
                <dgm:constr type="l" for="ch" forName="middleBoxChildren" refType="w" fact="0.025"/>
                <dgm:constr type="t" for="ch" forName="middleBoxChildren" refType="h" fact="0.45"/>
                <dgm:constr type="w" for="ch" forName="middleBoxChildren" refType="w" fact="0.95"/>
                <dgm:constr type="h" for="ch" forName="middleBoxChildren" refType="h" fact="0.45"/>
              </dgm:constrLst>
            </dgm:else>
          </dgm:choose>
          <dgm:ruleLst/>
          <dgm:layoutNode name="middle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2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layoutNode name="middleBoxChildren">
            <dgm:choose name="Name47">
              <dgm:if name="Name48" axis="root ch" ptType="all node" st="1 1" cnt="0 0" func="cnt" op="gt" val="2">
                <dgm:alg type="lin">
                  <dgm:param type="linDir" val="fromT"/>
                  <dgm:param type="vertAlign" val="t"/>
                </dgm:alg>
              </dgm:if>
              <dgm:else name="Name49">
                <dgm:choose name="Name50">
                  <dgm:if name="Name51" func="var" arg="dir" op="equ" val="norm">
                    <dgm:alg type="lin">
                      <dgm:param type="horzAlign" val="l"/>
                    </dgm:alg>
                  </dgm:if>
                  <dgm:else name="Name52">
                    <dgm:alg type="lin">
                      <dgm:param type="linDir" val="fromR"/>
                      <dgm:param type="horzAlign" val="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>
              <dgm:constr type="w" for="ch" forName="mChild" refType="w"/>
              <dgm:constr type="h" for="ch" forName="mChild" refType="h"/>
            </dgm:constrLst>
            <dgm:ruleLst/>
            <dgm:forEach name="Name53" axis="ch ch" ptType="node node" st="2 1" cnt="1 0">
              <dgm:layoutNode name="mChild" styleLbl="fgAcc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tMarg" refType="primFontSz" fact="0.3"/>
                  <dgm:constr type="bMarg" refType="primFontSz" fact="0.3"/>
                  <dgm:constr type="lMarg" refType="primFontSz" fact="0.3"/>
                  <dgm:constr type="rMarg" refType="primFontSz" fact="0.3"/>
                </dgm:constrLst>
                <dgm:ruleLst>
                  <dgm:rule type="primFontSz" val="5" fact="NaN" max="NaN"/>
                </dgm:ruleLst>
              </dgm:layoutNode>
              <dgm:forEach name="Name54" axis="followSib" ptType="sibTrans" cnt="1">
                <dgm:layoutNode name="middleSibTrans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userA"/>
                    <dgm:constr type="w" refType="userA" fact="0.015"/>
                    <dgm:constr type="h" refType="userA" fact="0.015"/>
                  </dgm:constrLst>
                  <dgm:ruleLst/>
                </dgm:layoutNode>
              </dgm:forEach>
            </dgm:forEach>
          </dgm:layoutNode>
        </dgm:layoutNode>
      </dgm:if>
      <dgm:else name="Name55"/>
    </dgm:choose>
    <dgm:choose name="Name56">
      <dgm:if name="Name57" axis="root ch" ptType="all node" st="1 1" cnt="0 0" func="cnt" op="gte" val="3">
        <dgm:layoutNode name="centerBox">
          <dgm:alg type="composite">
            <dgm:param type="horzAlign" val="none"/>
            <dgm:param type="vertAlign" val="none"/>
          </dgm:alg>
          <dgm:shape xmlns:r="http://schemas.openxmlformats.org/officeDocument/2006/relationships" r:blip="">
            <dgm:adjLst/>
          </dgm:shape>
          <dgm:presOf/>
          <dgm:choose name="Name58">
            <dgm:if name="Name59" axis="ch ch" ptType="node node" st="3 1" cnt="1 0" func="cnt" op="gt" val="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  <dgm:constr type="bMarg" for="ch" forName="centerBoxParent" refType="h" fact="1.6"/>
                <dgm:constr type="l" for="ch" forName="centerBoxChildren" refType="w" fact="0.025"/>
                <dgm:constr type="t" for="ch" forName="centerBoxChildren" refType="h" fact="0.45"/>
                <dgm:constr type="w" for="ch" forName="centerBoxChildren" refType="w" fact="0.95"/>
                <dgm:constr type="h" for="ch" forName="centerBoxChildren" refType="h" fact="0.45"/>
              </dgm:constrLst>
            </dgm:if>
            <dgm:else name="Name60">
              <dgm:constrLst>
                <dgm:constr type="l" for="ch" forName="centerBoxParent"/>
                <dgm:constr type="t" for="ch" forName="centerBoxParent"/>
                <dgm:constr type="w" for="ch" forName="centerBoxParent" refType="w"/>
                <dgm:constr type="h" for="ch" forName="centerBoxParent" refType="h"/>
              </dgm:constrLst>
            </dgm:else>
          </dgm:choose>
          <dgm:ruleLst/>
          <dgm:layoutNode name="centerBoxParent" styleLbl="node1">
            <dgm:alg type="tx">
              <dgm:param type="txAnchorVert" val="t"/>
              <dgm:param type="parTxLTRAlign" val="l"/>
              <dgm:param type="parTxRTLAlign" val="r"/>
            </dgm:alg>
            <dgm:shape xmlns:r="http://schemas.openxmlformats.org/officeDocument/2006/relationships" type="roundRect" r:blip="">
              <dgm:adjLst>
                <dgm:adj idx="1" val="0.105"/>
              </dgm:adjLst>
            </dgm:shape>
            <dgm:presOf axis="ch" ptType="node" st="3" cnt="1"/>
            <dgm:constrLst>
              <dgm:constr type="tMarg" refType="primFontSz" fact="0.3"/>
              <dgm:constr type="lMarg" refType="primFontSz" fact="0.3"/>
              <dgm:constr type="rMarg" refType="primFontSz" fact="0.3"/>
            </dgm:constrLst>
            <dgm:ruleLst>
              <dgm:rule type="primFontSz" val="5" fact="NaN" max="NaN"/>
            </dgm:ruleLst>
          </dgm:layoutNode>
          <dgm:choose name="Name61">
            <dgm:if name="Name62" axis="ch ch" ptType="node node" st="3 1" cnt="1 0" func="cnt" op="gt" val="0">
              <dgm:layoutNode name="centerBoxChildren">
                <dgm:choose name="Name63">
                  <dgm:if name="Name64" func="var" arg="dir" op="equ" val="norm">
                    <dgm:alg type="lin">
                      <dgm:param type="horzAlign" val="l"/>
                    </dgm:alg>
                  </dgm:if>
                  <dgm:else name="Name65">
                    <dgm:alg type="lin">
                      <dgm:param type="linDir" val="fromR"/>
                      <dgm:param type="horzAlign" val="r"/>
                    </dgm:alg>
                  </dgm:else>
                </dgm:choose>
                <dgm:shape xmlns:r="http://schemas.openxmlformats.org/officeDocument/2006/relationships" r:blip="">
                  <dgm:adjLst/>
                </dgm:shape>
                <dgm:presOf/>
                <dgm:constrLst>
                  <dgm:constr type="w" for="ch" forName="cChild" refType="w"/>
                  <dgm:constr type="h" for="ch" forName="cChild" refType="h"/>
                </dgm:constrLst>
                <dgm:ruleLst/>
                <dgm:forEach name="Name66" axis="ch ch" ptType="node node" st="3 1" cnt="1 0">
                  <dgm:layoutNode name="cChild" styleLbl="fgAcc1">
                    <dgm:varLst>
                      <dgm:bulletEnabled val="1"/>
                    </dgm:varLst>
                    <dgm:alg type="tx"/>
                    <dgm:shape xmlns:r="http://schemas.openxmlformats.org/officeDocument/2006/relationships" type="roundRect" r:blip="">
                      <dgm:adjLst>
                        <dgm:adj idx="1" val="0.105"/>
                      </dgm:adjLst>
                    </dgm:shape>
                    <dgm:presOf axis="desOrSelf" ptType="node"/>
                    <dgm:constrLst>
                      <dgm:constr type="tMarg" refType="primFontSz" fact="0.3"/>
                      <dgm:constr type="bMarg" refType="primFontSz" fact="0.3"/>
                      <dgm:constr type="lMarg" refType="primFontSz" fact="0.3"/>
                      <dgm:constr type="rMarg" refType="primFontSz" fact="0.3"/>
                    </dgm:constrLst>
                    <dgm:ruleLst>
                      <dgm:rule type="primFontSz" val="5" fact="NaN" max="NaN"/>
                    </dgm:ruleLst>
                  </dgm:layoutNode>
                  <dgm:forEach name="Name67" axis="followSib" ptType="sibTrans" cnt="1">
                    <dgm:layoutNode name="centerSibTrans">
                      <dgm:alg type="sp"/>
                      <dgm:shape xmlns:r="http://schemas.openxmlformats.org/officeDocument/2006/relationships" r:blip="">
                        <dgm:adjLst/>
                      </dgm:shape>
                      <dgm:presOf/>
                      <dgm:constrLst>
                        <dgm:constr type="userA"/>
                        <dgm:constr type="w" refType="userA" fact="0.015"/>
                        <dgm:constr type="h" refType="userA" fact="0.015"/>
                      </dgm:constrLst>
                      <dgm:ruleLst/>
                    </dgm:layoutNode>
                  </dgm:forEach>
                </dgm:forEach>
              </dgm:layoutNode>
            </dgm:if>
            <dgm:else name="Name68"/>
          </dgm:choose>
        </dgm:layoutNode>
      </dgm:if>
      <dgm:else name="Name69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yramid3">
  <dgm:title val=""/>
  <dgm:desc val=""/>
  <dgm:catLst>
    <dgm:cat type="pyramid" pri="2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T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T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rev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t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9DEA68-7253-524B-B7ED-D84A80ED135C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D819C5-210B-4442-9E66-7227A66DCDDF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3849309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6B29C27-A09B-3E44-9DB8-8913E8D55002}" type="datetimeFigureOut">
              <a:rPr lang="pl-PL" smtClean="0"/>
              <a:t>12.03.2024</a:t>
            </a:fld>
            <a:endParaRPr lang="pl-PL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l-PL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593B1A-C82D-994E-B408-6CCFE3DECAF3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317373121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l-PL" dirty="0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93B1A-C82D-994E-B408-6CCFE3DECAF3}" type="slidenum">
              <a:rPr lang="pl-PL" smtClean="0"/>
              <a:t>5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5137037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obrazu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Symbol zastępczy notatek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pl-PL" dirty="0"/>
              <a:t>https://300gospodarka.pl/news/nikt-nie-truje-tak-jak-chiny-miala-byc-walka-o-klimat-ale-emisja-co2-na-znow-pobila-rekord (4.03.2024)</a:t>
            </a:r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C593B1A-C82D-994E-B408-6CCFE3DECAF3}" type="slidenum">
              <a:rPr lang="pl-PL" smtClean="0"/>
              <a:t>6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7564996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5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 descr="logoSGH_white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8176442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lajd tytułow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 descr="foto-ogolna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pic>
        <p:nvPicPr>
          <p:cNvPr id="6" name="Obraz 5" descr="SGH_piramida-ogolna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1291" cy="5143500"/>
          </a:xfrm>
          <a:prstGeom prst="rect">
            <a:avLst/>
          </a:prstGeom>
        </p:spPr>
      </p:pic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>
          <a:xfrm>
            <a:off x="1044000" y="4486735"/>
            <a:ext cx="2895600" cy="273844"/>
          </a:xfrm>
          <a:prstGeom prst="rect">
            <a:avLst/>
          </a:prstGeom>
        </p:spPr>
        <p:txBody>
          <a:bodyPr lIns="0" tIns="0" rIns="0" bIns="0"/>
          <a:lstStyle>
            <a:lvl1pPr algn="l">
              <a:defRPr sz="1100">
                <a:solidFill>
                  <a:schemeClr val="bg1"/>
                </a:solidFill>
                <a:latin typeface="Open Sans Light"/>
                <a:cs typeface="Open Sans Light"/>
              </a:defRPr>
            </a:lvl1pPr>
          </a:lstStyle>
          <a:p>
            <a:r>
              <a:rPr lang="pl-PL" dirty="0"/>
              <a:t>1 lutego 2019, Warszawa</a:t>
            </a:r>
          </a:p>
        </p:txBody>
      </p:sp>
      <p:pic>
        <p:nvPicPr>
          <p:cNvPr id="9" name="Obraz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7741" y="473241"/>
            <a:ext cx="900363" cy="900363"/>
          </a:xfrm>
          <a:prstGeom prst="rect">
            <a:avLst/>
          </a:prstGeom>
        </p:spPr>
      </p:pic>
      <p:sp>
        <p:nvSpPr>
          <p:cNvPr id="10" name="Tytuł 1"/>
          <p:cNvSpPr>
            <a:spLocks noGrp="1"/>
          </p:cNvSpPr>
          <p:nvPr>
            <p:ph type="ctrTitle"/>
          </p:nvPr>
        </p:nvSpPr>
        <p:spPr>
          <a:xfrm>
            <a:off x="1044000" y="2687772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11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6400800" cy="588409"/>
          </a:xfrm>
        </p:spPr>
        <p:txBody>
          <a:bodyPr lIns="0" tIns="0" rIns="0" bIns="0">
            <a:normAutofit/>
          </a:bodyPr>
          <a:lstStyle>
            <a:lvl1pPr marL="0" indent="0" algn="l">
              <a:buNone/>
              <a:defRPr sz="2400">
                <a:solidFill>
                  <a:schemeClr val="bg1"/>
                </a:solidFill>
                <a:latin typeface="Open Sans Light"/>
                <a:cs typeface="Open Sans Light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l-PL" dirty="0"/>
              <a:t>Kliknij, aby edytować styl wzorca podtytułu</a:t>
            </a:r>
          </a:p>
        </p:txBody>
      </p:sp>
    </p:spTree>
    <p:extLst>
      <p:ext uri="{BB962C8B-B14F-4D97-AF65-F5344CB8AC3E}">
        <p14:creationId xmlns:p14="http://schemas.microsoft.com/office/powerpoint/2010/main" val="34931825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2_Slajd tytułowy"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ytuł 1"/>
          <p:cNvSpPr>
            <a:spLocks noGrp="1"/>
          </p:cNvSpPr>
          <p:nvPr>
            <p:ph type="ctrTitle"/>
          </p:nvPr>
        </p:nvSpPr>
        <p:spPr>
          <a:xfrm>
            <a:off x="1044000" y="3181996"/>
            <a:ext cx="7541112" cy="1102519"/>
          </a:xfrm>
        </p:spPr>
        <p:txBody>
          <a:bodyPr lIns="0" tIns="0" rIns="0" bIns="0" anchor="b" anchorCtr="0">
            <a:normAutofit/>
          </a:bodyPr>
          <a:lstStyle>
            <a:lvl1pPr algn="l">
              <a:defRPr sz="3200" b="1">
                <a:solidFill>
                  <a:srgbClr val="FFFFFF"/>
                </a:solidFill>
                <a:latin typeface="Open Sans Regular"/>
                <a:cs typeface="Open Sans Regular"/>
              </a:defRPr>
            </a:lvl1pPr>
          </a:lstStyle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</p:spTree>
    <p:extLst>
      <p:ext uri="{BB962C8B-B14F-4D97-AF65-F5344CB8AC3E}">
        <p14:creationId xmlns:p14="http://schemas.microsoft.com/office/powerpoint/2010/main" val="10876049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8000" y="1187302"/>
            <a:ext cx="3577800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920624" y="1187302"/>
            <a:ext cx="3766176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7700580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917999" y="1187302"/>
            <a:ext cx="7773417" cy="3145745"/>
          </a:xfrm>
        </p:spPr>
        <p:txBody>
          <a:bodyPr>
            <a:normAutofit/>
          </a:bodyPr>
          <a:lstStyle>
            <a:lvl1pPr>
              <a:defRPr sz="1700"/>
            </a:lvl1pPr>
            <a:lvl2pPr>
              <a:defRPr sz="1700"/>
            </a:lvl2pPr>
            <a:lvl3pPr>
              <a:defRPr sz="1700"/>
            </a:lvl3pPr>
            <a:lvl4pPr>
              <a:defRPr sz="1700"/>
            </a:lvl4pPr>
            <a:lvl5pPr>
              <a:defRPr sz="17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7" name="Symbol zastępczy tekstu 6"/>
          <p:cNvSpPr>
            <a:spLocks noGrp="1"/>
          </p:cNvSpPr>
          <p:nvPr>
            <p:ph type="body" sz="quarter" idx="10" hasCustomPrompt="1"/>
          </p:nvPr>
        </p:nvSpPr>
        <p:spPr>
          <a:xfrm>
            <a:off x="917575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9" name="Symbol zastępczy obrazu 8"/>
          <p:cNvSpPr>
            <a:spLocks noGrp="1"/>
          </p:cNvSpPr>
          <p:nvPr>
            <p:ph type="pic" sz="quarter" idx="11"/>
          </p:nvPr>
        </p:nvSpPr>
        <p:spPr>
          <a:xfrm>
            <a:off x="917575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1" name="Symbol zastępczy zawartości 10"/>
          <p:cNvSpPr>
            <a:spLocks noGrp="1"/>
          </p:cNvSpPr>
          <p:nvPr>
            <p:ph sz="quarter" idx="12"/>
          </p:nvPr>
        </p:nvSpPr>
        <p:spPr>
          <a:xfrm>
            <a:off x="917575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2" name="Symbol zastępczy tekstu 6"/>
          <p:cNvSpPr>
            <a:spLocks noGrp="1"/>
          </p:cNvSpPr>
          <p:nvPr>
            <p:ph type="body" sz="quarter" idx="13" hasCustomPrompt="1"/>
          </p:nvPr>
        </p:nvSpPr>
        <p:spPr>
          <a:xfrm>
            <a:off x="3661120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3" name="Symbol zastępczy obrazu 8"/>
          <p:cNvSpPr>
            <a:spLocks noGrp="1"/>
          </p:cNvSpPr>
          <p:nvPr>
            <p:ph type="pic" sz="quarter" idx="14"/>
          </p:nvPr>
        </p:nvSpPr>
        <p:spPr>
          <a:xfrm>
            <a:off x="3661120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4" name="Symbol zastępczy zawartości 10"/>
          <p:cNvSpPr>
            <a:spLocks noGrp="1"/>
          </p:cNvSpPr>
          <p:nvPr>
            <p:ph sz="quarter" idx="15"/>
          </p:nvPr>
        </p:nvSpPr>
        <p:spPr>
          <a:xfrm>
            <a:off x="3661120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  <p:sp>
        <p:nvSpPr>
          <p:cNvPr id="15" name="Symbol zastępczy tekstu 6"/>
          <p:cNvSpPr>
            <a:spLocks noGrp="1"/>
          </p:cNvSpPr>
          <p:nvPr>
            <p:ph type="body" sz="quarter" idx="16" hasCustomPrompt="1"/>
          </p:nvPr>
        </p:nvSpPr>
        <p:spPr>
          <a:xfrm>
            <a:off x="6404391" y="1238250"/>
            <a:ext cx="2273300" cy="300038"/>
          </a:xfrm>
        </p:spPr>
        <p:txBody>
          <a:bodyPr anchor="t" anchorCtr="0">
            <a:noAutofit/>
          </a:bodyPr>
          <a:lstStyle>
            <a:lvl1pPr marL="0" indent="0">
              <a:buNone/>
              <a:defRPr sz="1100">
                <a:solidFill>
                  <a:srgbClr val="007481"/>
                </a:solidFill>
              </a:defRPr>
            </a:lvl1pPr>
            <a:lvl2pPr marL="457200" indent="0">
              <a:buNone/>
              <a:defRPr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/>
            </a:lvl5pPr>
          </a:lstStyle>
          <a:p>
            <a:pPr lvl="0"/>
            <a:r>
              <a:rPr lang="pl-PL" dirty="0"/>
              <a:t>TYTUŁ ZDJĘCIA</a:t>
            </a:r>
          </a:p>
        </p:txBody>
      </p:sp>
      <p:sp>
        <p:nvSpPr>
          <p:cNvPr id="16" name="Symbol zastępczy obrazu 8"/>
          <p:cNvSpPr>
            <a:spLocks noGrp="1"/>
          </p:cNvSpPr>
          <p:nvPr>
            <p:ph type="pic" sz="quarter" idx="17"/>
          </p:nvPr>
        </p:nvSpPr>
        <p:spPr>
          <a:xfrm>
            <a:off x="6404391" y="1538288"/>
            <a:ext cx="2273300" cy="2066925"/>
          </a:xfrm>
        </p:spPr>
        <p:txBody>
          <a:bodyPr/>
          <a:lstStyle/>
          <a:p>
            <a:endParaRPr lang="pl-PL"/>
          </a:p>
        </p:txBody>
      </p:sp>
      <p:sp>
        <p:nvSpPr>
          <p:cNvPr id="17" name="Symbol zastępczy zawartości 10"/>
          <p:cNvSpPr>
            <a:spLocks noGrp="1"/>
          </p:cNvSpPr>
          <p:nvPr>
            <p:ph sz="quarter" idx="18"/>
          </p:nvPr>
        </p:nvSpPr>
        <p:spPr>
          <a:xfrm>
            <a:off x="6404391" y="3682872"/>
            <a:ext cx="2273300" cy="611188"/>
          </a:xfrm>
        </p:spPr>
        <p:txBody>
          <a:bodyPr>
            <a:noAutofit/>
          </a:bodyPr>
          <a:lstStyle>
            <a:lvl1pPr marL="0" indent="0">
              <a:buNone/>
              <a:defRPr sz="900"/>
            </a:lvl1pPr>
            <a:lvl2pPr marL="457200" indent="0">
              <a:buNone/>
              <a:defRPr sz="900"/>
            </a:lvl2pPr>
            <a:lvl3pPr marL="914400" indent="0">
              <a:buNone/>
              <a:defRPr sz="9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</a:lstStyle>
          <a:p>
            <a:pPr lvl="0"/>
            <a:r>
              <a:rPr lang="pl-PL" dirty="0"/>
              <a:t>Kliknij, aby edytować style wzorca tekstu</a:t>
            </a:r>
          </a:p>
        </p:txBody>
      </p:sp>
    </p:spTree>
    <p:extLst>
      <p:ext uri="{BB962C8B-B14F-4D97-AF65-F5344CB8AC3E}">
        <p14:creationId xmlns:p14="http://schemas.microsoft.com/office/powerpoint/2010/main" val="210775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edyt. styl wz. tyt.</a:t>
            </a:r>
          </a:p>
        </p:txBody>
      </p:sp>
      <p:sp>
        <p:nvSpPr>
          <p:cNvPr id="8" name="Symbol zastępczy obrazu 7"/>
          <p:cNvSpPr>
            <a:spLocks noGrp="1"/>
          </p:cNvSpPr>
          <p:nvPr>
            <p:ph type="pic" sz="quarter" idx="10"/>
          </p:nvPr>
        </p:nvSpPr>
        <p:spPr>
          <a:xfrm>
            <a:off x="0" y="1270000"/>
            <a:ext cx="4135438" cy="2840038"/>
          </a:xfrm>
        </p:spPr>
        <p:txBody>
          <a:bodyPr/>
          <a:lstStyle/>
          <a:p>
            <a:endParaRPr lang="pl-PL"/>
          </a:p>
        </p:txBody>
      </p:sp>
      <p:sp>
        <p:nvSpPr>
          <p:cNvPr id="10" name="Symbol zastępczy tekstu 9"/>
          <p:cNvSpPr>
            <a:spLocks noGrp="1"/>
          </p:cNvSpPr>
          <p:nvPr>
            <p:ph type="body" sz="quarter" idx="11"/>
          </p:nvPr>
        </p:nvSpPr>
        <p:spPr>
          <a:xfrm>
            <a:off x="4562475" y="1270000"/>
            <a:ext cx="4129088" cy="2840038"/>
          </a:xfrm>
        </p:spPr>
        <p:txBody>
          <a:bodyPr/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305683463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918000" y="387895"/>
            <a:ext cx="7773417" cy="675334"/>
          </a:xfrm>
          <a:prstGeom prst="rect">
            <a:avLst/>
          </a:prstGeom>
        </p:spPr>
        <p:txBody>
          <a:bodyPr vert="horz" lIns="0" tIns="0" rIns="0" bIns="0" rtlCol="0" anchor="t" anchorCtr="0">
            <a:normAutofit/>
          </a:bodyPr>
          <a:lstStyle/>
          <a:p>
            <a:r>
              <a:rPr lang="pl-PL" dirty="0"/>
              <a:t>Kliknij, aby </a:t>
            </a:r>
            <a:r>
              <a:rPr lang="pl-PL" dirty="0" err="1"/>
              <a:t>edyt</a:t>
            </a:r>
            <a:r>
              <a:rPr lang="pl-PL" dirty="0"/>
              <a:t>. styl wz. tyt.</a:t>
            </a:r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918000" y="1043751"/>
            <a:ext cx="7768800" cy="3394472"/>
          </a:xfrm>
          <a:prstGeom prst="rect">
            <a:avLst/>
          </a:prstGeom>
        </p:spPr>
        <p:txBody>
          <a:bodyPr vert="horz" lIns="0" tIns="0" rIns="0" bIns="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8" name="PoleTekstowe 7"/>
          <p:cNvSpPr txBox="1"/>
          <p:nvPr userDrawn="1"/>
        </p:nvSpPr>
        <p:spPr>
          <a:xfrm>
            <a:off x="7896328" y="4586443"/>
            <a:ext cx="795089" cy="123111"/>
          </a:xfrm>
          <a:prstGeom prst="rect">
            <a:avLst/>
          </a:prstGeom>
          <a:noFill/>
        </p:spPr>
        <p:txBody>
          <a:bodyPr wrap="none" lIns="0" tIns="0" rIns="0" bIns="0" rtlCol="0">
            <a:spAutoFit/>
          </a:bodyPr>
          <a:lstStyle/>
          <a:p>
            <a:r>
              <a:rPr lang="pl-PL" sz="800" dirty="0" err="1">
                <a:solidFill>
                  <a:srgbClr val="007481"/>
                </a:solidFill>
                <a:latin typeface="Open Sans Regular"/>
                <a:cs typeface="Open Sans Regular"/>
              </a:rPr>
              <a:t>www.sgh.waw.pl</a:t>
            </a:r>
            <a:endParaRPr lang="pl-PL" sz="800" dirty="0">
              <a:solidFill>
                <a:srgbClr val="007481"/>
              </a:solidFill>
              <a:latin typeface="Open Sans Regular"/>
              <a:cs typeface="Open Sans Regular"/>
            </a:endParaRPr>
          </a:p>
        </p:txBody>
      </p:sp>
      <p:pic>
        <p:nvPicPr>
          <p:cNvPr id="9" name="Obraz 8" descr="SGH_male-logo.png"/>
          <p:cNvPicPr>
            <a:picLocks noChangeAspect="1"/>
          </p:cNvPicPr>
          <p:nvPr userDrawn="1"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8763" y="4601068"/>
            <a:ext cx="395520" cy="1612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71545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62" r:id="rId5"/>
    <p:sldLayoutId id="2147483663" r:id="rId6"/>
    <p:sldLayoutId id="2147483654" r:id="rId7"/>
  </p:sldLayoutIdLst>
  <p:hf sldNum="0" hdr="0" dt="0"/>
  <p:txStyles>
    <p:titleStyle>
      <a:lvl1pPr algn="l" defTabSz="457200" rtl="0" eaLnBrk="1" latinLnBrk="0" hangingPunct="1">
        <a:spcBef>
          <a:spcPct val="0"/>
        </a:spcBef>
        <a:buNone/>
        <a:defRPr sz="2800" b="1" kern="1200">
          <a:solidFill>
            <a:schemeClr val="tx2"/>
          </a:solidFill>
          <a:latin typeface="Open Sans Regular"/>
          <a:ea typeface="+mj-ea"/>
          <a:cs typeface="Open Sans Regular"/>
        </a:defRPr>
      </a:lvl1pPr>
    </p:titleStyle>
    <p:bodyStyle>
      <a:lvl1pPr marL="216000" indent="-216000" algn="l" defTabSz="457200" rtl="0" eaLnBrk="1" latinLnBrk="0" hangingPunct="1">
        <a:lnSpc>
          <a:spcPct val="112000"/>
        </a:lnSpc>
        <a:spcBef>
          <a:spcPts val="0"/>
        </a:spcBef>
        <a:buClr>
          <a:schemeClr val="tx2"/>
        </a:buClr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1pPr>
      <a:lvl2pPr marL="742950" indent="-28575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2pPr>
      <a:lvl3pPr marL="11430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•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3pPr>
      <a:lvl4pPr marL="16002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–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4pPr>
      <a:lvl5pPr marL="2057400" indent="-228600" algn="l" defTabSz="457200" rtl="0" eaLnBrk="1" latinLnBrk="0" hangingPunct="1">
        <a:lnSpc>
          <a:spcPct val="112000"/>
        </a:lnSpc>
        <a:spcBef>
          <a:spcPts val="0"/>
        </a:spcBef>
        <a:buFont typeface="Arial"/>
        <a:buChar char="»"/>
        <a:defRPr sz="1700" kern="1200">
          <a:solidFill>
            <a:schemeClr val="tx1"/>
          </a:solidFill>
          <a:latin typeface="Open Sans Light"/>
          <a:ea typeface="+mn-ea"/>
          <a:cs typeface="Open Sans Light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hyperlink" Target="mailto:wojciech.paprocki@sgh.waw.pl" TargetMode="External"/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5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044000" y="2073916"/>
            <a:ext cx="7541112" cy="1982039"/>
          </a:xfrm>
        </p:spPr>
        <p:txBody>
          <a:bodyPr>
            <a:normAutofit/>
          </a:bodyPr>
          <a:lstStyle/>
          <a:p>
            <a:r>
              <a:rPr lang="pl-PL" b="1" dirty="0">
                <a:solidFill>
                  <a:srgbClr val="6BC1B4"/>
                </a:solidFill>
                <a:effectLst/>
              </a:rPr>
              <a:t>Czy firmom transportowym zabraknie kapitału na pierwszą ratę leasingową?</a:t>
            </a:r>
            <a:endParaRPr lang="pl-PL" i="1" dirty="0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044000" y="3892070"/>
            <a:ext cx="7144502" cy="588409"/>
          </a:xfrm>
        </p:spPr>
        <p:txBody>
          <a:bodyPr>
            <a:normAutofit fontScale="85000" lnSpcReduction="20000"/>
          </a:bodyPr>
          <a:lstStyle/>
          <a:p>
            <a:r>
              <a:rPr lang="pl-PL" dirty="0"/>
              <a:t>                          </a:t>
            </a:r>
          </a:p>
          <a:p>
            <a:r>
              <a:rPr lang="pl-PL" dirty="0"/>
              <a:t>prof. dr hab. Wojciech Paprocki</a:t>
            </a:r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>
          <a:xfrm>
            <a:off x="1043999" y="4486735"/>
            <a:ext cx="7144503" cy="273844"/>
          </a:xfrm>
        </p:spPr>
        <p:txBody>
          <a:bodyPr/>
          <a:lstStyle/>
          <a:p>
            <a:r>
              <a:rPr lang="pl-PL" dirty="0"/>
              <a:t>14 marca 2024, Warszawa                                                                     Instytut Infrastruktury, Transportu i Mobilności</a:t>
            </a:r>
          </a:p>
        </p:txBody>
      </p:sp>
      <p:pic>
        <p:nvPicPr>
          <p:cNvPr id="6" name="Obraz 5">
            <a:extLst>
              <a:ext uri="{FF2B5EF4-FFF2-40B4-BE49-F238E27FC236}">
                <a16:creationId xmlns:a16="http://schemas.microsoft.com/office/drawing/2014/main" id="{81343F0F-CB67-6F7C-8982-0C4BE85AFDD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336" y="44215"/>
            <a:ext cx="5151664" cy="25275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607477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570C216-5A60-316F-D339-7EF4965199A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BEF06BC-E4E3-DE5B-5E74-00EF1A6F651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000" y="1811868"/>
            <a:ext cx="7541112" cy="2472648"/>
          </a:xfrm>
        </p:spPr>
        <p:txBody>
          <a:bodyPr>
            <a:normAutofit/>
          </a:bodyPr>
          <a:lstStyle/>
          <a:p>
            <a:r>
              <a:rPr lang="pl-PL" dirty="0"/>
              <a:t>Część I </a:t>
            </a:r>
            <a:br>
              <a:rPr lang="pl-PL" dirty="0"/>
            </a:br>
            <a:r>
              <a:rPr lang="pl-PL" dirty="0"/>
              <a:t>Kapitał własny i obcy</a:t>
            </a:r>
          </a:p>
        </p:txBody>
      </p:sp>
    </p:spTree>
    <p:extLst>
      <p:ext uri="{BB962C8B-B14F-4D97-AF65-F5344CB8AC3E}">
        <p14:creationId xmlns:p14="http://schemas.microsoft.com/office/powerpoint/2010/main" val="52844031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A723827-C95D-3923-1ECB-C80209506E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83094"/>
            <a:ext cx="7773417" cy="675334"/>
          </a:xfrm>
        </p:spPr>
        <p:txBody>
          <a:bodyPr/>
          <a:lstStyle/>
          <a:p>
            <a:pPr algn="ctr"/>
            <a:r>
              <a:rPr lang="pl-PL" dirty="0"/>
              <a:t>Finansowanie inwestycji i operacji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D5FE2332-5012-E1B9-E399-D77D1570B791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3036956901"/>
              </p:ext>
            </p:extLst>
          </p:nvPr>
        </p:nvGraphicFramePr>
        <p:xfrm>
          <a:off x="917575" y="626534"/>
          <a:ext cx="7773988" cy="39454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6193232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44B59D8-7C47-015A-5A66-06B83C61DA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243960"/>
            <a:ext cx="7773417" cy="675334"/>
          </a:xfrm>
        </p:spPr>
        <p:txBody>
          <a:bodyPr/>
          <a:lstStyle/>
          <a:p>
            <a:pPr algn="ctr"/>
            <a:r>
              <a:rPr lang="pl-PL" dirty="0"/>
              <a:t>Model </a:t>
            </a:r>
            <a:r>
              <a:rPr lang="pl-PL" dirty="0" err="1"/>
              <a:t>Amazona</a:t>
            </a:r>
            <a:r>
              <a:rPr lang="pl-PL" dirty="0"/>
              <a:t> i </a:t>
            </a:r>
            <a:r>
              <a:rPr lang="pl-PL" dirty="0" err="1"/>
              <a:t>Convoya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6AF550B-4321-8913-AB14-52C0239C0AD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999" y="967167"/>
            <a:ext cx="7773417" cy="3376231"/>
          </a:xfrm>
        </p:spPr>
        <p:txBody>
          <a:bodyPr>
            <a:normAutofit lnSpcReduction="10000"/>
          </a:bodyPr>
          <a:lstStyle/>
          <a:p>
            <a:r>
              <a:rPr lang="pl-PL" dirty="0"/>
              <a:t>Jeff </a:t>
            </a:r>
            <a:r>
              <a:rPr lang="pl-PL" dirty="0" err="1"/>
              <a:t>Bezos</a:t>
            </a:r>
            <a:r>
              <a:rPr lang="pl-PL" dirty="0"/>
              <a:t> pobierał przedpłatę od klientów, którzy zamawiali książki (budując wobec tej grupy zobowiązania mające charakter pozyskanego kredytu kupieckiego) oraz opóźniał płatności do wydawnictw/drukarni za dostarczone książki (budując także wobec tej grupy zobowiązania mające charakter pozyskanego kredytu kupieckiego) – gromadził zatem środki obce, których wartość znacznie przewyższała kapitał własny</a:t>
            </a:r>
          </a:p>
          <a:p>
            <a:endParaRPr lang="pl-PL" dirty="0"/>
          </a:p>
          <a:p>
            <a:r>
              <a:rPr lang="pl-PL" dirty="0"/>
              <a:t>Założyciele </a:t>
            </a:r>
            <a:r>
              <a:rPr lang="pl-PL" dirty="0" err="1"/>
              <a:t>Convoy</a:t>
            </a:r>
            <a:r>
              <a:rPr lang="pl-PL" dirty="0"/>
              <a:t> i inwestorzy zgromadzony kapitał własny „rozdysponowali”, udzielając kredyt kupiecki swoim klientom (załadowcom) oferując im jednocześnie niskie stawki frachtowe oraz odroczone płatności, dbając jednocześnie o dość szybkie regulowanie zobowiązań wobec podwykonawców (przewoźników)</a:t>
            </a:r>
          </a:p>
        </p:txBody>
      </p:sp>
    </p:spTree>
    <p:extLst>
      <p:ext uri="{BB962C8B-B14F-4D97-AF65-F5344CB8AC3E}">
        <p14:creationId xmlns:p14="http://schemas.microsoft.com/office/powerpoint/2010/main" val="305758173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499ECA0-EF67-0F55-CA80-3B1A2FC782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40761"/>
            <a:ext cx="7773417" cy="675334"/>
          </a:xfrm>
        </p:spPr>
        <p:txBody>
          <a:bodyPr/>
          <a:lstStyle/>
          <a:p>
            <a:pPr algn="ctr"/>
            <a:r>
              <a:rPr lang="pl-PL" dirty="0"/>
              <a:t>„Zdrowe przedsiębiorstwo”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64C2A8F2-C5D8-6FF6-C38A-D0A9C64AB076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854506706"/>
              </p:ext>
            </p:extLst>
          </p:nvPr>
        </p:nvGraphicFramePr>
        <p:xfrm>
          <a:off x="917575" y="1187450"/>
          <a:ext cx="7773988" cy="314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załka: w górę i w dół 4">
            <a:extLst>
              <a:ext uri="{FF2B5EF4-FFF2-40B4-BE49-F238E27FC236}">
                <a16:creationId xmlns:a16="http://schemas.microsoft.com/office/drawing/2014/main" id="{24DAFA5D-4242-A130-A476-C9D7A5A1734E}"/>
              </a:ext>
            </a:extLst>
          </p:cNvPr>
          <p:cNvSpPr/>
          <p:nvPr/>
        </p:nvSpPr>
        <p:spPr>
          <a:xfrm>
            <a:off x="516467" y="1075267"/>
            <a:ext cx="484632" cy="2020485"/>
          </a:xfrm>
          <a:prstGeom prst="upDownArrow">
            <a:avLst/>
          </a:prstGeom>
          <a:solidFill>
            <a:srgbClr val="CC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  </a:t>
            </a:r>
          </a:p>
          <a:p>
            <a:pPr algn="ctr"/>
            <a:r>
              <a:rPr lang="pl-PL" sz="1200" dirty="0"/>
              <a:t>obce</a:t>
            </a:r>
          </a:p>
        </p:txBody>
      </p:sp>
      <p:sp>
        <p:nvSpPr>
          <p:cNvPr id="6" name="Strzałka: w górę i w dół 5">
            <a:extLst>
              <a:ext uri="{FF2B5EF4-FFF2-40B4-BE49-F238E27FC236}">
                <a16:creationId xmlns:a16="http://schemas.microsoft.com/office/drawing/2014/main" id="{5F5E189D-B31E-0BD4-90CB-FF2E8352600F}"/>
              </a:ext>
            </a:extLst>
          </p:cNvPr>
          <p:cNvSpPr/>
          <p:nvPr/>
        </p:nvSpPr>
        <p:spPr>
          <a:xfrm>
            <a:off x="519072" y="3142065"/>
            <a:ext cx="484632" cy="1302406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 </a:t>
            </a:r>
            <a:r>
              <a:rPr lang="pl-PL" sz="1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łasne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13533516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C2A5147C-68C0-B0B3-9A33-B3744C99FA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Standardowy przewoźnik drogowy</a:t>
            </a:r>
          </a:p>
        </p:txBody>
      </p:sp>
      <p:graphicFrame>
        <p:nvGraphicFramePr>
          <p:cNvPr id="4" name="Symbol zastępczy zawartości 3">
            <a:extLst>
              <a:ext uri="{FF2B5EF4-FFF2-40B4-BE49-F238E27FC236}">
                <a16:creationId xmlns:a16="http://schemas.microsoft.com/office/drawing/2014/main" id="{034446F9-3A09-C5F6-2EB6-C63BDE8012B9}"/>
              </a:ext>
            </a:extLst>
          </p:cNvPr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120353361"/>
              </p:ext>
            </p:extLst>
          </p:nvPr>
        </p:nvGraphicFramePr>
        <p:xfrm>
          <a:off x="1515533" y="1187450"/>
          <a:ext cx="7628466" cy="31448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Strzałka: w górę i w dół 4">
            <a:extLst>
              <a:ext uri="{FF2B5EF4-FFF2-40B4-BE49-F238E27FC236}">
                <a16:creationId xmlns:a16="http://schemas.microsoft.com/office/drawing/2014/main" id="{4FA9DBB9-4FEF-B250-AEC0-EA225A247ABA}"/>
              </a:ext>
            </a:extLst>
          </p:cNvPr>
          <p:cNvSpPr/>
          <p:nvPr/>
        </p:nvSpPr>
        <p:spPr>
          <a:xfrm>
            <a:off x="253999" y="1075267"/>
            <a:ext cx="1016000" cy="2201333"/>
          </a:xfrm>
          <a:prstGeom prst="upDownArrow">
            <a:avLst/>
          </a:prstGeom>
          <a:solidFill>
            <a:srgbClr val="CC6600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/>
              <a:t> obce </a:t>
            </a:r>
          </a:p>
          <a:p>
            <a:pPr algn="ctr"/>
            <a:endParaRPr lang="pl-PL" sz="1200" dirty="0"/>
          </a:p>
        </p:txBody>
      </p:sp>
      <p:sp>
        <p:nvSpPr>
          <p:cNvPr id="6" name="Strzałka: w górę i w dół 5">
            <a:extLst>
              <a:ext uri="{FF2B5EF4-FFF2-40B4-BE49-F238E27FC236}">
                <a16:creationId xmlns:a16="http://schemas.microsoft.com/office/drawing/2014/main" id="{C542758B-10DD-0D94-EC17-FBA4A2EE2700}"/>
              </a:ext>
            </a:extLst>
          </p:cNvPr>
          <p:cNvSpPr/>
          <p:nvPr/>
        </p:nvSpPr>
        <p:spPr>
          <a:xfrm>
            <a:off x="569874" y="3276600"/>
            <a:ext cx="398928" cy="1055687"/>
          </a:xfrm>
          <a:prstGeom prst="upDownArrow">
            <a:avLst/>
          </a:prstGeom>
          <a:solidFill>
            <a:schemeClr val="accent6">
              <a:lumMod val="40000"/>
              <a:lumOff val="6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1200" dirty="0">
                <a:solidFill>
                  <a:schemeClr val="accent1">
                    <a:lumMod val="40000"/>
                    <a:lumOff val="60000"/>
                  </a:schemeClr>
                </a:solidFill>
              </a:rPr>
              <a:t>w </a:t>
            </a:r>
            <a:r>
              <a:rPr lang="pl-PL" sz="1200" dirty="0" err="1">
                <a:solidFill>
                  <a:schemeClr val="accent1">
                    <a:lumMod val="40000"/>
                    <a:lumOff val="60000"/>
                  </a:schemeClr>
                </a:solidFill>
              </a:rPr>
              <a:t>łasne</a:t>
            </a:r>
            <a:endParaRPr lang="pl-PL" sz="1200" dirty="0"/>
          </a:p>
        </p:txBody>
      </p:sp>
    </p:spTree>
    <p:extLst>
      <p:ext uri="{BB962C8B-B14F-4D97-AF65-F5344CB8AC3E}">
        <p14:creationId xmlns:p14="http://schemas.microsoft.com/office/powerpoint/2010/main" val="241194327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496EF2-DEB9-0CBC-43EC-C542EDE0D75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Wynajem a wymiana taboru</a:t>
            </a:r>
          </a:p>
        </p:txBody>
      </p:sp>
    </p:spTree>
    <p:extLst>
      <p:ext uri="{BB962C8B-B14F-4D97-AF65-F5344CB8AC3E}">
        <p14:creationId xmlns:p14="http://schemas.microsoft.com/office/powerpoint/2010/main" val="236846893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C764846-EC12-1C0A-5FB3-5AF26299BC9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Nowa ścieżka – wynajem taboru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717FA0AD-DC5B-5078-F4BA-E12F548ED8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999" y="1001034"/>
            <a:ext cx="7773417" cy="3689498"/>
          </a:xfrm>
        </p:spPr>
        <p:txBody>
          <a:bodyPr>
            <a:normAutofit/>
          </a:bodyPr>
          <a:lstStyle/>
          <a:p>
            <a:r>
              <a:rPr lang="pl-PL" dirty="0"/>
              <a:t>Przy braku wystarczającej zdolności kredytowej przewoźnicy mogą korzystać </a:t>
            </a:r>
            <a:br>
              <a:rPr lang="pl-PL" dirty="0"/>
            </a:br>
            <a:r>
              <a:rPr lang="pl-PL" dirty="0"/>
              <a:t>z wynajętego taboru – wówczas ryzyko jego racjonalnego wykorzystania przejmują producenci lub dealerzy taboru</a:t>
            </a:r>
          </a:p>
          <a:p>
            <a:endParaRPr lang="pl-PL" dirty="0"/>
          </a:p>
          <a:p>
            <a:r>
              <a:rPr lang="pl-PL" dirty="0"/>
              <a:t>Wynajem taboru jest rozwiązaniem, które może zdestabilizować rynek używanych samochodów (głównie ciągników siodłowych), gdy właściciele taboru przeznaczonego na wynajem będą chcieli odzyskać (choćby część, czyli ze stratą) zaangażowany własny kapitał</a:t>
            </a:r>
          </a:p>
          <a:p>
            <a:endParaRPr lang="pl-PL" dirty="0"/>
          </a:p>
          <a:p>
            <a:r>
              <a:rPr lang="pl-PL" dirty="0"/>
              <a:t>Ryzyko wystąpienia nadwyżki używanego taboru na rynku osłabia skłonność do inwestowania w nowy tabor – to hamuje proces upowszechniania taboru nowej generacji</a:t>
            </a:r>
          </a:p>
        </p:txBody>
      </p:sp>
    </p:spTree>
    <p:extLst>
      <p:ext uri="{BB962C8B-B14F-4D97-AF65-F5344CB8AC3E}">
        <p14:creationId xmlns:p14="http://schemas.microsoft.com/office/powerpoint/2010/main" val="221199048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0440FFB0-9D8B-EA7B-716F-1DA8996818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227028"/>
            <a:ext cx="7773417" cy="675334"/>
          </a:xfrm>
        </p:spPr>
        <p:txBody>
          <a:bodyPr/>
          <a:lstStyle/>
          <a:p>
            <a:pPr algn="ctr"/>
            <a:r>
              <a:rPr lang="pl-PL" dirty="0"/>
              <a:t>Tabor nowej generacji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EE796BD9-52ED-13ED-43E5-A7BAEE899AB2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999" y="795868"/>
            <a:ext cx="7773417" cy="3727146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pl-PL" dirty="0"/>
              <a:t>Przemysł motoryzacyjny rozszerzył ofertę i obejmuje:</a:t>
            </a:r>
          </a:p>
          <a:p>
            <a:r>
              <a:rPr lang="pl-PL" dirty="0"/>
              <a:t>Tradycyjne samochody/ciągniki z silnikami na ON</a:t>
            </a:r>
          </a:p>
          <a:p>
            <a:pPr marL="0" indent="0">
              <a:buNone/>
            </a:pPr>
            <a:r>
              <a:rPr lang="pl-PL" dirty="0"/>
              <a:t>oraz</a:t>
            </a:r>
          </a:p>
          <a:p>
            <a:r>
              <a:rPr lang="pl-PL" dirty="0"/>
              <a:t>Samochody/ciągniki z silnikami spalinowymi zasilanymi paliwami gazowymi</a:t>
            </a:r>
          </a:p>
          <a:p>
            <a:r>
              <a:rPr lang="pl-PL" dirty="0" err="1"/>
              <a:t>Vany</a:t>
            </a:r>
            <a:r>
              <a:rPr lang="pl-PL" dirty="0"/>
              <a:t>/samochody ciężarowe różnych klas DMC/ciągniki typu BEV</a:t>
            </a:r>
          </a:p>
          <a:p>
            <a:r>
              <a:rPr lang="pl-PL" dirty="0"/>
              <a:t>Prototypowe samochody ciężarowe typu FCEV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Tabor, który zapewnia redukcję emisji CO</a:t>
            </a:r>
            <a:r>
              <a:rPr lang="pl-PL" baseline="-25000" dirty="0"/>
              <a:t>2</a:t>
            </a:r>
            <a:r>
              <a:rPr lang="pl-PL" dirty="0"/>
              <a:t> jest oferowany po cenach wyższych lub drastycznie wyższych od cen tradycyjnego taboru</a:t>
            </a:r>
          </a:p>
          <a:p>
            <a:pPr marL="0" indent="0">
              <a:buNone/>
            </a:pPr>
            <a:endParaRPr lang="pl-PL" dirty="0"/>
          </a:p>
          <a:p>
            <a:pPr marL="0" indent="0">
              <a:buNone/>
            </a:pPr>
            <a:r>
              <a:rPr lang="pl-PL" dirty="0"/>
              <a:t>Brakuje dostatecznego potwierdzenia, jak kształtują się koszty eksploatacji taboru nowej generacji</a:t>
            </a:r>
          </a:p>
          <a:p>
            <a:r>
              <a:rPr lang="pl-PL" dirty="0"/>
              <a:t>zbyt mało pojazdów w eksploatacji, </a:t>
            </a:r>
          </a:p>
          <a:p>
            <a:r>
              <a:rPr lang="pl-PL" dirty="0"/>
              <a:t>za krótki okres eksploatacji)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6561138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A2A22D6-B63D-689E-402A-30F48215A0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FCB37CB-A082-6B89-F74C-3299D08B6687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Wyzwania dla załadowców</a:t>
            </a:r>
          </a:p>
        </p:txBody>
      </p:sp>
    </p:spTree>
    <p:extLst>
      <p:ext uri="{BB962C8B-B14F-4D97-AF65-F5344CB8AC3E}">
        <p14:creationId xmlns:p14="http://schemas.microsoft.com/office/powerpoint/2010/main" val="213075069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701717B-C049-4D09-0C13-EFC5C9B949E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2464" y="216445"/>
            <a:ext cx="8874579" cy="67533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Gros załadowców nie ma wyboru gałęzi transportu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95F3B822-0393-ED30-5C6B-5EB27E6A0595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6329" y="762760"/>
            <a:ext cx="8675088" cy="3145745"/>
          </a:xfrm>
        </p:spPr>
        <p:txBody>
          <a:bodyPr/>
          <a:lstStyle/>
          <a:p>
            <a:r>
              <a:rPr lang="pl-PL" dirty="0"/>
              <a:t>Obsługa łańcuchów dostaw o zasięgu kontynentalnym odbywa się prawie wyłącznie przy wykorzystaniu usług transportu drogowego – statystykę w Europie wg pracy przewozowej [</a:t>
            </a:r>
            <a:r>
              <a:rPr lang="pl-PL" dirty="0" err="1"/>
              <a:t>tkm</a:t>
            </a:r>
            <a:r>
              <a:rPr lang="pl-PL" dirty="0"/>
              <a:t>] deformują dane dotyczące transportu morskiego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AD75F9EC-53F3-9937-C058-E5BDB400D13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328" y="2113375"/>
            <a:ext cx="4996543" cy="3021601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77BEB211-41D1-F0AF-B537-FFDA09C2DA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60249" y="1649186"/>
            <a:ext cx="4979528" cy="2370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7402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756647A-959D-C4C1-7299-B03F8A3BEF7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044000" y="1778000"/>
            <a:ext cx="7541112" cy="2506515"/>
          </a:xfrm>
        </p:spPr>
        <p:txBody>
          <a:bodyPr>
            <a:normAutofit/>
          </a:bodyPr>
          <a:lstStyle/>
          <a:p>
            <a:r>
              <a:rPr lang="pl-PL" dirty="0"/>
              <a:t>Autoprezentacja</a:t>
            </a:r>
          </a:p>
        </p:txBody>
      </p:sp>
    </p:spTree>
    <p:extLst>
      <p:ext uri="{BB962C8B-B14F-4D97-AF65-F5344CB8AC3E}">
        <p14:creationId xmlns:p14="http://schemas.microsoft.com/office/powerpoint/2010/main" val="315082926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A3DEC5D5-D1A8-EA68-308D-A384709E75A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8214" y="387895"/>
            <a:ext cx="8433707" cy="67533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Czy na rynku zawsze podaż wyprzedza popyt?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EE0D02D-4A0C-A82F-B10F-7FEFE7DE1E32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pl-PL" dirty="0"/>
              <a:t>Rynek szybciej dąży do nierównowagi w poszczególnych segmentach niż w ujęciu globalnym</a:t>
            </a:r>
          </a:p>
          <a:p>
            <a:endParaRPr lang="pl-PL" dirty="0"/>
          </a:p>
          <a:p>
            <a:r>
              <a:rPr lang="pl-PL" dirty="0"/>
              <a:t>Wzrost ilościowy potrzeb </a:t>
            </a:r>
            <a:r>
              <a:rPr lang="pl-PL" dirty="0" err="1"/>
              <a:t>premium</a:t>
            </a:r>
            <a:r>
              <a:rPr lang="pl-PL" dirty="0"/>
              <a:t> (związanych w wypełnianiem kryteriów ESG) po stronie załadowców może napotkać na luki w podaży usług </a:t>
            </a:r>
            <a:r>
              <a:rPr lang="pl-PL" dirty="0" err="1"/>
              <a:t>premium</a:t>
            </a:r>
            <a:r>
              <a:rPr lang="pl-PL" dirty="0"/>
              <a:t> po stronie przewoźników, którzy zainwestują w tabor nowej generacji</a:t>
            </a:r>
          </a:p>
          <a:p>
            <a:pPr marL="0" indent="0">
              <a:buNone/>
            </a:pP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60744061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BB81A98-1E76-1C58-D641-EEFF15A426E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02080" y="387895"/>
            <a:ext cx="8727620" cy="675334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Jak mobilizować przewoźników do inwestycji?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AB77FF03-2B8E-DC63-6074-8CA331C5468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917999" y="979714"/>
            <a:ext cx="7773417" cy="362494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dirty="0"/>
              <a:t>Podstawowa formuła jest prosta: </a:t>
            </a:r>
          </a:p>
          <a:p>
            <a:r>
              <a:rPr lang="pl-PL" dirty="0"/>
              <a:t>płacić więcej, </a:t>
            </a:r>
          </a:p>
          <a:p>
            <a:r>
              <a:rPr lang="pl-PL" dirty="0"/>
              <a:t>dać zarobić, </a:t>
            </a:r>
          </a:p>
          <a:p>
            <a:r>
              <a:rPr lang="pl-PL" dirty="0"/>
              <a:t>zachęcić do inwestycji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Zaawansowana formuła jest złożona:</a:t>
            </a:r>
          </a:p>
          <a:p>
            <a:r>
              <a:rPr lang="pl-PL" dirty="0"/>
              <a:t>współuczestniczyć w finansowaniu inwestycji dedykowanych do zakontraktowanych usług przewozowych</a:t>
            </a:r>
          </a:p>
          <a:p>
            <a:endParaRPr lang="pl-PL" dirty="0"/>
          </a:p>
          <a:p>
            <a:pPr marL="0" indent="0">
              <a:buNone/>
            </a:pPr>
            <a:r>
              <a:rPr lang="pl-PL" dirty="0"/>
              <a:t>Uniezależnić się od przewoźników: </a:t>
            </a:r>
          </a:p>
          <a:p>
            <a:r>
              <a:rPr lang="pl-PL" dirty="0"/>
              <a:t>zainwestować we własny tabor</a:t>
            </a:r>
          </a:p>
          <a:p>
            <a:r>
              <a:rPr lang="pl-PL" dirty="0"/>
              <a:t>Zmienić strategię logistyczną z outsourcingu na </a:t>
            </a:r>
            <a:r>
              <a:rPr lang="pl-PL" dirty="0" err="1"/>
              <a:t>insourcing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139014362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0C6BF8C-E264-2245-6563-D094BE45207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 err="1"/>
              <a:t>Resilience</a:t>
            </a:r>
            <a:r>
              <a:rPr lang="pl-PL" dirty="0"/>
              <a:t> – nowa strategia dla wszystkich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1933147E-0F7D-07AB-F48D-D32E5F7FAC24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b="1" dirty="0">
                <a:latin typeface="Nirmala Text Semilight" panose="020B0402040204020203" pitchFamily="34" charset="0"/>
                <a:ea typeface="Nirmala Text Semilight" panose="020B0402040204020203" pitchFamily="34" charset="0"/>
                <a:cs typeface="Nirmala Text Semilight" panose="020B0402040204020203" pitchFamily="34" charset="0"/>
              </a:rPr>
              <a:t>Business resilience describes an organization's ability to respond and adapt quickly to disruptions or significant, unplanned changes that could threaten its operations, people, assets, brand, or reputation</a:t>
            </a:r>
            <a:endParaRPr lang="pl-PL" b="1" dirty="0">
              <a:latin typeface="Nirmala Text Semilight" panose="020B0402040204020203" pitchFamily="34" charset="0"/>
              <a:ea typeface="Nirmala Text Semilight" panose="020B0402040204020203" pitchFamily="34" charset="0"/>
              <a:cs typeface="Nirmala Text Semilight" panose="020B0402040204020203" pitchFamily="34" charset="0"/>
            </a:endParaRPr>
          </a:p>
          <a:p>
            <a:endParaRPr lang="pl-PL" dirty="0"/>
          </a:p>
          <a:p>
            <a:r>
              <a:rPr lang="pl-PL" dirty="0"/>
              <a:t>Załadowcy wraz z przewoźnikami stają przed wyzwaniem zapewnienia stabilności funkcjonowania łańcuchów dostaw, a jednym z warunków jest zagwarantowanie podaży usług w oczekiwanej ilości, przy wytworzeniu zdolności do podwyższania jakości usług aż do poziomu </a:t>
            </a:r>
            <a:r>
              <a:rPr lang="pl-PL" dirty="0" err="1"/>
              <a:t>premium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915976692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B723F0F-0184-4367-DF38-1B6DD0985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15356"/>
            <a:ext cx="7773417" cy="675334"/>
          </a:xfrm>
        </p:spPr>
        <p:txBody>
          <a:bodyPr/>
          <a:lstStyle/>
          <a:p>
            <a:pPr algn="ctr"/>
            <a:r>
              <a:rPr lang="pl-PL" dirty="0" err="1"/>
              <a:t>Key</a:t>
            </a:r>
            <a:r>
              <a:rPr lang="pl-PL" dirty="0"/>
              <a:t> </a:t>
            </a:r>
            <a:r>
              <a:rPr lang="pl-PL" dirty="0" err="1"/>
              <a:t>takeaways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F64F4BB-3CEE-5230-557A-8C1E402EADF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558801" y="526905"/>
            <a:ext cx="8132616" cy="417209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pl-PL" sz="18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Otoczenie biznesu staje się coraz bardziej wymagające ze względów ekologiczno-klimatycznych</a:t>
            </a:r>
          </a:p>
          <a:p>
            <a:pPr marL="0" indent="0">
              <a:buNone/>
            </a:pPr>
            <a:endParaRPr lang="pl-PL" sz="18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Załadowcy i przewoźnicy stają przed wyzwaniem wyznaczenia segmentu usług </a:t>
            </a:r>
            <a:r>
              <a:rPr lang="pl-PL" sz="1800" dirty="0" err="1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premium</a:t>
            </a:r>
            <a:endParaRPr lang="pl-PL" sz="18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>
              <a:buNone/>
            </a:pPr>
            <a:endParaRPr lang="pl-PL" sz="18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W okresie przejściowym (nasilania się napięć społecznych i geopolitycznych) wzrasta ryzyko zaostrzenia nierównowagi w poszczególnych segmentach rynku usług przewozu drogowego rzeczy, w szczególności w segmencie usług </a:t>
            </a:r>
            <a:r>
              <a:rPr lang="pl-PL" sz="1800" dirty="0" err="1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premium</a:t>
            </a:r>
            <a:endParaRPr lang="pl-PL" sz="18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>
              <a:buNone/>
            </a:pPr>
            <a:endParaRPr lang="pl-PL" sz="1800" dirty="0">
              <a:latin typeface="Nirmala Text" panose="020B0502040204020203" pitchFamily="34" charset="0"/>
              <a:ea typeface="Nirmala Text" panose="020B0502040204020203" pitchFamily="34" charset="0"/>
              <a:cs typeface="Nirmala Text" panose="020B0502040204020203" pitchFamily="34" charset="0"/>
            </a:endParaRPr>
          </a:p>
          <a:p>
            <a:pPr marL="0" indent="0">
              <a:buNone/>
            </a:pPr>
            <a:r>
              <a:rPr lang="pl-PL" sz="18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Obowiązkiem załadowców, którzy dbają o </a:t>
            </a:r>
            <a:r>
              <a:rPr lang="pl-PL" sz="1800" dirty="0" err="1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resilience</a:t>
            </a:r>
            <a:r>
              <a:rPr lang="pl-PL" sz="1800" dirty="0">
                <a:latin typeface="Nirmala Text" panose="020B0502040204020203" pitchFamily="34" charset="0"/>
                <a:ea typeface="Nirmala Text" panose="020B0502040204020203" pitchFamily="34" charset="0"/>
                <a:cs typeface="Nirmala Text" panose="020B0502040204020203" pitchFamily="34" charset="0"/>
              </a:rPr>
              <a:t> swojego biznesu, jest współpraca z wyselekcjonowanymi przewoźnikami drogowymi</a:t>
            </a:r>
          </a:p>
        </p:txBody>
      </p:sp>
    </p:spTree>
    <p:extLst>
      <p:ext uri="{BB962C8B-B14F-4D97-AF65-F5344CB8AC3E}">
        <p14:creationId xmlns:p14="http://schemas.microsoft.com/office/powerpoint/2010/main" val="36940317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Dziękuję bardzo</a:t>
            </a:r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pl-PL" sz="2000" dirty="0">
                <a:latin typeface="+mn-lt"/>
              </a:rPr>
              <a:t>Kontakt:</a:t>
            </a:r>
          </a:p>
          <a:p>
            <a:pPr marL="0" indent="0">
              <a:buNone/>
            </a:pPr>
            <a:r>
              <a:rPr lang="pl-PL" sz="2000" dirty="0">
                <a:latin typeface="+mn-lt"/>
                <a:hlinkClick r:id="rId2"/>
              </a:rPr>
              <a:t>wojciech.paprocki@sgh.waw.pl</a:t>
            </a:r>
            <a:r>
              <a:rPr lang="pl-PL" sz="2000" dirty="0">
                <a:latin typeface="+mn-lt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28470156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B67E8EE2-100B-411E-562D-1A813DC411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pl-PL" dirty="0"/>
              <a:t>Kariera edukacyjna i zawodowa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D21DCEF-277A-4E21-1CFA-B0D3F46AB02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pl-PL" dirty="0"/>
              <a:t>Studia podjąłem w październiku 1974 r.  … i nadal ich nie ukończyłem</a:t>
            </a:r>
          </a:p>
          <a:p>
            <a:endParaRPr lang="pl-PL" dirty="0"/>
          </a:p>
          <a:p>
            <a:r>
              <a:rPr lang="pl-PL" dirty="0"/>
              <a:t>To już 100. semestr w SGPiS/SGH</a:t>
            </a:r>
          </a:p>
          <a:p>
            <a:endParaRPr lang="pl-PL" dirty="0"/>
          </a:p>
          <a:p>
            <a:r>
              <a:rPr lang="pl-PL" dirty="0"/>
              <a:t>Od 1979 r. nauczyciel akademicki, obecnie na stanowisku profesora</a:t>
            </a:r>
            <a:br>
              <a:rPr lang="pl-PL" dirty="0"/>
            </a:br>
            <a:r>
              <a:rPr lang="pl-PL" dirty="0"/>
              <a:t>(tytuł profesora z zakresu nauk ekonomicznych)</a:t>
            </a:r>
          </a:p>
          <a:p>
            <a:endParaRPr lang="pl-PL" dirty="0"/>
          </a:p>
          <a:p>
            <a:r>
              <a:rPr lang="pl-PL" dirty="0"/>
              <a:t>W latach 1988 – 2014 właściciel i menadżer w przedsiębiorstwach TSL</a:t>
            </a:r>
          </a:p>
          <a:p>
            <a:endParaRPr lang="pl-PL" dirty="0"/>
          </a:p>
          <a:p>
            <a:r>
              <a:rPr lang="pl-PL" dirty="0"/>
              <a:t>Od 2014 r. główne problemy badań naukowych:</a:t>
            </a:r>
            <a:br>
              <a:rPr lang="pl-PL" dirty="0"/>
            </a:br>
            <a:r>
              <a:rPr lang="pl-PL" dirty="0"/>
              <a:t>- przebieg transformacji cyfrowej w gospodarce globalnej, w tym wdrażanie AI</a:t>
            </a:r>
            <a:br>
              <a:rPr lang="pl-PL" dirty="0"/>
            </a:br>
            <a:r>
              <a:rPr lang="pl-PL" dirty="0"/>
              <a:t>- wypełnianie kryteriów ESG w branży TSL</a:t>
            </a:r>
          </a:p>
        </p:txBody>
      </p:sp>
    </p:spTree>
    <p:extLst>
      <p:ext uri="{BB962C8B-B14F-4D97-AF65-F5344CB8AC3E}">
        <p14:creationId xmlns:p14="http://schemas.microsoft.com/office/powerpoint/2010/main" val="240404606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970F763A-A5D3-6E64-1AB9-FB88F4B2898C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Otoczenie branży TSL</a:t>
            </a:r>
          </a:p>
        </p:txBody>
      </p:sp>
    </p:spTree>
    <p:extLst>
      <p:ext uri="{BB962C8B-B14F-4D97-AF65-F5344CB8AC3E}">
        <p14:creationId xmlns:p14="http://schemas.microsoft.com/office/powerpoint/2010/main" val="121194150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18D4A29E-F009-2506-53E9-6AB032F3D7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387895"/>
            <a:ext cx="9144000" cy="675334"/>
          </a:xfrm>
        </p:spPr>
        <p:txBody>
          <a:bodyPr>
            <a:normAutofit fontScale="90000"/>
          </a:bodyPr>
          <a:lstStyle/>
          <a:p>
            <a:pPr algn="ctr"/>
            <a:r>
              <a:rPr lang="pl-PL" dirty="0"/>
              <a:t>Rola progresywnych i reaktywnych grup społecznych</a:t>
            </a:r>
          </a:p>
        </p:txBody>
      </p:sp>
      <p:pic>
        <p:nvPicPr>
          <p:cNvPr id="5" name="Obraz 4" descr="Obraz zawierający tekst, zrzut ekranu, diagram, Czcionka&#10;&#10;Opis wygenerowany automatycznie">
            <a:extLst>
              <a:ext uri="{FF2B5EF4-FFF2-40B4-BE49-F238E27FC236}">
                <a16:creationId xmlns:a16="http://schemas.microsoft.com/office/drawing/2014/main" id="{E10F3DEC-E8CB-FF28-3870-CECB4346BA8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486" y="1062264"/>
            <a:ext cx="4504871" cy="2533990"/>
          </a:xfrm>
          <a:prstGeom prst="rect">
            <a:avLst/>
          </a:prstGeom>
        </p:spPr>
      </p:pic>
      <p:pic>
        <p:nvPicPr>
          <p:cNvPr id="7" name="Obraz 6" descr="Obraz zawierający tekst, zrzut ekranu, Czcionka, diagram&#10;&#10;Opis wygenerowany automatycznie">
            <a:extLst>
              <a:ext uri="{FF2B5EF4-FFF2-40B4-BE49-F238E27FC236}">
                <a16:creationId xmlns:a16="http://schemas.microsoft.com/office/drawing/2014/main" id="{D4DE4285-D13B-760E-4FFC-1945D1D6C4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602445" y="1062264"/>
            <a:ext cx="4504871" cy="2533989"/>
          </a:xfrm>
          <a:prstGeom prst="rect">
            <a:avLst/>
          </a:prstGeom>
        </p:spPr>
      </p:pic>
      <p:sp>
        <p:nvSpPr>
          <p:cNvPr id="12" name="Strzałka: w prawo 11">
            <a:extLst>
              <a:ext uri="{FF2B5EF4-FFF2-40B4-BE49-F238E27FC236}">
                <a16:creationId xmlns:a16="http://schemas.microsoft.com/office/drawing/2014/main" id="{E29A1C2A-0E3C-3B2D-88F2-57B309D9E3B8}"/>
              </a:ext>
            </a:extLst>
          </p:cNvPr>
          <p:cNvSpPr/>
          <p:nvPr/>
        </p:nvSpPr>
        <p:spPr>
          <a:xfrm rot="10800000">
            <a:off x="3591782" y="2312324"/>
            <a:ext cx="978408" cy="484632"/>
          </a:xfrm>
          <a:prstGeom prst="rightArrow">
            <a:avLst/>
          </a:prstGeom>
          <a:solidFill>
            <a:srgbClr val="00CC00"/>
          </a:solidFill>
          <a:ln>
            <a:solidFill>
              <a:srgbClr val="00CC00"/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Strzałka: w prawo 12">
            <a:extLst>
              <a:ext uri="{FF2B5EF4-FFF2-40B4-BE49-F238E27FC236}">
                <a16:creationId xmlns:a16="http://schemas.microsoft.com/office/drawing/2014/main" id="{94CC356A-6D84-0DEE-E453-24C06D428A04}"/>
              </a:ext>
            </a:extLst>
          </p:cNvPr>
          <p:cNvSpPr/>
          <p:nvPr/>
        </p:nvSpPr>
        <p:spPr>
          <a:xfrm rot="10800000">
            <a:off x="8096653" y="2323014"/>
            <a:ext cx="978408" cy="484632"/>
          </a:xfrm>
          <a:prstGeom prst="rightArrow">
            <a:avLst/>
          </a:prstGeom>
          <a:solidFill>
            <a:schemeClr val="tx2">
              <a:lumMod val="75000"/>
            </a:schemeClr>
          </a:solidFill>
          <a:ln>
            <a:solidFill>
              <a:schemeClr val="tx2">
                <a:lumMod val="75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A2345752-8C54-D1A3-F462-23FB0A20873E}"/>
              </a:ext>
            </a:extLst>
          </p:cNvPr>
          <p:cNvSpPr txBox="1"/>
          <p:nvPr/>
        </p:nvSpPr>
        <p:spPr>
          <a:xfrm>
            <a:off x="3591782" y="1953682"/>
            <a:ext cx="103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00CC00"/>
                </a:solidFill>
              </a:rPr>
              <a:t>Inicjacja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7087864C-2AE2-C778-A89E-2A6D1EC1E90E}"/>
              </a:ext>
            </a:extLst>
          </p:cNvPr>
          <p:cNvSpPr txBox="1"/>
          <p:nvPr/>
        </p:nvSpPr>
        <p:spPr>
          <a:xfrm>
            <a:off x="8066267" y="1875596"/>
            <a:ext cx="103917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tx2">
                    <a:lumMod val="75000"/>
                  </a:schemeClr>
                </a:solidFill>
              </a:rPr>
              <a:t>Sprzeciw</a:t>
            </a:r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6F9AC156-DBE9-6CBE-AB4D-9ED6B53B000F}"/>
              </a:ext>
            </a:extLst>
          </p:cNvPr>
          <p:cNvSpPr txBox="1"/>
          <p:nvPr/>
        </p:nvSpPr>
        <p:spPr>
          <a:xfrm>
            <a:off x="7349068" y="3302000"/>
            <a:ext cx="1778000" cy="369332"/>
          </a:xfrm>
          <a:prstGeom prst="rect">
            <a:avLst/>
          </a:prstGeom>
          <a:solidFill>
            <a:schemeClr val="tx2">
              <a:lumMod val="75000"/>
            </a:schemeClr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D. </a:t>
            </a:r>
            <a:r>
              <a:rPr lang="pl-PL" b="1" dirty="0" err="1">
                <a:solidFill>
                  <a:schemeClr val="bg1"/>
                </a:solidFill>
              </a:rPr>
              <a:t>Trump</a:t>
            </a:r>
            <a:r>
              <a:rPr lang="pl-PL" b="1" dirty="0">
                <a:solidFill>
                  <a:schemeClr val="bg1"/>
                </a:solidFill>
              </a:rPr>
              <a:t> 06’17</a:t>
            </a:r>
          </a:p>
        </p:txBody>
      </p:sp>
      <p:sp>
        <p:nvSpPr>
          <p:cNvPr id="17" name="pole tekstowe 16">
            <a:extLst>
              <a:ext uri="{FF2B5EF4-FFF2-40B4-BE49-F238E27FC236}">
                <a16:creationId xmlns:a16="http://schemas.microsoft.com/office/drawing/2014/main" id="{E6CAFFE0-4047-CFFA-16D3-63D300991903}"/>
              </a:ext>
            </a:extLst>
          </p:cNvPr>
          <p:cNvSpPr txBox="1"/>
          <p:nvPr/>
        </p:nvSpPr>
        <p:spPr>
          <a:xfrm>
            <a:off x="3141137" y="3302000"/>
            <a:ext cx="1778000" cy="369332"/>
          </a:xfrm>
          <a:prstGeom prst="rect">
            <a:avLst/>
          </a:prstGeom>
          <a:solidFill>
            <a:srgbClr val="00CC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J. </a:t>
            </a:r>
            <a:r>
              <a:rPr lang="pl-PL" b="1" dirty="0" err="1">
                <a:solidFill>
                  <a:schemeClr val="bg1"/>
                </a:solidFill>
              </a:rPr>
              <a:t>Kerry</a:t>
            </a:r>
            <a:r>
              <a:rPr lang="pl-PL" b="1" dirty="0">
                <a:solidFill>
                  <a:schemeClr val="bg1"/>
                </a:solidFill>
              </a:rPr>
              <a:t> 12’15</a:t>
            </a:r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0FFA84F2-5713-00C0-1413-6A94DCE89116}"/>
              </a:ext>
            </a:extLst>
          </p:cNvPr>
          <p:cNvSpPr txBox="1"/>
          <p:nvPr/>
        </p:nvSpPr>
        <p:spPr>
          <a:xfrm>
            <a:off x="2997202" y="3722378"/>
            <a:ext cx="1998130" cy="369332"/>
          </a:xfrm>
          <a:prstGeom prst="rect">
            <a:avLst/>
          </a:prstGeom>
          <a:solidFill>
            <a:schemeClr val="accent2">
              <a:lumMod val="50000"/>
            </a:schemeClr>
          </a:solidFill>
        </p:spPr>
        <p:txBody>
          <a:bodyPr wrap="square" rtlCol="0">
            <a:spAutoFit/>
          </a:bodyPr>
          <a:lstStyle/>
          <a:p>
            <a:r>
              <a:rPr lang="pl-PL" b="1" dirty="0">
                <a:solidFill>
                  <a:schemeClr val="bg1"/>
                </a:solidFill>
              </a:rPr>
              <a:t>G. </a:t>
            </a:r>
            <a:r>
              <a:rPr lang="pl-PL" b="1" dirty="0" err="1">
                <a:solidFill>
                  <a:schemeClr val="bg1"/>
                </a:solidFill>
              </a:rPr>
              <a:t>Thunberg</a:t>
            </a:r>
            <a:r>
              <a:rPr lang="pl-PL" b="1" dirty="0">
                <a:solidFill>
                  <a:schemeClr val="bg1"/>
                </a:solidFill>
              </a:rPr>
              <a:t> 08’18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03F0B57D-443F-63A5-22F8-83609142CD9D}"/>
              </a:ext>
            </a:extLst>
          </p:cNvPr>
          <p:cNvSpPr txBox="1"/>
          <p:nvPr/>
        </p:nvSpPr>
        <p:spPr>
          <a:xfrm>
            <a:off x="24486" y="1413931"/>
            <a:ext cx="1203181" cy="923330"/>
          </a:xfrm>
          <a:prstGeom prst="rect">
            <a:avLst/>
          </a:prstGeom>
          <a:solidFill>
            <a:srgbClr val="FF0000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Regulacje:</a:t>
            </a:r>
          </a:p>
          <a:p>
            <a:pPr algn="ctr"/>
            <a:r>
              <a:rPr lang="pl-PL" b="1" dirty="0">
                <a:solidFill>
                  <a:schemeClr val="bg1"/>
                </a:solidFill>
              </a:rPr>
              <a:t>12’15</a:t>
            </a:r>
          </a:p>
          <a:p>
            <a:pPr algn="ctr"/>
            <a:r>
              <a:rPr lang="pl-PL" b="1" dirty="0">
                <a:solidFill>
                  <a:srgbClr val="00B0F0"/>
                </a:solidFill>
              </a:rPr>
              <a:t>12’19</a:t>
            </a:r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04A3B462-5580-1725-7A3C-F843B6295905}"/>
              </a:ext>
            </a:extLst>
          </p:cNvPr>
          <p:cNvSpPr txBox="1"/>
          <p:nvPr/>
        </p:nvSpPr>
        <p:spPr>
          <a:xfrm>
            <a:off x="5469468" y="4206334"/>
            <a:ext cx="2118778" cy="923330"/>
          </a:xfrm>
          <a:prstGeom prst="rect">
            <a:avLst/>
          </a:prstGeom>
          <a:solidFill>
            <a:srgbClr val="FFCC99"/>
          </a:solidFill>
          <a:ln w="28575">
            <a:solidFill>
              <a:srgbClr val="FF0000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chemeClr val="bg1"/>
                </a:solidFill>
              </a:rPr>
              <a:t>Korekty regulacji:</a:t>
            </a:r>
          </a:p>
          <a:p>
            <a:pPr algn="ctr"/>
            <a:r>
              <a:rPr lang="pl-PL" b="1" dirty="0"/>
              <a:t>2017</a:t>
            </a:r>
          </a:p>
          <a:p>
            <a:pPr algn="ctr"/>
            <a:r>
              <a:rPr lang="pl-PL" b="1" dirty="0">
                <a:solidFill>
                  <a:srgbClr val="00B0F0"/>
                </a:solidFill>
              </a:rPr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375161469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30C82589-7BEE-569C-F722-91C71B5BCD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93981"/>
            <a:ext cx="7773417" cy="675334"/>
          </a:xfrm>
        </p:spPr>
        <p:txBody>
          <a:bodyPr/>
          <a:lstStyle/>
          <a:p>
            <a:pPr algn="ctr"/>
            <a:r>
              <a:rPr lang="pl-PL" dirty="0"/>
              <a:t>Porozumienie Paryskie 2015 i co dalej?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2F291766-C280-949E-C7A6-87B9500B6F5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389469" y="728290"/>
            <a:ext cx="3132664" cy="3877579"/>
          </a:xfrm>
        </p:spPr>
        <p:txBody>
          <a:bodyPr>
            <a:normAutofit fontScale="92500" lnSpcReduction="10000"/>
          </a:bodyPr>
          <a:lstStyle/>
          <a:p>
            <a:r>
              <a:rPr lang="pl-PL" dirty="0"/>
              <a:t>W 2015 r. uzyskano globalne </a:t>
            </a:r>
            <a:br>
              <a:rPr lang="pl-PL" dirty="0"/>
            </a:br>
            <a:r>
              <a:rPr lang="pl-PL" dirty="0"/>
              <a:t>porozumienie, które </a:t>
            </a:r>
            <a:br>
              <a:rPr lang="pl-PL" dirty="0"/>
            </a:br>
            <a:r>
              <a:rPr lang="pl-PL" dirty="0"/>
              <a:t>nakłada obowiązek </a:t>
            </a:r>
            <a:br>
              <a:rPr lang="pl-PL" dirty="0"/>
            </a:br>
            <a:r>
              <a:rPr lang="pl-PL" dirty="0"/>
              <a:t>ograniczenia emisji CO</a:t>
            </a:r>
            <a:r>
              <a:rPr lang="pl-PL" baseline="-25000" dirty="0"/>
              <a:t>2</a:t>
            </a:r>
            <a:r>
              <a:rPr lang="pl-PL" dirty="0"/>
              <a:t>.</a:t>
            </a:r>
          </a:p>
          <a:p>
            <a:endParaRPr lang="pl-PL" dirty="0"/>
          </a:p>
          <a:p>
            <a:r>
              <a:rPr lang="pl-PL" dirty="0"/>
              <a:t>Sytuacja w ChRL </a:t>
            </a:r>
            <a:br>
              <a:rPr lang="pl-PL" dirty="0"/>
            </a:br>
            <a:r>
              <a:rPr lang="pl-PL" dirty="0"/>
              <a:t>oraz Indiach wskazuje, że </a:t>
            </a:r>
            <a:r>
              <a:rPr lang="pl-PL" b="1" dirty="0">
                <a:solidFill>
                  <a:srgbClr val="FF0066"/>
                </a:solidFill>
              </a:rPr>
              <a:t>ścieżka rozwoju prowadzi ku jeszcze oddalonemu punktowi nasycenia gospodarki technologiami emisyjnymi</a:t>
            </a:r>
            <a:r>
              <a:rPr lang="pl-PL" dirty="0"/>
              <a:t>, od osiągnięcia którego zaczyna się proces stabilizacji, a następnie redukcji emisji CO</a:t>
            </a:r>
            <a:r>
              <a:rPr lang="pl-PL" baseline="-25000" dirty="0"/>
              <a:t>2</a:t>
            </a:r>
            <a:r>
              <a:rPr lang="pl-PL" dirty="0"/>
              <a:t> , jak ma to miejsce w USA, UE i Japonii</a:t>
            </a:r>
          </a:p>
          <a:p>
            <a:pPr marL="0" indent="0">
              <a:buNone/>
            </a:pPr>
            <a:endParaRPr lang="pl-PL" dirty="0"/>
          </a:p>
        </p:txBody>
      </p:sp>
      <p:pic>
        <p:nvPicPr>
          <p:cNvPr id="7" name="Obraz 6" descr="Obraz zawierający tekst, zrzut ekranu&#10;&#10;Opis wygenerowany automatycznie">
            <a:extLst>
              <a:ext uri="{FF2B5EF4-FFF2-40B4-BE49-F238E27FC236}">
                <a16:creationId xmlns:a16="http://schemas.microsoft.com/office/drawing/2014/main" id="{695CDFC1-81A9-7073-DE06-E879808B05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94364" y="560952"/>
            <a:ext cx="3878036" cy="4582547"/>
          </a:xfrm>
          <a:prstGeom prst="rect">
            <a:avLst/>
          </a:prstGeom>
        </p:spPr>
      </p:pic>
      <p:cxnSp>
        <p:nvCxnSpPr>
          <p:cNvPr id="9" name="Łącznik prosty 8">
            <a:extLst>
              <a:ext uri="{FF2B5EF4-FFF2-40B4-BE49-F238E27FC236}">
                <a16:creationId xmlns:a16="http://schemas.microsoft.com/office/drawing/2014/main" id="{B6A3CB82-4421-7D04-FEE5-AECF551BCABB}"/>
              </a:ext>
            </a:extLst>
          </p:cNvPr>
          <p:cNvCxnSpPr>
            <a:cxnSpLocks/>
          </p:cNvCxnSpPr>
          <p:nvPr/>
        </p:nvCxnSpPr>
        <p:spPr>
          <a:xfrm flipV="1">
            <a:off x="6416827" y="1244600"/>
            <a:ext cx="0" cy="3556000"/>
          </a:xfrm>
          <a:prstGeom prst="line">
            <a:avLst/>
          </a:prstGeom>
          <a:ln>
            <a:solidFill>
              <a:srgbClr val="FF66FF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2552584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881A95B5-29EE-4AF9-D779-D7FF8C5905F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44998"/>
            <a:ext cx="7773417" cy="675334"/>
          </a:xfrm>
        </p:spPr>
        <p:txBody>
          <a:bodyPr/>
          <a:lstStyle/>
          <a:p>
            <a:pPr algn="ctr"/>
            <a:r>
              <a:rPr lang="pl-PL" dirty="0"/>
              <a:t>Dwa długi redukujące swobodę wyboru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00ECD0E-7333-8ACE-3850-E8859208B82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8793" y="419863"/>
            <a:ext cx="8552623" cy="3145745"/>
          </a:xfrm>
        </p:spPr>
        <p:txBody>
          <a:bodyPr/>
          <a:lstStyle/>
          <a:p>
            <a:pPr marL="0" indent="0" algn="ctr">
              <a:buNone/>
            </a:pPr>
            <a:r>
              <a:rPr lang="pl-PL" dirty="0"/>
              <a:t>Wszystkie kraje UE wydają więcej niż je stać, we wszystkich krajach na świecie niszczymy naturę przekraczając jej zdolność do regeneracji 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6A37DDBD-C39F-8469-9447-3BFC6137FC2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99197" y="979714"/>
            <a:ext cx="4139341" cy="4163786"/>
          </a:xfrm>
          <a:prstGeom prst="rect">
            <a:avLst/>
          </a:prstGeom>
        </p:spPr>
      </p:pic>
      <p:pic>
        <p:nvPicPr>
          <p:cNvPr id="7" name="Obraz 6">
            <a:extLst>
              <a:ext uri="{FF2B5EF4-FFF2-40B4-BE49-F238E27FC236}">
                <a16:creationId xmlns:a16="http://schemas.microsoft.com/office/drawing/2014/main" id="{BD7078AB-E445-FE9D-65EA-BE80B39430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39331" y="979714"/>
            <a:ext cx="5108510" cy="4163786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189BD91B-1449-6098-1EEA-AD3919E01717}"/>
              </a:ext>
            </a:extLst>
          </p:cNvPr>
          <p:cNvSpPr txBox="1"/>
          <p:nvPr/>
        </p:nvSpPr>
        <p:spPr>
          <a:xfrm>
            <a:off x="8041818" y="3469824"/>
            <a:ext cx="135527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solidFill>
                  <a:srgbClr val="FF0000"/>
                </a:solidFill>
              </a:rPr>
              <a:t>Polska</a:t>
            </a:r>
          </a:p>
          <a:p>
            <a:pPr algn="ctr"/>
            <a:r>
              <a:rPr lang="pl-PL" b="1" dirty="0">
                <a:solidFill>
                  <a:srgbClr val="FF0000"/>
                </a:solidFill>
              </a:rPr>
              <a:t>28.04</a:t>
            </a:r>
          </a:p>
        </p:txBody>
      </p:sp>
    </p:spTree>
    <p:extLst>
      <p:ext uri="{BB962C8B-B14F-4D97-AF65-F5344CB8AC3E}">
        <p14:creationId xmlns:p14="http://schemas.microsoft.com/office/powerpoint/2010/main" val="150115033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B7BCB52-7B63-9639-2EA3-919A2462DB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130629"/>
            <a:ext cx="7773417" cy="932600"/>
          </a:xfrm>
        </p:spPr>
        <p:txBody>
          <a:bodyPr>
            <a:normAutofit/>
          </a:bodyPr>
          <a:lstStyle/>
          <a:p>
            <a:pPr algn="ctr"/>
            <a:r>
              <a:rPr lang="pl-PL" dirty="0"/>
              <a:t>Dodatkowo wyzwania: </a:t>
            </a:r>
            <a:br>
              <a:rPr lang="pl-PL" dirty="0"/>
            </a:br>
            <a:r>
              <a:rPr lang="pl-PL" dirty="0"/>
              <a:t>transfer dochodów i wydatki na militaria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F81AD56-44EE-74D1-0BF6-005044BEF6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1643" y="1015853"/>
            <a:ext cx="8609773" cy="3564311"/>
          </a:xfrm>
        </p:spPr>
        <p:txBody>
          <a:bodyPr>
            <a:normAutofit fontScale="92500" lnSpcReduction="10000"/>
          </a:bodyPr>
          <a:lstStyle/>
          <a:p>
            <a:pPr>
              <a:spcAft>
                <a:spcPts val="600"/>
              </a:spcAft>
            </a:pPr>
            <a:r>
              <a:rPr lang="pl-PL" dirty="0"/>
              <a:t>W krajach rozwiniętych nasila się presja społeczna aby „odebrać bogaczom” (np. wielkim korporacjom, w tym operatorom platform cyfrowych) i więcej środków kierować w ramach wsparcia dla mniej zamożnych</a:t>
            </a:r>
          </a:p>
          <a:p>
            <a:r>
              <a:rPr lang="pl-PL" dirty="0"/>
              <a:t>Od 2022 r., tj. rozpoczęcia </a:t>
            </a:r>
            <a:br>
              <a:rPr lang="pl-PL" dirty="0"/>
            </a:br>
            <a:r>
              <a:rPr lang="pl-PL" dirty="0"/>
              <a:t>inwazji Rosji na Ukrainę, </a:t>
            </a:r>
            <a:br>
              <a:rPr lang="pl-PL" dirty="0"/>
            </a:br>
            <a:r>
              <a:rPr lang="pl-PL" dirty="0"/>
              <a:t>zakończył się trwający </a:t>
            </a:r>
            <a:br>
              <a:rPr lang="pl-PL" dirty="0"/>
            </a:br>
            <a:r>
              <a:rPr lang="pl-PL" dirty="0"/>
              <a:t>od lat 50. minionego wieku </a:t>
            </a:r>
            <a:br>
              <a:rPr lang="pl-PL" dirty="0"/>
            </a:br>
            <a:r>
              <a:rPr lang="pl-PL" dirty="0"/>
              <a:t>okres stabilności militarnej, </a:t>
            </a:r>
            <a:br>
              <a:rPr lang="pl-PL" dirty="0"/>
            </a:br>
            <a:r>
              <a:rPr lang="pl-PL" dirty="0"/>
              <a:t>wzmocnionej w Europie </a:t>
            </a:r>
            <a:br>
              <a:rPr lang="pl-PL" dirty="0"/>
            </a:br>
            <a:r>
              <a:rPr lang="pl-PL" dirty="0"/>
              <a:t>po rozszerzeniu NATO </a:t>
            </a:r>
            <a:br>
              <a:rPr lang="pl-PL" dirty="0"/>
            </a:br>
            <a:r>
              <a:rPr lang="pl-PL" dirty="0"/>
              <a:t>– po okresie spadku wydatków </a:t>
            </a:r>
            <a:br>
              <a:rPr lang="pl-PL" dirty="0"/>
            </a:br>
            <a:r>
              <a:rPr lang="pl-PL" dirty="0"/>
              <a:t>na militaria powstała </a:t>
            </a:r>
            <a:br>
              <a:rPr lang="pl-PL" dirty="0"/>
            </a:br>
            <a:r>
              <a:rPr lang="pl-PL" dirty="0"/>
              <a:t>konieczność zwiększenia </a:t>
            </a:r>
            <a:br>
              <a:rPr lang="pl-PL" dirty="0"/>
            </a:br>
            <a:r>
              <a:rPr lang="pl-PL" dirty="0"/>
              <a:t>wydatków na ten cel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0FAF1836-D239-C4D3-6443-A4FB8538D1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22866" y="2105013"/>
            <a:ext cx="5780314" cy="3013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5506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4071AB1A-A67F-0B28-63D9-951018974A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8000" y="53159"/>
            <a:ext cx="7773417" cy="675334"/>
          </a:xfrm>
        </p:spPr>
        <p:txBody>
          <a:bodyPr/>
          <a:lstStyle/>
          <a:p>
            <a:pPr algn="ctr"/>
            <a:r>
              <a:rPr lang="pl-PL" dirty="0"/>
              <a:t>Rola </a:t>
            </a:r>
            <a:r>
              <a:rPr lang="pl-PL"/>
              <a:t>i ograniczenia sektora </a:t>
            </a:r>
            <a:r>
              <a:rPr lang="pl-PL" dirty="0"/>
              <a:t>finansowego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4CEF6C47-E433-5B55-72E6-3A7F3C5C59EB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pl-PL" dirty="0"/>
              <a:t>Sektor finansowy (fundusze inwestycyjne publiczne i prywatne, banki komercyjne i ich agendy, np. towarzystwa leasingowe) jest wiodącym kreatorem procesów zmian w gospodarce</a:t>
            </a:r>
          </a:p>
          <a:p>
            <a:endParaRPr lang="pl-PL" dirty="0"/>
          </a:p>
          <a:p>
            <a:r>
              <a:rPr lang="pl-PL" dirty="0"/>
              <a:t>Sektor finansowy w Europie, w tym w Polsce, charakteryzuje brak aktywnej współpracy z giełdami kapitałowymi (mającymi duże znaczenie w gospodarce USA i w kilku krajach poza Europą), co ogranicza siłę jego oddziaływania</a:t>
            </a:r>
          </a:p>
          <a:p>
            <a:endParaRPr lang="pl-PL" dirty="0"/>
          </a:p>
          <a:p>
            <a:r>
              <a:rPr lang="pl-PL" dirty="0"/>
              <a:t>Zadłużenie budżetów centralnych i samorządowych w bankach komercyjnych ogranicza zdolność tych banków do kreowania dodatkowych kredytów dla przedsiębiorstw</a:t>
            </a:r>
          </a:p>
        </p:txBody>
      </p:sp>
    </p:spTree>
    <p:extLst>
      <p:ext uri="{BB962C8B-B14F-4D97-AF65-F5344CB8AC3E}">
        <p14:creationId xmlns:p14="http://schemas.microsoft.com/office/powerpoint/2010/main" val="2830088394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Niestandardowe 3">
      <a:dk1>
        <a:sysClr val="windowText" lastClr="000000"/>
      </a:dk1>
      <a:lt1>
        <a:sysClr val="window" lastClr="FFFFFF"/>
      </a:lt1>
      <a:dk2>
        <a:srgbClr val="007481"/>
      </a:dk2>
      <a:lt2>
        <a:srgbClr val="FFFFFF"/>
      </a:lt2>
      <a:accent1>
        <a:srgbClr val="007481"/>
      </a:accent1>
      <a:accent2>
        <a:srgbClr val="C7D42D"/>
      </a:accent2>
      <a:accent3>
        <a:srgbClr val="00B0E1"/>
      </a:accent3>
      <a:accent4>
        <a:srgbClr val="C6C6C6"/>
      </a:accent4>
      <a:accent5>
        <a:srgbClr val="7C7C7C"/>
      </a:accent5>
      <a:accent6>
        <a:srgbClr val="3C3C3C"/>
      </a:accent6>
      <a:hlink>
        <a:srgbClr val="009FE3"/>
      </a:hlink>
      <a:folHlink>
        <a:srgbClr val="BBE4FA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Motyw pakietu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362BABBD2697940AC1DAF92327D3420" ma:contentTypeVersion="1" ma:contentTypeDescription="Utwórz nowy dokument." ma:contentTypeScope="" ma:versionID="b758795591d9adbbd5813f01d912e2ca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d5655aa40fd62c26d3cd695d3e5ffb0d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Planowana data rozpoczęcia" ma:internalName="PublishingStartDate">
      <xsd:simpleType>
        <xsd:restriction base="dms:Unknown"/>
      </xsd:simpleType>
    </xsd:element>
    <xsd:element name="PublishingExpirationDate" ma:index="9" nillable="true" ma:displayName="Planowana data zakończenia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51338D63-1011-4E21-BA98-B1373A38C4F0}">
  <ds:schemaRefs>
    <ds:schemaRef ds:uri="http://www.w3.org/XML/1998/namespace"/>
    <ds:schemaRef ds:uri="http://purl.org/dc/terms/"/>
    <ds:schemaRef ds:uri="http://schemas.microsoft.com/office/infopath/2007/PartnerControls"/>
    <ds:schemaRef ds:uri="http://schemas.microsoft.com/office/2006/metadata/properties"/>
    <ds:schemaRef ds:uri="http://purl.org/dc/elements/1.1/"/>
    <ds:schemaRef ds:uri="http://schemas.openxmlformats.org/package/2006/metadata/core-properties"/>
    <ds:schemaRef ds:uri="http://schemas.microsoft.com/office/2006/documentManagement/types"/>
    <ds:schemaRef ds:uri="http://schemas.microsoft.com/sharepoint/v3"/>
    <ds:schemaRef ds:uri="http://purl.org/dc/dcmitype/"/>
  </ds:schemaRefs>
</ds:datastoreItem>
</file>

<file path=customXml/itemProps2.xml><?xml version="1.0" encoding="utf-8"?>
<ds:datastoreItem xmlns:ds="http://schemas.openxmlformats.org/officeDocument/2006/customXml" ds:itemID="{F5B6B73C-2CE5-4D1B-B309-C6DBF946FE7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688EA0AD-14F4-4232-A3D9-5B11B317B7CC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7661</TotalTime>
  <Words>1077</Words>
  <Application>Microsoft Office PowerPoint</Application>
  <PresentationFormat>Pokaz na ekranie (16:9)</PresentationFormat>
  <Paragraphs>130</Paragraphs>
  <Slides>24</Slides>
  <Notes>2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24</vt:i4>
      </vt:variant>
    </vt:vector>
  </HeadingPairs>
  <TitlesOfParts>
    <vt:vector size="31" baseType="lpstr">
      <vt:lpstr>Arial</vt:lpstr>
      <vt:lpstr>Calibri</vt:lpstr>
      <vt:lpstr>Nirmala Text</vt:lpstr>
      <vt:lpstr>Nirmala Text Semilight</vt:lpstr>
      <vt:lpstr>Open Sans Light</vt:lpstr>
      <vt:lpstr>Open Sans Regular</vt:lpstr>
      <vt:lpstr>Motyw pakietu Office</vt:lpstr>
      <vt:lpstr>Czy firmom transportowym zabraknie kapitału na pierwszą ratę leasingową?</vt:lpstr>
      <vt:lpstr>Autoprezentacja</vt:lpstr>
      <vt:lpstr>Kariera edukacyjna i zawodowa</vt:lpstr>
      <vt:lpstr>Otoczenie branży TSL</vt:lpstr>
      <vt:lpstr>Rola progresywnych i reaktywnych grup społecznych</vt:lpstr>
      <vt:lpstr>Porozumienie Paryskie 2015 i co dalej?</vt:lpstr>
      <vt:lpstr>Dwa długi redukujące swobodę wyboru</vt:lpstr>
      <vt:lpstr>Dodatkowo wyzwania:  transfer dochodów i wydatki na militaria</vt:lpstr>
      <vt:lpstr>Rola i ograniczenia sektora finansowego</vt:lpstr>
      <vt:lpstr>Część I  Kapitał własny i obcy</vt:lpstr>
      <vt:lpstr>Finansowanie inwestycji i operacji</vt:lpstr>
      <vt:lpstr>Model Amazona i Convoya</vt:lpstr>
      <vt:lpstr>„Zdrowe przedsiębiorstwo”</vt:lpstr>
      <vt:lpstr>Standardowy przewoźnik drogowy</vt:lpstr>
      <vt:lpstr>Wynajem a wymiana taboru</vt:lpstr>
      <vt:lpstr>Nowa ścieżka – wynajem taboru</vt:lpstr>
      <vt:lpstr>Tabor nowej generacji</vt:lpstr>
      <vt:lpstr>Wyzwania dla załadowców</vt:lpstr>
      <vt:lpstr>Gros załadowców nie ma wyboru gałęzi transportu</vt:lpstr>
      <vt:lpstr>Czy na rynku zawsze podaż wyprzedza popyt?</vt:lpstr>
      <vt:lpstr>Jak mobilizować przewoźników do inwestycji?</vt:lpstr>
      <vt:lpstr>Resilience – nowa strategia dla wszystkich</vt:lpstr>
      <vt:lpstr>Key takeaways</vt:lpstr>
      <vt:lpstr>Dziękuję bardzo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ogólna – przykład w języku polskim</dc:title>
  <dc:creator>kotbury</dc:creator>
  <cp:lastModifiedBy>Wojciech Paprocki</cp:lastModifiedBy>
  <cp:revision>234</cp:revision>
  <cp:lastPrinted>2024-03-10T13:29:36Z</cp:lastPrinted>
  <dcterms:created xsi:type="dcterms:W3CDTF">2019-01-31T15:24:43Z</dcterms:created>
  <dcterms:modified xsi:type="dcterms:W3CDTF">2024-03-12T14:40:39Z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0x010100C362BABBD2697940AC1DAF92327D3420</vt:lpwstr>
  </property>
</Properties>
</file>