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330" r:id="rId2"/>
    <p:sldId id="331" r:id="rId3"/>
    <p:sldId id="429" r:id="rId4"/>
    <p:sldId id="430" r:id="rId5"/>
    <p:sldId id="431" r:id="rId6"/>
    <p:sldId id="523" r:id="rId7"/>
    <p:sldId id="526" r:id="rId8"/>
    <p:sldId id="530" r:id="rId9"/>
    <p:sldId id="524" r:id="rId10"/>
    <p:sldId id="527" r:id="rId11"/>
    <p:sldId id="442" r:id="rId12"/>
    <p:sldId id="525" r:id="rId13"/>
    <p:sldId id="263" r:id="rId14"/>
    <p:sldId id="420" r:id="rId15"/>
    <p:sldId id="421" r:id="rId16"/>
    <p:sldId id="323" r:id="rId17"/>
    <p:sldId id="528" r:id="rId18"/>
    <p:sldId id="529" r:id="rId19"/>
    <p:sldId id="366" r:id="rId20"/>
    <p:sldId id="27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5290" autoAdjust="0"/>
  </p:normalViewPr>
  <p:slideViewPr>
    <p:cSldViewPr snapToGrid="0">
      <p:cViewPr varScale="1">
        <p:scale>
          <a:sx n="55" d="100"/>
          <a:sy n="55" d="100"/>
        </p:scale>
        <p:origin x="1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F429-A7AD-4D0F-9DF9-44CD46A5D5FE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8C0C-F9FC-4D26-82B8-04B43EB7C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68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68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77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54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9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28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784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5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4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69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67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95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91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09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37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43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8C0C-F9FC-4D26-82B8-04B43EB7CE0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2F00FF-F036-47F3-B8F4-9FF8733C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5A267E-DCFE-490D-A6B8-4A8128E2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0EB054-90C4-4DBE-8BC4-35E45A91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73AE83-6550-4BC5-9B40-9BA3C2DDC402}" type="datetime1">
              <a:rPr lang="pl-PL" smtClean="0"/>
              <a:t>13.03.2024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83E9F8-EA9C-47F0-810F-B74181B9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FE9A26-A207-427A-9C4F-D170F0A0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33A9B-D6DC-419B-AFAE-3AF41FAC28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28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5713A-AFBB-4A51-BC3D-C5A3E44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2A4923-2078-4306-8457-6581895A7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128D95-C923-4DA9-B485-44BFB9B8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D3F4-E464-4813-ABAB-C17AD7A9017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A57456-54D0-4A1A-9986-EE27DA42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0506B2-CC63-4767-A6EF-85F07CDA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74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882584-B7A0-479D-AD2C-34BA0CA72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6A3F72-FB14-4AB8-9215-4FD935C81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BA961B-F0F8-4673-814F-D4233470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EB23-AF83-491E-8ABD-3F255EA6A85A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FDD4EC-3443-4A13-B5EE-80F1D561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4649BC-D952-4CCB-84D1-6096272A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1027E-2DBA-4E6F-B649-502CB086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4C4F7-0AF7-42F1-B7C6-788ECCCD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1B4D2E-F576-469B-8234-697979EC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7458-93BA-4404-8A39-1DB1E9F4DB0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766F6D-0F3F-49AB-AF96-129FD390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AF77F6-6D6E-4847-AA1F-BA3DE21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15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F06DA-DCD9-42A7-B466-E24ECE5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2D1DBF-B495-434B-AEB3-8B6C7DD9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6EFA9B-5281-4948-BDD7-34BC0F43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94C0-E42F-4405-BC2D-51865B3B1B2F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2D13E7-0528-4FA1-AE4D-B4430674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978A0B-7E39-49C3-8FBC-7472D6EA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71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3DCA8-2528-40B2-9D94-E8414D0D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176E5-B3F8-4A46-A255-79FD68B3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CB0A0B-6EE8-4C64-B087-FA3332AC3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55D731-83A7-479D-909A-8379E422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CC88-CC96-483A-880F-FA43AB04670D}" type="datetime1">
              <a:rPr lang="pl-PL" smtClean="0"/>
              <a:t>13.03.2024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E0C85E-E180-4DDA-8D55-D3CDBF2E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A6D2DF-19C1-4828-A191-0F1AF9C9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9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1DBEEA-AB91-4C0B-B334-DF6AE448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B2512-17C2-431B-9229-6B6CE4CF5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16408C-B978-4DC6-A422-25660A693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C52688A-75A6-4A4E-9D81-6F226E101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79D141-BEAE-4797-86F3-FA6DFB285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F02362A-B4D5-4617-8A7A-7BC4FBCD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6EDA-4041-432E-97A2-DF1187E39902}" type="datetime1">
              <a:rPr lang="pl-PL" smtClean="0"/>
              <a:t>13.03.2024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9F30A18-D26F-4D60-8DCA-1ED338F3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6A45C1-81F8-468E-BB41-A23EE4E9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1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2CF525-37BC-4EF5-9799-03019FEF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59E6BD3-0038-41AF-9FC0-D9F373F2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6107-065F-48B0-A652-7B51AA93A350}" type="datetime1">
              <a:rPr lang="pl-PL" smtClean="0"/>
              <a:t>13.03.2024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8F80F12-FF88-45FE-A5BA-1ADDE9E7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CAB481C-C0A8-4086-9CD8-7F2A9804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30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940C72-5021-4B51-A202-FD5E6609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2B439BF-A22E-452A-8DEE-D4F2E3F4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35E7C1-5D5F-434A-8EAC-30677AEF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4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DD6BF-80A8-4C2A-95AB-56FC6DE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E43524-33FC-4706-8710-AAF64EEC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88E344-1D19-4361-AD71-BBC90339F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56D9A2-D6E6-487C-81EA-97FF628E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EA80-4AD9-4088-8B3C-3A1967A0A223}" type="datetime1">
              <a:rPr lang="pl-PL" smtClean="0"/>
              <a:t>13.03.2024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C368EF-8E33-463E-BE08-D3941DF6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3A42C3-6594-477F-B910-41002CFE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9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E3E99D-41C5-4E18-9D80-D1FDC036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59E22A-D39B-4C6B-B6FA-D34B96DA1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142DAB-9319-45CD-BE4C-793959093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B8DACA-C395-445E-85EB-E0EC2D39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E1A1-A19C-4B87-A85F-A39039F8D229}" type="datetime1">
              <a:rPr lang="pl-PL" smtClean="0"/>
              <a:t>13.03.2024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157868-AC95-4C78-ABD1-9BE9A08F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C5DD89-F9C5-4A13-A030-B52508C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33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D7509F-C73B-453F-A3D8-3F7ACA10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7A375A-FAC7-4BC3-95AB-3E77ABC6D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A8EB10-648F-49B4-9206-B8D4479D2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AA0FFBD-380C-4C43-8DFB-66D436327F22}" type="datetime1">
              <a:rPr lang="pl-PL" smtClean="0"/>
              <a:t>13.03.2024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A12612-677F-49D0-B65A-29BB43DCF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4BEFCB-11C5-4012-8CE2-101744995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F0000"/>
                </a:solidFill>
              </a:defRPr>
            </a:lvl1pPr>
          </a:lstStyle>
          <a:p>
            <a:fld id="{47671D94-AF1F-4051-BA82-3F0A4727B58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0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2A6D610-B520-4849-9919-C8AE20C0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18D1E8C-171B-42BA-8E23-067FDA49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</a:t>
            </a:fld>
            <a:endParaRPr lang="pl-PL"/>
          </a:p>
        </p:txBody>
      </p:sp>
      <p:pic>
        <p:nvPicPr>
          <p:cNvPr id="6" name="Obraz 5" descr="Obraz zawierający tekst, zewnętrzne, ciemny&#10;&#10;Opis wygenerowany automatycznie">
            <a:extLst>
              <a:ext uri="{FF2B5EF4-FFF2-40B4-BE49-F238E27FC236}">
                <a16:creationId xmlns:a16="http://schemas.microsoft.com/office/drawing/2014/main" id="{07B7FD7D-C6E6-4BB2-9127-259ECA4F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2728912"/>
            <a:ext cx="957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Jakich wskaźników można by było użyć, aby ocenić efektywność kierowców?</a:t>
            </a:r>
          </a:p>
        </p:txBody>
      </p:sp>
    </p:spTree>
    <p:extLst>
      <p:ext uri="{BB962C8B-B14F-4D97-AF65-F5344CB8AC3E}">
        <p14:creationId xmlns:p14="http://schemas.microsoft.com/office/powerpoint/2010/main" val="104335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259B8-2A9B-C255-0E41-D343B6B6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Efektywność kierowców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53DBD6-A68D-C20F-458A-9E2B1890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Spalanie z uwzględnieniem:</a:t>
            </a:r>
          </a:p>
          <a:p>
            <a:pPr lvl="1"/>
            <a:r>
              <a:rPr lang="pl-PL" dirty="0"/>
              <a:t>Modeli pojazdów</a:t>
            </a:r>
          </a:p>
          <a:p>
            <a:pPr lvl="1"/>
            <a:r>
              <a:rPr lang="pl-PL" dirty="0"/>
              <a:t>Kierunków (np. Zachód, Południe, Skandynawia)</a:t>
            </a:r>
          </a:p>
          <a:p>
            <a:pPr lvl="1"/>
            <a:r>
              <a:rPr lang="pl-PL" dirty="0"/>
              <a:t>Tonażu </a:t>
            </a:r>
          </a:p>
          <a:p>
            <a:r>
              <a:rPr lang="pl-PL" b="1" dirty="0"/>
              <a:t>Stosunek Przychodu (obrotu) do:</a:t>
            </a:r>
          </a:p>
          <a:p>
            <a:pPr lvl="1"/>
            <a:r>
              <a:rPr lang="pl-PL" dirty="0"/>
              <a:t>Kosztów ogólnych pojazdu</a:t>
            </a:r>
          </a:p>
          <a:p>
            <a:pPr lvl="1"/>
            <a:r>
              <a:rPr lang="pl-PL" dirty="0"/>
              <a:t>Wynagrodzenia</a:t>
            </a:r>
          </a:p>
          <a:p>
            <a:pPr lvl="1"/>
            <a:r>
              <a:rPr lang="pl-PL" dirty="0"/>
              <a:t>Kilometrów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Dostępność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ilość dni w 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trasie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Wykorzystanie godzin jazdy: 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90h/2 tygodnie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Mandaty, szkody w ładunkach, noty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Eksploatacja pojazdu:</a:t>
            </a:r>
            <a:r>
              <a:rPr kumimoji="0" lang="pl-P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awarie, serwisy, wyposażenie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Przepływ informacji: 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np. statusy (</a:t>
            </a:r>
            <a:r>
              <a:rPr lang="pl-PL" dirty="0" err="1">
                <a:solidFill>
                  <a:prstClr val="black"/>
                </a:solidFill>
                <a:latin typeface="Calibri" panose="020F0502020204030204"/>
              </a:rPr>
              <a:t>telematyka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pl-PL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04A857-3089-236A-CD3B-A04FB165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7458-93BA-4404-8A39-1DB1E9F4DB0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D488B82-B582-7D6A-C3C1-D81A2511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9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2728912"/>
            <a:ext cx="957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Jak to zrobić?</a:t>
            </a:r>
          </a:p>
        </p:txBody>
      </p:sp>
    </p:spTree>
    <p:extLst>
      <p:ext uri="{BB962C8B-B14F-4D97-AF65-F5344CB8AC3E}">
        <p14:creationId xmlns:p14="http://schemas.microsoft.com/office/powerpoint/2010/main" val="65674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B7D6E-5531-4C76-8845-CF9CE3B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Stawka zero przewoźnika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4E03D1-C9B8-45F9-B050-118BFECB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Ilość kilometrów: </a:t>
            </a:r>
            <a:r>
              <a:rPr lang="pl-PL" dirty="0"/>
              <a:t>10 000 km</a:t>
            </a:r>
          </a:p>
          <a:p>
            <a:r>
              <a:rPr lang="pl-PL" b="1" dirty="0"/>
              <a:t>Łączny koszt: </a:t>
            </a:r>
            <a:r>
              <a:rPr lang="pl-PL" dirty="0"/>
              <a:t>52 900 PLN / 12 260 EUR</a:t>
            </a:r>
          </a:p>
          <a:p>
            <a:r>
              <a:rPr lang="pl-PL" b="1" dirty="0"/>
              <a:t>Stawka zero: </a:t>
            </a:r>
          </a:p>
          <a:p>
            <a:pPr marL="0" indent="0">
              <a:buNone/>
            </a:pPr>
            <a:r>
              <a:rPr lang="pl-PL" dirty="0"/>
              <a:t>52 900PLN / 10 000 km = </a:t>
            </a:r>
            <a:r>
              <a:rPr lang="pl-PL" b="1" dirty="0"/>
              <a:t>5,29PLN/km </a:t>
            </a:r>
          </a:p>
          <a:p>
            <a:pPr marL="0" indent="0">
              <a:buNone/>
            </a:pPr>
            <a:r>
              <a:rPr lang="pl-PL" dirty="0"/>
              <a:t>12 260EUR / 10 000 km = </a:t>
            </a:r>
            <a:r>
              <a:rPr lang="pl-PL" b="1" dirty="0"/>
              <a:t>1,23EUR/km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CC13D7-2AE6-4490-84EC-A3F9ADED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7892C8-9C3F-4714-85D8-864D7997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6E4-4909-4A16-92E0-CAA507A4587F}" type="datetime1">
              <a:rPr lang="pl-PL" smtClean="0"/>
              <a:t>13.03.2024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6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B7D6E-5531-4C76-8845-CF9CE3B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Wzrost stawki zero r/r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4E03D1-C9B8-45F9-B050-118BFECB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Styczeń 23 </a:t>
            </a:r>
            <a:r>
              <a:rPr lang="pl-PL" b="1" dirty="0">
                <a:sym typeface="Wingdings" panose="05000000000000000000" pitchFamily="2" charset="2"/>
              </a:rPr>
              <a:t> Styczeń 24 = </a:t>
            </a:r>
            <a:r>
              <a:rPr lang="pl-PL" dirty="0"/>
              <a:t>1,12EUR/km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b="1" dirty="0">
                <a:solidFill>
                  <a:srgbClr val="FF0000"/>
                </a:solidFill>
              </a:rPr>
              <a:t>1,23EUR/km</a:t>
            </a:r>
          </a:p>
          <a:p>
            <a:r>
              <a:rPr lang="pl-PL" b="1" dirty="0"/>
              <a:t>Różnica: </a:t>
            </a:r>
            <a:r>
              <a:rPr lang="pl-PL" dirty="0">
                <a:solidFill>
                  <a:srgbClr val="FF0000"/>
                </a:solidFill>
              </a:rPr>
              <a:t>+0,11EUR/km (+10%) </a:t>
            </a:r>
          </a:p>
          <a:p>
            <a:pPr marL="914400" lvl="2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pl-PL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STYCZEŃ 22  STYCZEŃ 24 = </a:t>
            </a:r>
            <a:r>
              <a:rPr lang="pl-PL" sz="24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+0,32EUR/KM (35%)</a:t>
            </a:r>
            <a:endParaRPr lang="pl-PL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CC13D7-2AE6-4490-84EC-A3F9ADED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7892C8-9C3F-4714-85D8-864D7997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6E4-4909-4A16-92E0-CAA507A4587F}" type="datetime1">
              <a:rPr lang="pl-PL" smtClean="0"/>
              <a:t>13.03.2024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9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1074509"/>
            <a:ext cx="95726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W dzisiejszych czasach nie da się prowadzić controlingu metodami typu: </a:t>
            </a:r>
          </a:p>
          <a:p>
            <a:pPr algn="ctr"/>
            <a:endParaRPr lang="pl-PL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na oko,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na bank,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na </a:t>
            </a:r>
            <a:r>
              <a:rPr lang="pl-PL" sz="3600" dirty="0" err="1"/>
              <a:t>czuja</a:t>
            </a:r>
            <a:r>
              <a:rPr lang="pl-PL" sz="3600" dirty="0"/>
              <a:t>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zawsze wychodziło,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Jakoś to będzie, </a:t>
            </a:r>
          </a:p>
        </p:txBody>
      </p:sp>
    </p:spTree>
    <p:extLst>
      <p:ext uri="{BB962C8B-B14F-4D97-AF65-F5344CB8AC3E}">
        <p14:creationId xmlns:p14="http://schemas.microsoft.com/office/powerpoint/2010/main" val="191599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B7D6E-5531-4C76-8845-CF9CE3B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Stawka zero po pokryciu kosztów stałych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4E03D1-C9B8-45F9-B050-118BFECB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Ilość kilometrów: </a:t>
            </a:r>
            <a:r>
              <a:rPr lang="pl-PL" dirty="0"/>
              <a:t>10 000 km</a:t>
            </a:r>
          </a:p>
          <a:p>
            <a:r>
              <a:rPr lang="pl-PL" b="1" dirty="0"/>
              <a:t>Łączny koszt: </a:t>
            </a:r>
            <a:r>
              <a:rPr lang="pl-PL" dirty="0"/>
              <a:t>12 260 EUR</a:t>
            </a:r>
          </a:p>
          <a:p>
            <a:r>
              <a:rPr lang="pl-PL" b="1" dirty="0"/>
              <a:t>Stawka zero: </a:t>
            </a:r>
            <a:r>
              <a:rPr lang="pl-PL" dirty="0"/>
              <a:t>12 260EUR / 10 000 km = </a:t>
            </a:r>
            <a:r>
              <a:rPr lang="pl-PL" b="1" dirty="0"/>
              <a:t>1,23EUR/km 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>
                <a:solidFill>
                  <a:srgbClr val="FF0000"/>
                </a:solidFill>
              </a:rPr>
              <a:t>Ilość kilometrów +: </a:t>
            </a:r>
            <a:r>
              <a:rPr lang="pl-PL" dirty="0">
                <a:solidFill>
                  <a:srgbClr val="FF0000"/>
                </a:solidFill>
              </a:rPr>
              <a:t>+1000 km (11 000km)</a:t>
            </a:r>
          </a:p>
          <a:p>
            <a:r>
              <a:rPr lang="pl-PL" b="1" dirty="0">
                <a:solidFill>
                  <a:srgbClr val="FF0000"/>
                </a:solidFill>
              </a:rPr>
              <a:t>Stawka zero: </a:t>
            </a:r>
            <a:r>
              <a:rPr lang="pl-PL" dirty="0">
                <a:solidFill>
                  <a:srgbClr val="FF0000"/>
                </a:solidFill>
              </a:rPr>
              <a:t>2 515 PLN / 1 000 km = 2,52PLN/km =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0,59EUR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CC13D7-2AE6-4490-84EC-A3F9ADED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7892C8-9C3F-4714-85D8-864D7997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6E4-4909-4A16-92E0-CAA507A4587F}" type="datetime1">
              <a:rPr lang="pl-PL" smtClean="0"/>
              <a:t>13.03.2024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7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2728912"/>
            <a:ext cx="9572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Każdy </a:t>
            </a:r>
            <a:r>
              <a:rPr lang="pl-PL" sz="4000" b="1" dirty="0"/>
              <a:t>wskaźnik</a:t>
            </a:r>
            <a:r>
              <a:rPr lang="pl-PL" sz="4000" dirty="0"/>
              <a:t> jest </a:t>
            </a:r>
            <a:r>
              <a:rPr lang="pl-PL" sz="4000" b="1" dirty="0">
                <a:solidFill>
                  <a:srgbClr val="FF0000"/>
                </a:solidFill>
              </a:rPr>
              <a:t>zły i niebezpieczny </a:t>
            </a:r>
            <a:r>
              <a:rPr lang="pl-PL" sz="4000" dirty="0"/>
              <a:t>gdy jest jedynym wskaźnikiem </a:t>
            </a:r>
          </a:p>
          <a:p>
            <a:pPr algn="ctr"/>
            <a:r>
              <a:rPr lang="pl-PL" sz="4000" dirty="0"/>
              <a:t>i/lub jest wyrwany z  kontekstu </a:t>
            </a:r>
          </a:p>
        </p:txBody>
      </p:sp>
    </p:spTree>
    <p:extLst>
      <p:ext uri="{BB962C8B-B14F-4D97-AF65-F5344CB8AC3E}">
        <p14:creationId xmlns:p14="http://schemas.microsoft.com/office/powerpoint/2010/main" val="150565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2728912"/>
            <a:ext cx="957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/>
              <a:t>To wszystko fajnie wygląda </a:t>
            </a:r>
          </a:p>
          <a:p>
            <a:pPr algn="ctr"/>
            <a:r>
              <a:rPr lang="pl-PL" sz="4000" i="1" dirty="0"/>
              <a:t>na slajdach albo na szkoleniach. </a:t>
            </a:r>
          </a:p>
        </p:txBody>
      </p:sp>
    </p:spTree>
    <p:extLst>
      <p:ext uri="{BB962C8B-B14F-4D97-AF65-F5344CB8AC3E}">
        <p14:creationId xmlns:p14="http://schemas.microsoft.com/office/powerpoint/2010/main" val="227370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60FF851-FC81-3E62-CD07-8423F4BC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E7913EA-075D-8C63-0652-3E610935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19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AFA932-5660-43E3-B19C-C33397AC1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007EC-947C-C1D5-BB83-818042D41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2652"/>
            <a:ext cx="9144000" cy="2875023"/>
          </a:xfrm>
        </p:spPr>
        <p:txBody>
          <a:bodyPr>
            <a:normAutofit/>
          </a:bodyPr>
          <a:lstStyle/>
          <a:p>
            <a:r>
              <a:rPr lang="pl-PL" sz="6600" dirty="0"/>
              <a:t>Niezbędne wskaźniki </a:t>
            </a:r>
            <a:br>
              <a:rPr lang="pl-PL" sz="6600" dirty="0"/>
            </a:br>
            <a:r>
              <a:rPr lang="pl-PL" sz="6600" dirty="0"/>
              <a:t>do efektywnego wykorzystania pojazdów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BCEBDD-7635-B354-5713-D253AD08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AE83-6550-4BC5-9B40-9BA3C2DDC402}" type="datetime1">
              <a:rPr lang="pl-PL" smtClean="0"/>
              <a:t>13.03.2024</a:t>
            </a:fld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C0B9A20-3300-28C5-266B-C49578B3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A9B-D6DC-419B-AFAE-3AF41FAC289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801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DFA3DD-B14D-4019-A1A2-97BEE6A26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F9F398-F4E9-4AC5-8613-6A69373EB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góra&#10;&#10;Opis wygenerowany automatycznie">
            <a:extLst>
              <a:ext uri="{FF2B5EF4-FFF2-40B4-BE49-F238E27FC236}">
                <a16:creationId xmlns:a16="http://schemas.microsoft.com/office/drawing/2014/main" id="{7742FB61-657B-4634-9D4D-620D7403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8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2728912"/>
            <a:ext cx="957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Czym są wskaźniki ?</a:t>
            </a:r>
          </a:p>
        </p:txBody>
      </p:sp>
    </p:spTree>
    <p:extLst>
      <p:ext uri="{BB962C8B-B14F-4D97-AF65-F5344CB8AC3E}">
        <p14:creationId xmlns:p14="http://schemas.microsoft.com/office/powerpoint/2010/main" val="164735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2145F-396E-87A6-959B-887A7C88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co nam wskaźniki?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0DC43-E1B5-95AD-0F8A-D32FE48C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Ocena wydajności </a:t>
            </a:r>
          </a:p>
          <a:p>
            <a:r>
              <a:rPr lang="pl-PL" b="1" dirty="0"/>
              <a:t>Podejmowanie decyzji</a:t>
            </a:r>
          </a:p>
          <a:p>
            <a:r>
              <a:rPr lang="pl-PL" b="1" dirty="0"/>
              <a:t>Monitorowanie </a:t>
            </a:r>
          </a:p>
          <a:p>
            <a:r>
              <a:rPr lang="pl-PL" b="1" dirty="0"/>
              <a:t>Identyfikacja problemów </a:t>
            </a:r>
          </a:p>
          <a:p>
            <a:r>
              <a:rPr lang="pl-PL" b="1" dirty="0"/>
              <a:t>Porównywanie</a:t>
            </a:r>
            <a:r>
              <a:rPr lang="pl-PL" dirty="0"/>
              <a:t> np. okresów, kierunków (linii biznesowych), kierowców, pojazdów, </a:t>
            </a:r>
          </a:p>
          <a:p>
            <a:pPr lvl="1"/>
            <a:r>
              <a:rPr lang="pl-PL" dirty="0"/>
              <a:t>z konkurencją? Życzę naszej branży abyśmy zmienili pytania:</a:t>
            </a:r>
          </a:p>
          <a:p>
            <a:pPr marL="457200" lvl="1" indent="0">
              <a:buNone/>
            </a:pPr>
            <a:r>
              <a:rPr lang="pl-PL"/>
              <a:t> </a:t>
            </a:r>
            <a:r>
              <a:rPr lang="pl-PL" dirty="0"/>
              <a:t>„Za ile jeździsz?” </a:t>
            </a:r>
            <a:r>
              <a:rPr lang="pl-PL" dirty="0">
                <a:sym typeface="Wingdings" panose="05000000000000000000" pitchFamily="2" charset="2"/>
              </a:rPr>
              <a:t> „Jaką masz stawkę kosztową?”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EC4B4B-797E-9626-E8B6-E043AC78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7458-93BA-4404-8A39-1DB1E9F4DB0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7B5858-33F8-FF6B-B978-F41B9905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8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6A564B-5B21-4F59-A7C9-D8680F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7D0-3A9B-4E09-AC5A-0EA058EB1948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E8BD88-BC82-49CB-B6C0-713E68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94690A-DF89-4B84-A54C-EE3247ADD087}"/>
              </a:ext>
            </a:extLst>
          </p:cNvPr>
          <p:cNvSpPr txBox="1"/>
          <p:nvPr/>
        </p:nvSpPr>
        <p:spPr>
          <a:xfrm>
            <a:off x="1309687" y="2728912"/>
            <a:ext cx="957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Jakie wskaźniki wykorzystują Państwo do określenia efektywności?</a:t>
            </a:r>
          </a:p>
        </p:txBody>
      </p:sp>
    </p:spTree>
    <p:extLst>
      <p:ext uri="{BB962C8B-B14F-4D97-AF65-F5344CB8AC3E}">
        <p14:creationId xmlns:p14="http://schemas.microsoft.com/office/powerpoint/2010/main" val="75754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B5FE5-3EBB-0F30-3BBB-B39D55F9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Wskaźniki Finansowe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Czy to co robimy ma sens?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62392E-A281-E91A-1395-F78F1576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Przychód </a:t>
            </a:r>
            <a:r>
              <a:rPr lang="pl-PL" sz="2400" dirty="0"/>
              <a:t>– Ile sprzedaje firma m/m, r/r</a:t>
            </a:r>
          </a:p>
          <a:p>
            <a:r>
              <a:rPr lang="pl-PL" sz="2400" b="1" dirty="0"/>
              <a:t>Wynik finansowy </a:t>
            </a:r>
          </a:p>
          <a:p>
            <a:pPr lvl="1"/>
            <a:r>
              <a:rPr lang="pl-PL" sz="2000" b="1" dirty="0"/>
              <a:t>Marża 1 </a:t>
            </a:r>
            <a:r>
              <a:rPr lang="pl-PL" sz="2000" dirty="0"/>
              <a:t>(koszty bezpośrednie)</a:t>
            </a:r>
          </a:p>
          <a:p>
            <a:pPr lvl="1"/>
            <a:r>
              <a:rPr lang="pl-PL" sz="2000" b="1" dirty="0"/>
              <a:t>Zysk operacyjny </a:t>
            </a:r>
            <a:r>
              <a:rPr lang="pl-PL" sz="2000" dirty="0"/>
              <a:t>(Koszty bezpośrednie i pośrednie)</a:t>
            </a:r>
          </a:p>
          <a:p>
            <a:pPr lvl="1"/>
            <a:r>
              <a:rPr lang="pl-PL" sz="2000" b="1" dirty="0"/>
              <a:t>Zysk netto i Rentowność %  </a:t>
            </a:r>
            <a:r>
              <a:rPr lang="pl-PL" sz="2000" dirty="0"/>
              <a:t>(Koszty całkowite, koszty finansowania, CIT)</a:t>
            </a:r>
          </a:p>
          <a:p>
            <a:r>
              <a:rPr lang="pl-PL" sz="2400" b="1" dirty="0"/>
              <a:t>Płynność finansowa</a:t>
            </a:r>
          </a:p>
          <a:p>
            <a:pPr lvl="1"/>
            <a:r>
              <a:rPr lang="pl-PL" sz="2000" b="1" dirty="0"/>
              <a:t>Stosunek należności do zobowiązań </a:t>
            </a:r>
          </a:p>
          <a:p>
            <a:pPr lvl="1"/>
            <a:r>
              <a:rPr lang="pl-PL" sz="2000" b="1" dirty="0"/>
              <a:t>Należności po terminie </a:t>
            </a:r>
            <a:r>
              <a:rPr lang="pl-PL" sz="2000" dirty="0"/>
              <a:t>(liczba, dni, kwoty)</a:t>
            </a:r>
          </a:p>
          <a:p>
            <a:pPr lvl="1"/>
            <a:r>
              <a:rPr lang="pl-PL" sz="2000" b="1" dirty="0"/>
              <a:t>Prognoza Cash </a:t>
            </a:r>
            <a:r>
              <a:rPr lang="pl-PL" sz="2000" b="1" dirty="0" err="1"/>
              <a:t>flow</a:t>
            </a:r>
            <a:r>
              <a:rPr lang="pl-PL" sz="2000" b="1" dirty="0"/>
              <a:t> – </a:t>
            </a:r>
            <a:r>
              <a:rPr lang="pl-PL" sz="2000" dirty="0"/>
              <a:t>Przychód to nie wpływ!</a:t>
            </a:r>
          </a:p>
          <a:p>
            <a:r>
              <a:rPr lang="pl-PL" sz="2400" b="1" dirty="0"/>
              <a:t>Księgowość</a:t>
            </a:r>
          </a:p>
          <a:p>
            <a:pPr lvl="1"/>
            <a:r>
              <a:rPr lang="pl-PL" sz="2000" b="1" dirty="0"/>
              <a:t>Rozliczenia księgowe (np. VAT, CIT )</a:t>
            </a:r>
          </a:p>
          <a:p>
            <a:pPr lvl="1"/>
            <a:r>
              <a:rPr lang="pl-PL" sz="2000" b="1" dirty="0"/>
              <a:t>Zgodność dokumentów z księgowością</a:t>
            </a:r>
          </a:p>
          <a:p>
            <a:pPr marL="457200" lvl="1" indent="0"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8580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2E1B2-30E3-D0EB-3594-02C31211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Wskaźniki kosztowe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F99B58-6B9E-5751-2C00-DBBAE908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koszt wytworzenia kilometra </a:t>
            </a:r>
            <a:r>
              <a:rPr lang="pl-PL" dirty="0"/>
              <a:t>(koszty bezpośrednie)</a:t>
            </a:r>
          </a:p>
          <a:p>
            <a:pPr lvl="1"/>
            <a:r>
              <a:rPr lang="pl-PL" dirty="0"/>
              <a:t>Stawka zero (całkowita) </a:t>
            </a:r>
          </a:p>
          <a:p>
            <a:pPr lvl="1"/>
            <a:r>
              <a:rPr lang="pl-PL" dirty="0"/>
              <a:t>Stawka zero (zmienne)</a:t>
            </a:r>
          </a:p>
          <a:p>
            <a:pPr lvl="1"/>
            <a:r>
              <a:rPr lang="pl-PL" dirty="0"/>
              <a:t>Zjazd na pusto/bazę/serwis (poza zleceniem/planem)</a:t>
            </a:r>
          </a:p>
          <a:p>
            <a:r>
              <a:rPr lang="pl-PL" b="1" dirty="0"/>
              <a:t>Koszty przestojów </a:t>
            </a:r>
          </a:p>
          <a:p>
            <a:pPr lvl="1"/>
            <a:r>
              <a:rPr lang="pl-PL" dirty="0"/>
              <a:t>Na bazie </a:t>
            </a:r>
          </a:p>
          <a:p>
            <a:pPr lvl="1"/>
            <a:r>
              <a:rPr lang="pl-PL" dirty="0"/>
              <a:t>W trasie </a:t>
            </a:r>
          </a:p>
          <a:p>
            <a:pPr lvl="1"/>
            <a:r>
              <a:rPr lang="pl-PL" dirty="0"/>
              <a:t>Utracone korzyści (np. per dzień)</a:t>
            </a:r>
          </a:p>
          <a:p>
            <a:pPr lvl="0"/>
            <a:r>
              <a:rPr lang="pl-PL" b="1" dirty="0">
                <a:solidFill>
                  <a:prstClr val="black"/>
                </a:solidFill>
              </a:rPr>
              <a:t>Paliwo</a:t>
            </a:r>
          </a:p>
          <a:p>
            <a:pPr lvl="1"/>
            <a:r>
              <a:rPr lang="pl-PL" dirty="0">
                <a:solidFill>
                  <a:prstClr val="black"/>
                </a:solidFill>
              </a:rPr>
              <a:t>Średnie spalanie</a:t>
            </a:r>
          </a:p>
          <a:p>
            <a:pPr lvl="1"/>
            <a:r>
              <a:rPr lang="pl-PL" dirty="0">
                <a:solidFill>
                  <a:prstClr val="black"/>
                </a:solidFill>
              </a:rPr>
              <a:t>Koszt ON na 1km</a:t>
            </a: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6E0EA6-5C60-1375-290B-5B19A363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7458-93BA-4404-8A39-1DB1E9F4DB0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61C44B-AEE8-09F3-BBDD-1CDB17F7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8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2E1B2-30E3-D0EB-3594-02C31211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Wskaźniki operacyjne: </a:t>
            </a:r>
            <a:r>
              <a:rPr lang="pl-PL" dirty="0"/>
              <a:t>Co i jak robimy?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F99B58-6B9E-5751-2C00-DBBAE908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Kółka</a:t>
            </a:r>
          </a:p>
          <a:p>
            <a:pPr lvl="1"/>
            <a:r>
              <a:rPr lang="pl-PL" dirty="0"/>
              <a:t>Bieżący wynik (w trakcie)</a:t>
            </a:r>
          </a:p>
          <a:p>
            <a:pPr lvl="1"/>
            <a:r>
              <a:rPr lang="pl-PL" dirty="0"/>
              <a:t>Ostateczny wynik (zakończone)</a:t>
            </a:r>
          </a:p>
          <a:p>
            <a:r>
              <a:rPr lang="pl-PL" b="1" dirty="0"/>
              <a:t>Obrót dzienny </a:t>
            </a:r>
          </a:p>
          <a:p>
            <a:r>
              <a:rPr lang="pl-PL" b="1" dirty="0"/>
              <a:t>Terminowość</a:t>
            </a:r>
          </a:p>
          <a:p>
            <a:r>
              <a:rPr lang="pl-PL" b="1" dirty="0"/>
              <a:t>Kilometry</a:t>
            </a:r>
            <a:r>
              <a:rPr lang="pl-PL" dirty="0"/>
              <a:t> (przebieg)</a:t>
            </a:r>
          </a:p>
          <a:p>
            <a:pPr lvl="1"/>
            <a:r>
              <a:rPr lang="pl-PL" dirty="0"/>
              <a:t>% pustych kilometrów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Przestoje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(ilość dni)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Średnia ilość dni dyspozycyjności oraz retencja</a:t>
            </a:r>
          </a:p>
          <a:p>
            <a:pPr lvl="1">
              <a:spcBef>
                <a:spcPts val="1000"/>
              </a:spcBef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Kierowców / pojazdu (gdy systemy)</a:t>
            </a:r>
          </a:p>
          <a:p>
            <a:pPr lvl="1">
              <a:spcBef>
                <a:spcPts val="1000"/>
              </a:spcBef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Pracowników biurowych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Wykorzystanie czasu pracy kierowców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Reklamacje/noty/uszkodzenia</a:t>
            </a: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6E0EA6-5C60-1375-290B-5B19A363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7458-93BA-4404-8A39-1DB1E9F4DB0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61C44B-AEE8-09F3-BBDD-1CDB17F7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A6CA51-8C14-70AE-FC9B-E30CA3A9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Wybrane wskaźniki warto rozbić na: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5198A9-53D2-E3B5-542A-4D96704E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Pojazd</a:t>
            </a:r>
          </a:p>
          <a:p>
            <a:pPr lvl="1"/>
            <a:r>
              <a:rPr lang="pl-PL" dirty="0"/>
              <a:t>Kółko (wyjazd)</a:t>
            </a:r>
          </a:p>
          <a:p>
            <a:r>
              <a:rPr lang="pl-PL" b="1" dirty="0"/>
              <a:t>Pracownika</a:t>
            </a:r>
            <a:r>
              <a:rPr lang="pl-PL" dirty="0"/>
              <a:t> (spedytor, dyspozytor itd.)</a:t>
            </a:r>
          </a:p>
          <a:p>
            <a:r>
              <a:rPr lang="pl-PL" b="1" dirty="0"/>
              <a:t>Zespół/dział/oddział</a:t>
            </a:r>
          </a:p>
          <a:p>
            <a:r>
              <a:rPr lang="pl-PL" b="1" dirty="0"/>
              <a:t>Linie biznesową </a:t>
            </a:r>
            <a:r>
              <a:rPr lang="pl-PL" dirty="0"/>
              <a:t>(np. rodzaj naczep, kierunki)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E5252A-565D-61CE-1527-E9E7F186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7458-93BA-4404-8A39-1DB1E9F4DB05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5A1890-DF7C-78D8-6CB3-A0502570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1D94-AF1F-4051-BA82-3F0A4727B58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7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Panoramiczny</PresentationFormat>
  <Paragraphs>155</Paragraphs>
  <Slides>20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Niezbędne wskaźniki  do efektywnego wykorzystania pojazdów</vt:lpstr>
      <vt:lpstr>Prezentacja programu PowerPoint</vt:lpstr>
      <vt:lpstr>Po co nam wskaźniki?</vt:lpstr>
      <vt:lpstr>Prezentacja programu PowerPoint</vt:lpstr>
      <vt:lpstr>Wskaźniki Finansowe  Czy to co robimy ma sens?</vt:lpstr>
      <vt:lpstr>Wskaźniki kosztowe </vt:lpstr>
      <vt:lpstr>Wskaźniki operacyjne: Co i jak robimy?</vt:lpstr>
      <vt:lpstr>Wybrane wskaźniki warto rozbić na:</vt:lpstr>
      <vt:lpstr>Prezentacja programu PowerPoint</vt:lpstr>
      <vt:lpstr>Efektywność kierowców</vt:lpstr>
      <vt:lpstr>Prezentacja programu PowerPoint</vt:lpstr>
      <vt:lpstr>Stawka zero przewoźnika </vt:lpstr>
      <vt:lpstr>Wzrost stawki zero r/r</vt:lpstr>
      <vt:lpstr>Prezentacja programu PowerPoint</vt:lpstr>
      <vt:lpstr>Stawka zero po pokryciu kosztów stałych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2023-03-28T21:36:57Z</dcterms:created>
  <dcterms:modified xsi:type="dcterms:W3CDTF">2024-03-13T18:45:56Z</dcterms:modified>
</cp:coreProperties>
</file>