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4" r:id="rId1"/>
    <p:sldMasterId id="2147483668" r:id="rId2"/>
    <p:sldMasterId id="2147483680" r:id="rId3"/>
  </p:sldMasterIdLst>
  <p:notesMasterIdLst>
    <p:notesMasterId r:id="rId17"/>
  </p:notesMasterIdLst>
  <p:sldIdLst>
    <p:sldId id="259" r:id="rId4"/>
    <p:sldId id="260" r:id="rId5"/>
    <p:sldId id="261" r:id="rId6"/>
    <p:sldId id="262" r:id="rId7"/>
    <p:sldId id="263" r:id="rId8"/>
    <p:sldId id="258" r:id="rId9"/>
    <p:sldId id="264" r:id="rId10"/>
    <p:sldId id="265" r:id="rId11"/>
    <p:sldId id="266" r:id="rId12"/>
    <p:sldId id="268" r:id="rId13"/>
    <p:sldId id="269" r:id="rId14"/>
    <p:sldId id="270" r:id="rId15"/>
    <p:sldId id="271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C09"/>
    <a:srgbClr val="2A2A2A"/>
    <a:srgbClr val="E1E5E9"/>
    <a:srgbClr val="EFF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785D94-9822-48D3-B703-0861E65D1C31}">
  <a:tblStyle styleId="{D7785D94-9822-48D3-B703-0861E65D1C3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0"/>
    <p:restoredTop sz="94648"/>
  </p:normalViewPr>
  <p:slideViewPr>
    <p:cSldViewPr snapToGrid="0">
      <p:cViewPr varScale="1">
        <p:scale>
          <a:sx n="156" d="100"/>
          <a:sy n="156" d="100"/>
        </p:scale>
        <p:origin x="128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Title and content left side 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8413DB-6528-06ED-8E5A-586B9C734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9050" y="0"/>
            <a:ext cx="296494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1E5C82-5A7A-BA7D-BF47-77FFA6FCA62D}"/>
              </a:ext>
            </a:extLst>
          </p:cNvPr>
          <p:cNvSpPr/>
          <p:nvPr userDrawn="1"/>
        </p:nvSpPr>
        <p:spPr>
          <a:xfrm>
            <a:off x="6179051" y="0"/>
            <a:ext cx="2964949" cy="5143499"/>
          </a:xfrm>
          <a:prstGeom prst="rect">
            <a:avLst/>
          </a:prstGeom>
          <a:solidFill>
            <a:srgbClr val="2A2A2A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6E694D-10B0-00DC-BCC2-83876184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910518B-011B-78E6-92BF-F64A9BBD0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56" y="1335197"/>
            <a:ext cx="3996189" cy="2521579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342900">
              <a:buClr>
                <a:srgbClr val="FF9C09"/>
              </a:buClr>
              <a:buFont typeface="Arial" panose="020B0604020202020204" pitchFamily="34" charset="0"/>
              <a:buChar char="•"/>
              <a:defRPr/>
            </a:lvl1pPr>
          </a:lstStyle>
          <a:p>
            <a:pPr marL="114300" indent="0">
              <a:buClr>
                <a:srgbClr val="FF9C09"/>
              </a:buClr>
              <a:buNone/>
            </a:pPr>
            <a:endParaRPr lang="en-GB" sz="11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64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Content Bottom 2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97D15CD-2A0E-ECE3-E120-C19C3DB9961E}"/>
              </a:ext>
            </a:extLst>
          </p:cNvPr>
          <p:cNvSpPr/>
          <p:nvPr userDrawn="1"/>
        </p:nvSpPr>
        <p:spPr>
          <a:xfrm>
            <a:off x="0" y="1551008"/>
            <a:ext cx="9144000" cy="3592492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BEF1D3A-1E15-E181-91B0-DFB0085CD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051" y="2026858"/>
            <a:ext cx="8275898" cy="268625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14300" indent="0">
              <a:buClr>
                <a:srgbClr val="FF9C09"/>
              </a:buClr>
              <a:buNone/>
            </a:pPr>
            <a:endParaRPr lang="en-LT" sz="1200" dirty="0">
              <a:solidFill>
                <a:schemeClr val="bg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2B6645-BD9B-CDAB-45EE-2A5833F1E4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0072" y="507705"/>
            <a:ext cx="342229" cy="34664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8E913BE-F0A1-0B2C-9846-5C2C07DEE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24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Empty / Logo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840E0FCE-8A89-C3CB-4850-6405B8625C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0072" y="507705"/>
            <a:ext cx="342229" cy="34664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ADB463C-52ED-ED04-B6AA-6CB1152D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56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Empty / Logo 2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840E0FCE-8A89-C3CB-4850-6405B8625C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0072" y="507705"/>
            <a:ext cx="342229" cy="34664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ABC02-A680-B462-8187-4C05E6778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56" y="1335198"/>
            <a:ext cx="3996189" cy="17122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14300" indent="0">
              <a:buClr>
                <a:srgbClr val="FF9C09"/>
              </a:buClr>
              <a:buNone/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F67189-2EFA-9855-64C8-D7A180518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60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Insert 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162037-7D6A-416E-B895-CC8AC8C4365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9AAC749-DDF7-A48B-E44B-46D506311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71169" y="1558345"/>
            <a:ext cx="4240457" cy="4295101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3D283F2E-96DD-C621-1531-9AA2EAE1E3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334" y="3915032"/>
            <a:ext cx="284814" cy="288663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520CE0CD-DA6F-066C-EB1F-CAEADEF87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305" y="1701145"/>
            <a:ext cx="5466452" cy="993775"/>
          </a:xfrm>
        </p:spPr>
        <p:txBody>
          <a:bodyPr/>
          <a:lstStyle/>
          <a:p>
            <a:endParaRPr lang="en-LT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5825DF5-8C9D-70BD-E752-6656717349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1305" y="3007974"/>
            <a:ext cx="3568700" cy="183038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396278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1_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162037-7D6A-416E-B895-CC8AC8C4365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20CE0CD-DA6F-066C-EB1F-CAEADEF87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305" y="1701145"/>
            <a:ext cx="5466452" cy="993775"/>
          </a:xfrm>
        </p:spPr>
        <p:txBody>
          <a:bodyPr/>
          <a:lstStyle/>
          <a:p>
            <a:endParaRPr lang="en-LT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5825DF5-8C9D-70BD-E752-6656717349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1305" y="3007974"/>
            <a:ext cx="3568700" cy="90705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3428705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Insert 2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162037-7D6A-416E-B895-CC8AC8C4365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9AAC749-DDF7-A48B-E44B-46D506311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71169" y="1558345"/>
            <a:ext cx="4240457" cy="429510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DB165A-CE31-7658-6223-94939040D0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9784" y="1730804"/>
            <a:ext cx="5209494" cy="13144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467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Insert fo Diagrams / Table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3C59F89-488B-EA48-68F5-EE4567F8319A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371D87-EA13-4C8A-98DF-A4595D5F9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686" y="391893"/>
            <a:ext cx="3299794" cy="1056661"/>
          </a:xfrm>
        </p:spPr>
        <p:txBody>
          <a:bodyPr anchor="t">
            <a:normAutofit/>
          </a:bodyPr>
          <a:lstStyle/>
          <a:p>
            <a:endParaRPr lang="en-LT" dirty="0">
              <a:solidFill>
                <a:schemeClr val="bg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A3CB935-E359-3BE9-A7ED-83DA6320E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848" y="1594894"/>
            <a:ext cx="3184000" cy="2946704"/>
          </a:xfrm>
        </p:spPr>
        <p:txBody>
          <a:bodyPr>
            <a:normAutofit/>
          </a:bodyPr>
          <a:lstStyle/>
          <a:p>
            <a:pPr marL="114300" indent="0">
              <a:buClr>
                <a:srgbClr val="FF9C09"/>
              </a:buClr>
              <a:buNone/>
            </a:pPr>
            <a:endParaRPr lang="en-LT" sz="1200" dirty="0">
              <a:solidFill>
                <a:schemeClr val="bg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442D8E-B230-DA8E-181F-1466F9781A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44143" y="4105796"/>
            <a:ext cx="684009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07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8413DB-6528-06ED-8E5A-586B9C734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9050" y="0"/>
            <a:ext cx="296494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1E5C82-5A7A-BA7D-BF47-77FFA6FCA62D}"/>
              </a:ext>
            </a:extLst>
          </p:cNvPr>
          <p:cNvSpPr/>
          <p:nvPr userDrawn="1"/>
        </p:nvSpPr>
        <p:spPr>
          <a:xfrm>
            <a:off x="6179052" y="-1"/>
            <a:ext cx="2964948" cy="5143500"/>
          </a:xfrm>
          <a:prstGeom prst="rect">
            <a:avLst/>
          </a:prstGeom>
          <a:solidFill>
            <a:srgbClr val="2A2A2A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6E694D-10B0-00DC-BCC2-83876184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910518B-011B-78E6-92BF-F64A9BBD0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56" y="1335197"/>
            <a:ext cx="3996189" cy="2521579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342900">
              <a:buClr>
                <a:srgbClr val="FF9C09"/>
              </a:buClr>
              <a:buFont typeface="Arial" panose="020B0604020202020204" pitchFamily="34" charset="0"/>
              <a:buChar char="•"/>
              <a:defRPr/>
            </a:lvl1pPr>
          </a:lstStyle>
          <a:p>
            <a:pPr marL="114300" indent="0">
              <a:buClr>
                <a:srgbClr val="FF9C09"/>
              </a:buClr>
              <a:buNone/>
            </a:pPr>
            <a:endParaRPr lang="en-GB" sz="11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98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8413DB-6528-06ED-8E5A-586B9C734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9050" y="0"/>
            <a:ext cx="296494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1E5C82-5A7A-BA7D-BF47-77FFA6FCA62D}"/>
              </a:ext>
            </a:extLst>
          </p:cNvPr>
          <p:cNvSpPr/>
          <p:nvPr userDrawn="1"/>
        </p:nvSpPr>
        <p:spPr>
          <a:xfrm>
            <a:off x="6179052" y="0"/>
            <a:ext cx="2964948" cy="5143499"/>
          </a:xfrm>
          <a:prstGeom prst="rect">
            <a:avLst/>
          </a:prstGeom>
          <a:solidFill>
            <a:srgbClr val="2A2A2A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6E694D-10B0-00DC-BCC2-83876184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910518B-011B-78E6-92BF-F64A9BBD0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56" y="1335197"/>
            <a:ext cx="3996189" cy="2521579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342900">
              <a:buClr>
                <a:srgbClr val="FF9C09"/>
              </a:buClr>
              <a:buFont typeface="Arial" panose="020B0604020202020204" pitchFamily="34" charset="0"/>
              <a:buChar char="•"/>
              <a:defRPr/>
            </a:lvl1pPr>
          </a:lstStyle>
          <a:p>
            <a:pPr marL="114300" indent="0">
              <a:buClr>
                <a:srgbClr val="FF9C09"/>
              </a:buClr>
              <a:buNone/>
            </a:pPr>
            <a:endParaRPr lang="en-GB" sz="11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94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A9F785-962D-3F14-E7C1-58FE8949C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E213C7-8867-10BA-4554-1605BB3BA11C}"/>
              </a:ext>
            </a:extLst>
          </p:cNvPr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2A2A2A">
              <a:alpha val="3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A50B33-9A1B-44F2-F0EC-9A0EBC6B0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LT" dirty="0">
              <a:solidFill>
                <a:srgbClr val="2A2A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9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A9F785-962D-3F14-E7C1-58FE8949C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E213C7-8867-10BA-4554-1605BB3BA11C}"/>
              </a:ext>
            </a:extLst>
          </p:cNvPr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2A2A2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A50B33-9A1B-44F2-F0EC-9A0EBC6B0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48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Title, Short Description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70C3DB-7FB3-5B48-CF9E-00BA58A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21396"/>
            <a:ext cx="9144000" cy="32221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4E5D19-0683-5248-0C11-6DA73F8271FA}"/>
              </a:ext>
            </a:extLst>
          </p:cNvPr>
          <p:cNvSpPr/>
          <p:nvPr userDrawn="1"/>
        </p:nvSpPr>
        <p:spPr>
          <a:xfrm>
            <a:off x="0" y="1921397"/>
            <a:ext cx="9144000" cy="3222102"/>
          </a:xfrm>
          <a:prstGeom prst="rect">
            <a:avLst/>
          </a:prstGeom>
          <a:solidFill>
            <a:srgbClr val="2A2A2A">
              <a:alpha val="700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D8B4640-B921-DBCD-DF58-835BC7D70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800" y="1118404"/>
            <a:ext cx="4767889" cy="6880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14300" indent="0">
              <a:buClr>
                <a:srgbClr val="FF9C09"/>
              </a:buClr>
              <a:buNone/>
            </a:pPr>
            <a:endParaRPr lang="en-GB" sz="1400" b="1" dirty="0">
              <a:solidFill>
                <a:srgbClr val="2A2A2A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E38C104-9C46-22C0-3022-5E693CFCC4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0072" y="507705"/>
            <a:ext cx="342229" cy="346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453638D-72DF-1CBE-FCBF-5C463C555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06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Points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6E694D-10B0-00DC-BCC2-83876184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E7D98F-3D80-49A3-DA88-FB532BA60841}"/>
              </a:ext>
            </a:extLst>
          </p:cNvPr>
          <p:cNvSpPr/>
          <p:nvPr userDrawn="1"/>
        </p:nvSpPr>
        <p:spPr>
          <a:xfrm>
            <a:off x="0" y="2267928"/>
            <a:ext cx="9144000" cy="2875572"/>
          </a:xfrm>
          <a:prstGeom prst="rect">
            <a:avLst/>
          </a:prstGeom>
          <a:solidFill>
            <a:srgbClr val="E1E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5FEE14-0203-77BF-7436-1E71C41FBAA0}"/>
              </a:ext>
            </a:extLst>
          </p:cNvPr>
          <p:cNvSpPr/>
          <p:nvPr userDrawn="1"/>
        </p:nvSpPr>
        <p:spPr>
          <a:xfrm>
            <a:off x="509286" y="1608881"/>
            <a:ext cx="2569579" cy="3534617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005938-5842-1628-B69B-B750134AD70C}"/>
              </a:ext>
            </a:extLst>
          </p:cNvPr>
          <p:cNvSpPr/>
          <p:nvPr userDrawn="1"/>
        </p:nvSpPr>
        <p:spPr>
          <a:xfrm>
            <a:off x="3286582" y="1608881"/>
            <a:ext cx="2570208" cy="3534618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BCDC4C-881D-8507-7D58-BDB44F97194A}"/>
              </a:ext>
            </a:extLst>
          </p:cNvPr>
          <p:cNvSpPr/>
          <p:nvPr userDrawn="1"/>
        </p:nvSpPr>
        <p:spPr>
          <a:xfrm>
            <a:off x="6064507" y="1608881"/>
            <a:ext cx="2570208" cy="3534618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A85C80-D280-6998-CA6B-6C23931905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04" y="1784816"/>
            <a:ext cx="378456" cy="3784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161DB6-30C3-9A6F-87D6-92CE49F2C7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983" y="1784816"/>
            <a:ext cx="378456" cy="3784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BAF979-D133-53F0-09A4-CCBD72D6E0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781" y="1784817"/>
            <a:ext cx="378456" cy="378456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910518B-011B-78E6-92BF-F64A9BBD0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9285" y="2444924"/>
            <a:ext cx="2570208" cy="2521579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342900">
              <a:buClr>
                <a:srgbClr val="FF9C09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</a:lstStyle>
          <a:p>
            <a:pPr marL="114300" indent="0">
              <a:buClr>
                <a:srgbClr val="FF9C09"/>
              </a:buClr>
              <a:buNone/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E2874D3-5789-FDD0-75BF-FC8433FB4CA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286582" y="2444924"/>
            <a:ext cx="2570208" cy="2521579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342900">
              <a:buClr>
                <a:srgbClr val="FF9C09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</a:lstStyle>
          <a:p>
            <a:pPr marL="114300" indent="0">
              <a:buClr>
                <a:srgbClr val="FF9C09"/>
              </a:buClr>
              <a:buNone/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078B54C-C116-14AF-3BEA-E01509711FA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064507" y="2444924"/>
            <a:ext cx="2570208" cy="2521579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342900">
              <a:buClr>
                <a:srgbClr val="FF9C09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</a:lstStyle>
          <a:p>
            <a:pPr marL="114300" indent="0">
              <a:buClr>
                <a:srgbClr val="FF9C09"/>
              </a:buClr>
              <a:buNone/>
            </a:pPr>
            <a:endParaRPr lang="en-GB" sz="11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75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Content Bottom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9872CE6B-D9CB-D891-DBBA-81C3F568B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2A8C9-0EE4-CC1E-C8F7-F8D2F88C1F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954971"/>
            <a:ext cx="9144002" cy="31885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2A0C0C-37A2-694F-9D27-ED2D42066181}"/>
              </a:ext>
            </a:extLst>
          </p:cNvPr>
          <p:cNvSpPr/>
          <p:nvPr/>
        </p:nvSpPr>
        <p:spPr>
          <a:xfrm>
            <a:off x="-2" y="1954971"/>
            <a:ext cx="9143999" cy="3188529"/>
          </a:xfrm>
          <a:prstGeom prst="rect">
            <a:avLst/>
          </a:prstGeom>
          <a:solidFill>
            <a:srgbClr val="2A2A2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633CDAA-9C58-20B0-CB2A-9A9AF81C8D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0072" y="507705"/>
            <a:ext cx="342229" cy="34664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FAD83D8-C7BE-91A7-6AA1-0CB1B87BB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56" y="2385400"/>
            <a:ext cx="3996189" cy="17122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14300" indent="0">
              <a:buClr>
                <a:srgbClr val="FF9C09"/>
              </a:buClr>
              <a:buNone/>
            </a:pPr>
            <a:endParaRPr lang="en-GB" sz="11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46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Content Top 2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EB5DDD-6F31-F350-1449-033D69700663}"/>
              </a:ext>
            </a:extLst>
          </p:cNvPr>
          <p:cNvSpPr/>
          <p:nvPr userDrawn="1"/>
        </p:nvSpPr>
        <p:spPr>
          <a:xfrm>
            <a:off x="0" y="3146132"/>
            <a:ext cx="9143999" cy="1997368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11EE64D-E503-2CF0-38FE-6074254B89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0072" y="507705"/>
            <a:ext cx="342229" cy="346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872CE6B-D9CB-D891-DBBA-81C3F568B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FAD83D8-C7BE-91A7-6AA1-0CB1B87BB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56" y="1335198"/>
            <a:ext cx="3996189" cy="17122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14300" indent="0">
              <a:buClr>
                <a:srgbClr val="FF9C09"/>
              </a:buClr>
              <a:buNone/>
            </a:pPr>
            <a:endParaRPr lang="en-GB" sz="11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30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D8DDF3-B8B1-D274-8DC8-82AA8E755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A76EF-2F1F-D7E7-129B-A83B18539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34C92-1C1C-2B96-9713-A501B3120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F313D-262B-B240-B9A2-BBAD8262E5D6}" type="datetimeFigureOut">
              <a:rPr lang="en-LT" smtClean="0"/>
              <a:t>12/03/2024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79901-3226-C0FC-B965-C4CFFC112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059F3-7600-D728-8B0E-AB5F6DB28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6C420-F56A-5741-BA67-72F040DC432E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28807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93" r:id="rId2"/>
    <p:sldLayoutId id="2147483694" r:id="rId3"/>
    <p:sldLayoutId id="2147483660" r:id="rId4"/>
    <p:sldLayoutId id="2147483695" r:id="rId5"/>
    <p:sldLayoutId id="2147483662" r:id="rId6"/>
    <p:sldLayoutId id="2147483686" r:id="rId7"/>
    <p:sldLayoutId id="2147483690" r:id="rId8"/>
    <p:sldLayoutId id="2147483661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2A2A2A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9C09"/>
        </a:buClr>
        <a:buFont typeface="Arial" panose="020B0604020202020204" pitchFamily="34" charset="0"/>
        <a:buChar char="•"/>
        <a:defRPr sz="1100" kern="1200">
          <a:solidFill>
            <a:schemeClr val="tx1">
              <a:lumMod val="50000"/>
              <a:lumOff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9C09"/>
        </a:buClr>
        <a:buFont typeface="Arial" panose="020B0604020202020204" pitchFamily="34" charset="0"/>
        <a:buChar char="•"/>
        <a:defRPr sz="1100" kern="1200">
          <a:solidFill>
            <a:schemeClr val="tx1">
              <a:lumMod val="50000"/>
              <a:lumOff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9C09"/>
        </a:buClr>
        <a:buFont typeface="Arial" panose="020B0604020202020204" pitchFamily="34" charset="0"/>
        <a:buChar char="•"/>
        <a:defRPr sz="1100" kern="1200">
          <a:solidFill>
            <a:schemeClr val="tx1">
              <a:lumMod val="50000"/>
              <a:lumOff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9C09"/>
        </a:buClr>
        <a:buFont typeface="Arial" panose="020B0604020202020204" pitchFamily="34" charset="0"/>
        <a:buChar char="•"/>
        <a:defRPr sz="1100" kern="1200">
          <a:solidFill>
            <a:schemeClr val="tx1">
              <a:lumMod val="50000"/>
              <a:lumOff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9C09"/>
        </a:buClr>
        <a:buFont typeface="Arial" panose="020B0604020202020204" pitchFamily="34" charset="0"/>
        <a:buChar char="•"/>
        <a:defRPr sz="1100" kern="1200">
          <a:solidFill>
            <a:schemeClr val="tx1">
              <a:lumMod val="50000"/>
              <a:lumOff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848333-B26D-98B3-C202-74590C7CD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77B85-39E8-F2E6-820E-13B2983D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4210164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96" r:id="rId2"/>
    <p:sldLayoutId id="2147483683" r:id="rId3"/>
    <p:sldLayoutId id="214748368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9C09"/>
        </a:buClr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9C09"/>
        </a:buClr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9C09"/>
        </a:buClr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9C09"/>
        </a:buClr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9C09"/>
        </a:buClr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DB6ECF-3B57-71B5-6A2E-FF0BEB655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BC526-389B-1C08-59BE-359CB5D9D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203896427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100" kern="1200">
          <a:solidFill>
            <a:srgbClr val="E1E5E9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100" kern="1200">
          <a:solidFill>
            <a:srgbClr val="E1E5E9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100" kern="1200">
          <a:solidFill>
            <a:srgbClr val="E1E5E9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100" kern="1200">
          <a:solidFill>
            <a:srgbClr val="E1E5E9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100" kern="1200">
          <a:solidFill>
            <a:srgbClr val="E1E5E9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3.svg"/><Relationship Id="rId7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A99219-C445-E368-6910-4487CF7EE1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CD70C5-6A41-DAF1-5FE5-46095F22A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63" y="3100196"/>
            <a:ext cx="6304595" cy="2043304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rgbClr val="FF9C09"/>
                </a:solidFill>
              </a:rPr>
              <a:t>Ekologia czy koszty?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rgbClr val="E1E5E9"/>
                </a:solidFill>
              </a:rPr>
              <a:t>Co było pierwsze i dlaczego </a:t>
            </a:r>
            <a:br>
              <a:rPr lang="pl-PL" dirty="0">
                <a:solidFill>
                  <a:srgbClr val="E1E5E9"/>
                </a:solidFill>
              </a:rPr>
            </a:br>
            <a:r>
              <a:rPr lang="pl-PL" dirty="0">
                <a:solidFill>
                  <a:srgbClr val="E1E5E9"/>
                </a:solidFill>
              </a:rPr>
              <a:t>to jest ważne?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7937774-CF0F-5E85-6AA5-87DC499C91E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973" y="518099"/>
            <a:ext cx="438639" cy="44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41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32E1C-6332-5F2F-3ECF-4070AF546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305" y="1289217"/>
            <a:ext cx="5466452" cy="993775"/>
          </a:xfrm>
        </p:spPr>
        <p:txBody>
          <a:bodyPr/>
          <a:lstStyle/>
          <a:p>
            <a:r>
              <a:rPr lang="pl-PL" dirty="0"/>
              <a:t>Podsumowując: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C2472-ED38-D3B6-BFC4-F35F0027AB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1305" y="2177114"/>
            <a:ext cx="3881840" cy="1830388"/>
          </a:xfrm>
        </p:spPr>
        <p:txBody>
          <a:bodyPr>
            <a:normAutofit/>
          </a:bodyPr>
          <a:lstStyle/>
          <a:p>
            <a:r>
              <a:rPr lang="en-LT" sz="1400" dirty="0"/>
              <a:t>Nasze rozwiązanie jest </a:t>
            </a:r>
            <a:r>
              <a:rPr lang="en-LT" sz="1400" b="1" dirty="0">
                <a:solidFill>
                  <a:srgbClr val="FF9C09"/>
                </a:solidFill>
              </a:rPr>
              <a:t>narzędziem</a:t>
            </a:r>
            <a:r>
              <a:rPr lang="en-LT" sz="1400" dirty="0"/>
              <a:t> do określenia jakie czynności, w jakim czasie </a:t>
            </a:r>
            <a:r>
              <a:rPr lang="en-GB" sz="1400" dirty="0" err="1"/>
              <a:t>i</a:t>
            </a:r>
            <a:r>
              <a:rPr lang="en-LT" sz="1400" dirty="0"/>
              <a:t> miejscu wpływają na </a:t>
            </a:r>
            <a:r>
              <a:rPr lang="en-LT" sz="1400" b="1" dirty="0">
                <a:solidFill>
                  <a:srgbClr val="FF9C09"/>
                </a:solidFill>
              </a:rPr>
              <a:t>zwiększenie lub zmniejszenie kosztów</a:t>
            </a:r>
            <a:r>
              <a:rPr lang="en-LT" sz="1400" dirty="0"/>
              <a:t>. Innymi słowy wskażemy, kto, gdzie, kiedy oraz ile paliwa zmarnował lub jechał w sposob opłacalny. </a:t>
            </a:r>
          </a:p>
          <a:p>
            <a:endParaRPr lang="en-LT" sz="1400" dirty="0"/>
          </a:p>
        </p:txBody>
      </p:sp>
    </p:spTree>
    <p:extLst>
      <p:ext uri="{BB962C8B-B14F-4D97-AF65-F5344CB8AC3E}">
        <p14:creationId xmlns:p14="http://schemas.microsoft.com/office/powerpoint/2010/main" val="4122150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1F9CC60-8B05-229C-5212-9760125C151A}"/>
              </a:ext>
            </a:extLst>
          </p:cNvPr>
          <p:cNvSpPr/>
          <p:nvPr/>
        </p:nvSpPr>
        <p:spPr>
          <a:xfrm>
            <a:off x="0" y="4142472"/>
            <a:ext cx="9144000" cy="1001028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41BBD8-071D-C744-5EB8-EB8DEFF19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250257"/>
            <a:ext cx="7594332" cy="5143500"/>
          </a:xfrm>
        </p:spPr>
        <p:txBody>
          <a:bodyPr>
            <a:normAutofit/>
          </a:bodyPr>
          <a:lstStyle/>
          <a:p>
            <a:r>
              <a:rPr lang="pl-PL" dirty="0" err="1">
                <a:solidFill>
                  <a:srgbClr val="FF9C09"/>
                </a:solidFill>
              </a:rPr>
              <a:t>Ekojazda</a:t>
            </a:r>
            <a:r>
              <a:rPr lang="pl-PL" dirty="0"/>
              <a:t> jest konsekwencją zarządzania ludźmi, paliwem oraz pojazdami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sz="1400" dirty="0"/>
              <a:t>Im kierowcy lepiej jeżdżą, tym zużywają mniej paliwa oraz auta. W konsekwencji firma lepiej zarabia, jest bardziej konkurencyjna, produkuje mniej CO2 dzięki czemu dba o środowisko naturalne i planetę.</a:t>
            </a:r>
            <a:endParaRPr lang="pl-P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BFB01AB-B774-2A27-CE1C-89DBAB73EB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5685" y="4469666"/>
            <a:ext cx="342229" cy="3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47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27CFA-EB1D-2838-CEAE-E6EF1371E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93" y="313251"/>
            <a:ext cx="5293942" cy="4516997"/>
          </a:xfrm>
        </p:spPr>
        <p:txBody>
          <a:bodyPr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Nasi Klienci po wdrożeniu modułu </a:t>
            </a:r>
            <a:r>
              <a:rPr lang="pl-PL" sz="1400" dirty="0" err="1">
                <a:solidFill>
                  <a:schemeClr val="bg1"/>
                </a:solidFill>
              </a:rPr>
              <a:t>ekojazdy</a:t>
            </a:r>
            <a:r>
              <a:rPr lang="pl-PL" sz="1400" dirty="0">
                <a:solidFill>
                  <a:schemeClr val="bg1"/>
                </a:solidFill>
              </a:rPr>
              <a:t> obniżyli zużycie paliwa od 5% do nawet 15% w przeliczeniu litry na 100 km</a:t>
            </a: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r>
              <a:rPr lang="pl-PL" sz="2700" dirty="0">
                <a:solidFill>
                  <a:schemeClr val="bg1"/>
                </a:solidFill>
              </a:rPr>
              <a:t>Tobie też możemy </a:t>
            </a:r>
            <a:br>
              <a:rPr lang="pl-PL" sz="2700" dirty="0">
                <a:solidFill>
                  <a:schemeClr val="bg1"/>
                </a:solidFill>
              </a:rPr>
            </a:br>
            <a:r>
              <a:rPr lang="pl-PL" sz="2700" dirty="0">
                <a:solidFill>
                  <a:schemeClr val="bg1"/>
                </a:solidFill>
              </a:rPr>
              <a:t>pomóc!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71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385DA-651C-33D8-40B9-3B5153094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65" y="177746"/>
            <a:ext cx="5466452" cy="993775"/>
          </a:xfrm>
        </p:spPr>
        <p:txBody>
          <a:bodyPr/>
          <a:lstStyle/>
          <a:p>
            <a:r>
              <a:rPr lang="pl-PL" dirty="0"/>
              <a:t>Kim jesteśmy?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16A9B-2B22-9D2F-9EC3-A903679FE4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864" y="1240004"/>
            <a:ext cx="4754531" cy="907058"/>
          </a:xfrm>
        </p:spPr>
        <p:txBody>
          <a:bodyPr>
            <a:normAutofit/>
          </a:bodyPr>
          <a:lstStyle/>
          <a:p>
            <a:r>
              <a:rPr lang="pl-PL" sz="1200" dirty="0"/>
              <a:t>Jesteśmy dostawcą wysokiej jakości rozwiązań do monitoringu GPS, a naszą misją jest poprawa efektywności Twojej firmy i zwiększanie jej wzrostu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A217408-8473-C4B9-D7B3-01BF4B161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2830" y="476913"/>
            <a:ext cx="1513305" cy="449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7F7B9-C7B3-8991-6D30-1ACFAB658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75" y="2252182"/>
            <a:ext cx="3683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B2D582-78F5-ABEC-091B-95C3183D8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512" y="2244574"/>
            <a:ext cx="457200" cy="457200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9ED119-9EE8-33DF-549E-5025EF9AF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75" y="3234522"/>
            <a:ext cx="457200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2CDE19-9C29-4320-1F0B-7D9677DE5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2512" y="3247222"/>
            <a:ext cx="419100" cy="4445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FE41EA6-916C-EB12-71DC-665537FE3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13953" y="2576842"/>
            <a:ext cx="2796073" cy="2832104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62276F8-7F4B-0ACB-BB0D-8BF4824E32F3}"/>
              </a:ext>
            </a:extLst>
          </p:cNvPr>
          <p:cNvSpPr txBox="1">
            <a:spLocks/>
          </p:cNvSpPr>
          <p:nvPr/>
        </p:nvSpPr>
        <p:spPr>
          <a:xfrm>
            <a:off x="1295332" y="3248597"/>
            <a:ext cx="1530068" cy="1183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1"/>
              <a:t>Słuchamy swoich klientów.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4AC2E93-E0FA-CC34-1466-2DA6A709DBF8}"/>
              </a:ext>
            </a:extLst>
          </p:cNvPr>
          <p:cNvSpPr txBox="1">
            <a:spLocks/>
          </p:cNvSpPr>
          <p:nvPr/>
        </p:nvSpPr>
        <p:spPr>
          <a:xfrm>
            <a:off x="1295332" y="2206374"/>
            <a:ext cx="1755876" cy="1183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1"/>
              <a:t>Wyjątkowa jakość rozwiązań w lepszej cenie.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0F0B847-4571-3853-8B67-39D178881D45}"/>
              </a:ext>
            </a:extLst>
          </p:cNvPr>
          <p:cNvSpPr txBox="1">
            <a:spLocks/>
          </p:cNvSpPr>
          <p:nvPr/>
        </p:nvSpPr>
        <p:spPr>
          <a:xfrm>
            <a:off x="4519795" y="3248597"/>
            <a:ext cx="1755876" cy="1183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1"/>
              <a:t>Elastyczność i kompatybilność.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22F7AE3-8014-B801-4630-A830BE494E0F}"/>
              </a:ext>
            </a:extLst>
          </p:cNvPr>
          <p:cNvSpPr txBox="1">
            <a:spLocks/>
          </p:cNvSpPr>
          <p:nvPr/>
        </p:nvSpPr>
        <p:spPr>
          <a:xfrm>
            <a:off x="4519795" y="2206374"/>
            <a:ext cx="1755876" cy="1183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1"/>
              <a:t>Jesteśmy zespołem profesjonalistów.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A6316C-BEE5-924E-BACA-23F77DAFED04}"/>
              </a:ext>
            </a:extLst>
          </p:cNvPr>
          <p:cNvSpPr/>
          <p:nvPr/>
        </p:nvSpPr>
        <p:spPr>
          <a:xfrm>
            <a:off x="616017" y="4237170"/>
            <a:ext cx="3272589" cy="105844"/>
          </a:xfrm>
          <a:prstGeom prst="rect">
            <a:avLst/>
          </a:prstGeom>
          <a:solidFill>
            <a:srgbClr val="FF9C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08FE397-AA04-6DE1-2E45-7C7AFCC2FAB3}"/>
              </a:ext>
            </a:extLst>
          </p:cNvPr>
          <p:cNvSpPr txBox="1">
            <a:spLocks/>
          </p:cNvSpPr>
          <p:nvPr/>
        </p:nvSpPr>
        <p:spPr>
          <a:xfrm>
            <a:off x="522037" y="4578871"/>
            <a:ext cx="3568700" cy="907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dirty="0">
                <a:solidFill>
                  <a:srgbClr val="FF9C09"/>
                </a:solidFill>
              </a:rPr>
              <a:t>linqo.pl</a:t>
            </a:r>
            <a:endParaRPr lang="en-LT" sz="1200" b="1" dirty="0">
              <a:solidFill>
                <a:srgbClr val="FF9C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01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B4F29-EDB2-FCF4-1C79-C72D07F90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/>
              <a:t>Czym jest ekologia?</a:t>
            </a:r>
            <a:br>
              <a:rPr lang="pl-PL"/>
            </a:b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39979-6176-9E24-C420-AAD40F7D2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967" y="980113"/>
            <a:ext cx="5370945" cy="17122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Ekologia najogólniej jest nauką o porządku i nieporządku w przyrodzie oraz o konsekwencjach wynikających z tego porządku i nieporządku dla istnienia biosfery i człowieka.</a:t>
            </a:r>
          </a:p>
          <a:p>
            <a:pPr marL="0" indent="0">
              <a:buNone/>
            </a:pP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127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657DF3-C2D4-118C-341E-B9D1F31F0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141" y="3326269"/>
            <a:ext cx="2588283" cy="2686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dirty="0">
                <a:solidFill>
                  <a:schemeClr val="bg1"/>
                </a:solidFill>
              </a:rPr>
              <a:t>Paliwo</a:t>
            </a:r>
          </a:p>
          <a:p>
            <a:pPr marL="0" indent="0">
              <a:buNone/>
            </a:pPr>
            <a:endParaRPr lang="pl-PL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D3D8EC-52DA-B9E7-1C6C-D1FDE71B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218633"/>
            <a:ext cx="6764658" cy="1148154"/>
          </a:xfrm>
        </p:spPr>
        <p:txBody>
          <a:bodyPr>
            <a:noAutofit/>
          </a:bodyPr>
          <a:lstStyle/>
          <a:p>
            <a:r>
              <a:rPr lang="pl-PL" dirty="0"/>
              <a:t>3 największe koszty firmy transportowej wg naszych klientów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6506A6B-1860-63BD-82CF-4DD4CDE6E522}"/>
              </a:ext>
            </a:extLst>
          </p:cNvPr>
          <p:cNvSpPr txBox="1">
            <a:spLocks/>
          </p:cNvSpPr>
          <p:nvPr/>
        </p:nvSpPr>
        <p:spPr>
          <a:xfrm>
            <a:off x="2627154" y="3326269"/>
            <a:ext cx="2588283" cy="2686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400" dirty="0">
                <a:solidFill>
                  <a:schemeClr val="bg1"/>
                </a:solidFill>
              </a:rPr>
              <a:t>Kierowcy/Pracownicy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sz="14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3EEEFC4-C782-F05D-6104-7175EA11A729}"/>
              </a:ext>
            </a:extLst>
          </p:cNvPr>
          <p:cNvSpPr txBox="1">
            <a:spLocks/>
          </p:cNvSpPr>
          <p:nvPr/>
        </p:nvSpPr>
        <p:spPr>
          <a:xfrm>
            <a:off x="5802035" y="3326269"/>
            <a:ext cx="2588283" cy="2686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400">
                <a:solidFill>
                  <a:schemeClr val="bg1"/>
                </a:solidFill>
              </a:rPr>
              <a:t>Auta i ich serwisowanie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sz="140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l-PL" sz="140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FBD3DB6-4557-8C1B-07F6-D972BDEDF4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141" y="2781701"/>
            <a:ext cx="544568" cy="54456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3BCF3ED-92E3-399F-B3EF-AEED61514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12880" y="2714460"/>
            <a:ext cx="676843" cy="65370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88BC9BD-BDF8-60C0-F3F8-3A707AF35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02035" y="2762451"/>
            <a:ext cx="676844" cy="65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68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0F1B5C-5094-80FB-D12C-77D819149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9784" y="1991528"/>
            <a:ext cx="4489378" cy="1733450"/>
          </a:xfrm>
        </p:spPr>
        <p:txBody>
          <a:bodyPr>
            <a:normAutofit/>
          </a:bodyPr>
          <a:lstStyle/>
          <a:p>
            <a:r>
              <a:rPr lang="pl-PL" sz="2800" b="1"/>
              <a:t>A jak zarządzanie kosztami wygląda w mojej firmie?</a:t>
            </a:r>
          </a:p>
        </p:txBody>
      </p:sp>
    </p:spTree>
    <p:extLst>
      <p:ext uri="{BB962C8B-B14F-4D97-AF65-F5344CB8AC3E}">
        <p14:creationId xmlns:p14="http://schemas.microsoft.com/office/powerpoint/2010/main" val="1634112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DDE5A-9AF8-29F9-791F-186E9A4DB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4446919" cy="1023026"/>
          </a:xfrm>
        </p:spPr>
        <p:txBody>
          <a:bodyPr>
            <a:normAutofit/>
          </a:bodyPr>
          <a:lstStyle/>
          <a:p>
            <a:r>
              <a:rPr lang="pl-PL" dirty="0"/>
              <a:t>Firma w transporcie międzynarodowym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A61D4B-5159-F90F-959D-3465E1C52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56" y="1623955"/>
            <a:ext cx="3996189" cy="859364"/>
          </a:xfrm>
        </p:spPr>
        <p:txBody>
          <a:bodyPr>
            <a:normAutofit/>
          </a:bodyPr>
          <a:lstStyle/>
          <a:p>
            <a:r>
              <a:rPr lang="pl-PL" sz="1200" b="1"/>
              <a:t>60 aut rożnych marek</a:t>
            </a:r>
          </a:p>
          <a:p>
            <a:r>
              <a:rPr lang="pl-PL" sz="1200" b="1"/>
              <a:t>65 naczep standard, plandeka</a:t>
            </a:r>
          </a:p>
          <a:p>
            <a:r>
              <a:rPr lang="pl-PL" sz="1200" b="1"/>
              <a:t>80+ kierowców</a:t>
            </a:r>
          </a:p>
          <a:p>
            <a:endParaRPr lang="pl-PL" sz="1200" b="1"/>
          </a:p>
          <a:p>
            <a:endParaRPr lang="pl-PL" sz="1200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D3BC60-F402-A943-7467-A4A5269A58B9}"/>
              </a:ext>
            </a:extLst>
          </p:cNvPr>
          <p:cNvSpPr/>
          <p:nvPr/>
        </p:nvSpPr>
        <p:spPr>
          <a:xfrm>
            <a:off x="616017" y="2655664"/>
            <a:ext cx="3272589" cy="105844"/>
          </a:xfrm>
          <a:prstGeom prst="rect">
            <a:avLst/>
          </a:prstGeom>
          <a:solidFill>
            <a:srgbClr val="FF9C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62204FF-5F29-8A4E-41AA-AA58D36E7ACD}"/>
              </a:ext>
            </a:extLst>
          </p:cNvPr>
          <p:cNvSpPr txBox="1">
            <a:spLocks/>
          </p:cNvSpPr>
          <p:nvPr/>
        </p:nvSpPr>
        <p:spPr>
          <a:xfrm>
            <a:off x="430956" y="3086995"/>
            <a:ext cx="5276825" cy="1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pl-PL" sz="1200" dirty="0"/>
              <a:t>Po miesiącu testów:</a:t>
            </a:r>
          </a:p>
          <a:p>
            <a:pPr marL="114300" indent="0">
              <a:buNone/>
            </a:pPr>
            <a:r>
              <a:rPr lang="pl-PL" sz="1200" dirty="0"/>
              <a:t>Czas na biegu jałowym średnio 35 h na miesiąc, co przy średnim spalaniu 3,5 litra na godzinę daje 122,5 litra na miesiąc na auto, a przy takiej flocie całość to 7350 litrów </a:t>
            </a:r>
          </a:p>
          <a:p>
            <a:pPr marL="114300" indent="0">
              <a:buNone/>
            </a:pPr>
            <a:endParaRPr lang="pl-PL" sz="1200" dirty="0"/>
          </a:p>
          <a:p>
            <a:pPr marL="114300" indent="0">
              <a:buNone/>
            </a:pPr>
            <a:endParaRPr lang="pl-PL" sz="1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654B2F-D380-D8A5-B17D-5C07A7AE02A4}"/>
              </a:ext>
            </a:extLst>
          </p:cNvPr>
          <p:cNvGrpSpPr/>
          <p:nvPr/>
        </p:nvGrpSpPr>
        <p:grpSpPr>
          <a:xfrm>
            <a:off x="616017" y="4264083"/>
            <a:ext cx="449028" cy="449028"/>
            <a:chOff x="950680" y="1066995"/>
            <a:chExt cx="732117" cy="73211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D0D4D05-C886-FF6A-0BAD-D2F95C9B5256}"/>
                </a:ext>
              </a:extLst>
            </p:cNvPr>
            <p:cNvSpPr/>
            <p:nvPr/>
          </p:nvSpPr>
          <p:spPr>
            <a:xfrm>
              <a:off x="950680" y="1066995"/>
              <a:ext cx="732117" cy="732117"/>
            </a:xfrm>
            <a:prstGeom prst="ellipse">
              <a:avLst/>
            </a:prstGeom>
            <a:solidFill>
              <a:srgbClr val="FF9C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pic>
          <p:nvPicPr>
            <p:cNvPr id="8" name="Picture 7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7C73594E-E152-958E-E650-6A80FCAE2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3991" y="1203633"/>
              <a:ext cx="462201" cy="4684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7229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919278A-3608-7003-5278-7962059FE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5813707" cy="1023026"/>
          </a:xfrm>
        </p:spPr>
        <p:txBody>
          <a:bodyPr>
            <a:normAutofit/>
          </a:bodyPr>
          <a:lstStyle/>
          <a:p>
            <a:r>
              <a:rPr lang="pl-PL" dirty="0"/>
              <a:t>Testy w firmie w transporcie </a:t>
            </a:r>
            <a:r>
              <a:rPr lang="pl-PL" dirty="0" err="1"/>
              <a:t>międznarodowym</a:t>
            </a:r>
            <a:endParaRPr lang="pl-PL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529F30C-CEEE-3CFF-8E90-C3C928C41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56" y="1442580"/>
            <a:ext cx="3996189" cy="859364"/>
          </a:xfrm>
        </p:spPr>
        <p:txBody>
          <a:bodyPr>
            <a:normAutofit/>
          </a:bodyPr>
          <a:lstStyle/>
          <a:p>
            <a:r>
              <a:rPr lang="pl-PL" sz="1200" b="1" dirty="0"/>
              <a:t>13 aut różnych marek</a:t>
            </a:r>
          </a:p>
          <a:p>
            <a:r>
              <a:rPr lang="pl-PL" sz="1200" b="1" dirty="0"/>
              <a:t>13 naczep standard plandeka</a:t>
            </a:r>
          </a:p>
          <a:p>
            <a:r>
              <a:rPr lang="pl-PL" sz="1200" b="1" dirty="0"/>
              <a:t>13 kierowców</a:t>
            </a:r>
          </a:p>
          <a:p>
            <a:endParaRPr lang="pl-PL" sz="1200" b="1" dirty="0"/>
          </a:p>
          <a:p>
            <a:endParaRPr lang="pl-PL" sz="1200" b="1" dirty="0"/>
          </a:p>
          <a:p>
            <a:endParaRPr lang="pl-PL" sz="1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4A91F9-F2AB-3237-1560-8D2EBB1DC726}"/>
              </a:ext>
            </a:extLst>
          </p:cNvPr>
          <p:cNvSpPr/>
          <p:nvPr/>
        </p:nvSpPr>
        <p:spPr>
          <a:xfrm>
            <a:off x="616017" y="2465606"/>
            <a:ext cx="3272589" cy="105844"/>
          </a:xfrm>
          <a:prstGeom prst="rect">
            <a:avLst/>
          </a:prstGeom>
          <a:solidFill>
            <a:srgbClr val="FF9C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A31BCA-070A-6B19-A3B8-960BC020FA16}"/>
              </a:ext>
            </a:extLst>
          </p:cNvPr>
          <p:cNvSpPr txBox="1">
            <a:spLocks/>
          </p:cNvSpPr>
          <p:nvPr/>
        </p:nvSpPr>
        <p:spPr>
          <a:xfrm>
            <a:off x="430956" y="2735112"/>
            <a:ext cx="5276825" cy="1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pl-PL" sz="1200" dirty="0"/>
              <a:t>Po miesiącu testów:</a:t>
            </a:r>
          </a:p>
          <a:p>
            <a:r>
              <a:rPr lang="pl-PL" sz="1200" dirty="0"/>
              <a:t>Użycie hamulca parkingowego 26 razy podczas miesiąca testów</a:t>
            </a:r>
          </a:p>
          <a:p>
            <a:r>
              <a:rPr lang="pl-PL" sz="1200" dirty="0"/>
              <a:t>Jazda na tempomacie tylko 26 % z możliwie dostępnego czasu</a:t>
            </a:r>
          </a:p>
          <a:p>
            <a:r>
              <a:rPr lang="pl-PL" sz="1200" dirty="0"/>
              <a:t>15 wydarzeń hamowania niebezpiecznego</a:t>
            </a:r>
          </a:p>
          <a:p>
            <a:pPr marL="114300" indent="0">
              <a:buNone/>
            </a:pPr>
            <a:endParaRPr lang="pl-PL" sz="1200" dirty="0"/>
          </a:p>
          <a:p>
            <a:pPr marL="114300" indent="0">
              <a:buNone/>
            </a:pPr>
            <a:endParaRPr lang="pl-PL" sz="1200" dirty="0"/>
          </a:p>
          <a:p>
            <a:pPr marL="114300" indent="0">
              <a:buNone/>
            </a:pPr>
            <a:endParaRPr lang="pl-PL" sz="1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C2B84B-24B0-E2E0-BDB4-6D4B1BA02D8F}"/>
              </a:ext>
            </a:extLst>
          </p:cNvPr>
          <p:cNvGrpSpPr/>
          <p:nvPr/>
        </p:nvGrpSpPr>
        <p:grpSpPr>
          <a:xfrm>
            <a:off x="616017" y="4264083"/>
            <a:ext cx="449028" cy="449028"/>
            <a:chOff x="950680" y="1066995"/>
            <a:chExt cx="732117" cy="73211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CCD3F76-1D8A-9E43-BB4C-7745235EFD58}"/>
                </a:ext>
              </a:extLst>
            </p:cNvPr>
            <p:cNvSpPr/>
            <p:nvPr/>
          </p:nvSpPr>
          <p:spPr>
            <a:xfrm>
              <a:off x="950680" y="1066995"/>
              <a:ext cx="732117" cy="732117"/>
            </a:xfrm>
            <a:prstGeom prst="ellipse">
              <a:avLst/>
            </a:prstGeom>
            <a:solidFill>
              <a:srgbClr val="FF9C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pic>
          <p:nvPicPr>
            <p:cNvPr id="12" name="Picture 11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5CE40B9C-AF3E-FB0B-B62F-A0E0A4EDE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3991" y="1203633"/>
              <a:ext cx="462201" cy="4684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812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C96A5BC-00C3-1701-4C5E-BE11BFB3C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295743"/>
            <a:ext cx="4446919" cy="1023026"/>
          </a:xfrm>
        </p:spPr>
        <p:txBody>
          <a:bodyPr>
            <a:normAutofit/>
          </a:bodyPr>
          <a:lstStyle/>
          <a:p>
            <a:r>
              <a:rPr lang="pl-PL" dirty="0"/>
              <a:t>Firma w transporcie międzynarodowym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29E1C35-96DD-E1EC-B2C2-DA20703AF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56" y="1453415"/>
            <a:ext cx="3996189" cy="1019848"/>
          </a:xfrm>
        </p:spPr>
        <p:txBody>
          <a:bodyPr>
            <a:normAutofit/>
          </a:bodyPr>
          <a:lstStyle/>
          <a:p>
            <a:r>
              <a:rPr lang="pl-PL" sz="1200" b="1" dirty="0"/>
              <a:t>1200 aut</a:t>
            </a:r>
          </a:p>
          <a:p>
            <a:r>
              <a:rPr lang="pl-PL" sz="1200" b="1" dirty="0"/>
              <a:t>2200 kierowców</a:t>
            </a:r>
          </a:p>
          <a:p>
            <a:r>
              <a:rPr lang="pl-PL" sz="1200" b="1" dirty="0"/>
              <a:t>Jeżdżą po całej Europie</a:t>
            </a:r>
          </a:p>
          <a:p>
            <a:endParaRPr lang="pl-PL" sz="1200" b="1" dirty="0"/>
          </a:p>
          <a:p>
            <a:endParaRPr lang="pl-PL" sz="1200" b="1" dirty="0"/>
          </a:p>
          <a:p>
            <a:endParaRPr lang="pl-PL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D8B0F1-79FA-71A1-369A-11CA49E3E68B}"/>
              </a:ext>
            </a:extLst>
          </p:cNvPr>
          <p:cNvSpPr/>
          <p:nvPr/>
        </p:nvSpPr>
        <p:spPr>
          <a:xfrm>
            <a:off x="616017" y="2473263"/>
            <a:ext cx="3272589" cy="105844"/>
          </a:xfrm>
          <a:prstGeom prst="rect">
            <a:avLst/>
          </a:prstGeom>
          <a:solidFill>
            <a:srgbClr val="FF9C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48CABEE-B0FE-0CB7-9B9B-E3BE189B6F91}"/>
              </a:ext>
            </a:extLst>
          </p:cNvPr>
          <p:cNvSpPr txBox="1">
            <a:spLocks/>
          </p:cNvSpPr>
          <p:nvPr/>
        </p:nvSpPr>
        <p:spPr>
          <a:xfrm>
            <a:off x="430956" y="2758841"/>
            <a:ext cx="5228699" cy="2158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pl-PL" sz="1200" dirty="0"/>
              <a:t>Po roku</a:t>
            </a:r>
          </a:p>
          <a:p>
            <a:r>
              <a:rPr lang="pl-PL" sz="1200" dirty="0"/>
              <a:t>Obniżenie zużycia paliwa o 9% z  27,5 litrów na 100 km do 25,1 litra na 100 km </a:t>
            </a:r>
          </a:p>
          <a:p>
            <a:r>
              <a:rPr lang="pl-PL" sz="1200" dirty="0"/>
              <a:t>Stała praca z kierowcami i szkolenia, jedna rzecz na miesiąc do poprawy</a:t>
            </a:r>
          </a:p>
          <a:p>
            <a:r>
              <a:rPr lang="pl-PL" sz="1200" dirty="0"/>
              <a:t>Grywalizacja pracowników i system motywacyjny</a:t>
            </a:r>
          </a:p>
          <a:p>
            <a:r>
              <a:rPr lang="pl-PL" sz="1200" dirty="0"/>
              <a:t>Skupienie się tylko na 4 najważniejszych dla nich parametrach: bieg jałowy, użycie tempomatu, rozpoczynanie jazdy, hamowanie</a:t>
            </a:r>
          </a:p>
          <a:p>
            <a:pPr marL="114300" indent="0">
              <a:buNone/>
            </a:pPr>
            <a:endParaRPr lang="pl-PL" sz="1200" dirty="0"/>
          </a:p>
          <a:p>
            <a:pPr marL="114300" indent="0">
              <a:buNone/>
            </a:pPr>
            <a:endParaRPr lang="pl-PL" sz="1200" dirty="0"/>
          </a:p>
          <a:p>
            <a:pPr marL="114300" indent="0">
              <a:buNone/>
            </a:pPr>
            <a:endParaRPr lang="pl-PL" sz="1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5C499D-A57C-8829-C623-BFCFCBE96D86}"/>
              </a:ext>
            </a:extLst>
          </p:cNvPr>
          <p:cNvGrpSpPr/>
          <p:nvPr/>
        </p:nvGrpSpPr>
        <p:grpSpPr>
          <a:xfrm>
            <a:off x="8380519" y="308100"/>
            <a:ext cx="449028" cy="449028"/>
            <a:chOff x="950680" y="1066995"/>
            <a:chExt cx="732117" cy="73211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42D23D8-706D-8256-C13E-C14532558527}"/>
                </a:ext>
              </a:extLst>
            </p:cNvPr>
            <p:cNvSpPr/>
            <p:nvPr/>
          </p:nvSpPr>
          <p:spPr>
            <a:xfrm>
              <a:off x="950680" y="1066995"/>
              <a:ext cx="732117" cy="732117"/>
            </a:xfrm>
            <a:prstGeom prst="ellipse">
              <a:avLst/>
            </a:prstGeom>
            <a:solidFill>
              <a:srgbClr val="FF9C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pic>
          <p:nvPicPr>
            <p:cNvPr id="10" name="Picture 9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1D17172E-F479-25E0-95A5-FC0CAC223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3991" y="1203633"/>
              <a:ext cx="462201" cy="4684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0862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35345-C60D-AC86-3FC4-A7070E8EB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686" y="391893"/>
            <a:ext cx="2500897" cy="1475408"/>
          </a:xfrm>
        </p:spPr>
        <p:txBody>
          <a:bodyPr/>
          <a:lstStyle/>
          <a:p>
            <a:r>
              <a:rPr lang="pl-PL"/>
              <a:t>Szyte na miarę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47087-1F52-5D1A-C876-0FA2B4623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686" y="4126339"/>
            <a:ext cx="3184000" cy="2946704"/>
          </a:xfrm>
        </p:spPr>
        <p:txBody>
          <a:bodyPr>
            <a:normAutofit/>
          </a:bodyPr>
          <a:lstStyle/>
          <a:p>
            <a:r>
              <a:rPr lang="pl-PL" sz="1400" dirty="0"/>
              <a:t>56 parametrów z szyny CAN</a:t>
            </a:r>
          </a:p>
          <a:p>
            <a:r>
              <a:rPr lang="pl-PL" sz="1400" dirty="0"/>
              <a:t>100 parametrów w systemie</a:t>
            </a:r>
          </a:p>
          <a:p>
            <a:endParaRPr lang="pl-PL" sz="1400" dirty="0"/>
          </a:p>
          <a:p>
            <a:endParaRPr lang="pl-PL" sz="1400" dirty="0"/>
          </a:p>
        </p:txBody>
      </p:sp>
      <p:pic>
        <p:nvPicPr>
          <p:cNvPr id="5" name="Picture 4" descr="A computer screen with a map&#10;&#10;Description automatically generated">
            <a:extLst>
              <a:ext uri="{FF2B5EF4-FFF2-40B4-BE49-F238E27FC236}">
                <a16:creationId xmlns:a16="http://schemas.microsoft.com/office/drawing/2014/main" id="{DFD2DE03-5AF1-678E-001E-56B44EA80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583" y="221381"/>
            <a:ext cx="6827396" cy="484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32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mputer with a screen showing a data&#10;&#10;Description automatically generated">
            <a:extLst>
              <a:ext uri="{FF2B5EF4-FFF2-40B4-BE49-F238E27FC236}">
                <a16:creationId xmlns:a16="http://schemas.microsoft.com/office/drawing/2014/main" id="{22376F52-E864-254C-DD39-7CFB05894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8969" y="385840"/>
            <a:ext cx="7441664" cy="4456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C35345-C60D-AC86-3FC4-A7070E8EB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852" y="815404"/>
            <a:ext cx="2837781" cy="2447559"/>
          </a:xfrm>
        </p:spPr>
        <p:txBody>
          <a:bodyPr>
            <a:normAutofit/>
          </a:bodyPr>
          <a:lstStyle/>
          <a:p>
            <a:r>
              <a:rPr lang="pl-PL"/>
              <a:t>Moduł kontroli kosztow, ekojazda potem</a:t>
            </a:r>
          </a:p>
        </p:txBody>
      </p:sp>
    </p:spTree>
    <p:extLst>
      <p:ext uri="{BB962C8B-B14F-4D97-AF65-F5344CB8AC3E}">
        <p14:creationId xmlns:p14="http://schemas.microsoft.com/office/powerpoint/2010/main" val="3478074725"/>
      </p:ext>
    </p:extLst>
  </p:cSld>
  <p:clrMapOvr>
    <a:masterClrMapping/>
  </p:clrMapOvr>
</p:sld>
</file>

<file path=ppt/theme/theme1.xml><?xml version="1.0" encoding="utf-8"?>
<a:theme xmlns:a="http://schemas.openxmlformats.org/drawingml/2006/main" name="Linqo 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inqo Divider Slides">
  <a:themeElements>
    <a:clrScheme name="Linqo">
      <a:dk1>
        <a:srgbClr val="000000"/>
      </a:dk1>
      <a:lt1>
        <a:srgbClr val="FFFFFF"/>
      </a:lt1>
      <a:dk2>
        <a:srgbClr val="919191"/>
      </a:dk2>
      <a:lt2>
        <a:srgbClr val="EAEAEA"/>
      </a:lt2>
      <a:accent1>
        <a:srgbClr val="FAAE3F"/>
      </a:accent1>
      <a:accent2>
        <a:srgbClr val="ED7700"/>
      </a:accent2>
      <a:accent3>
        <a:srgbClr val="929292"/>
      </a:accent3>
      <a:accent4>
        <a:srgbClr val="797979"/>
      </a:accent4>
      <a:accent5>
        <a:srgbClr val="FFD478"/>
      </a:accent5>
      <a:accent6>
        <a:srgbClr val="EAEAEA"/>
      </a:accent6>
      <a:hlink>
        <a:srgbClr val="FF9300"/>
      </a:hlink>
      <a:folHlink>
        <a:srgbClr val="42424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inqo 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433</Words>
  <Application>Microsoft Macintosh PowerPoint</Application>
  <PresentationFormat>On-screen Show (16:9)</PresentationFormat>
  <Paragraphs>50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Verdana</vt:lpstr>
      <vt:lpstr>Linqo Content Slides</vt:lpstr>
      <vt:lpstr>Linqo Divider Slides</vt:lpstr>
      <vt:lpstr>Linqo Title Slide</vt:lpstr>
      <vt:lpstr>Ekologia czy koszty?  Co było pierwsze i dlaczego  to jest ważne?</vt:lpstr>
      <vt:lpstr>Czym jest ekologia? </vt:lpstr>
      <vt:lpstr>3 największe koszty firmy transportowej wg naszych klientów</vt:lpstr>
      <vt:lpstr>PowerPoint Presentation</vt:lpstr>
      <vt:lpstr>Firma w transporcie międzynarodowym </vt:lpstr>
      <vt:lpstr>Testy w firmie w transporcie międznarodowym</vt:lpstr>
      <vt:lpstr>Firma w transporcie międzynarodowym</vt:lpstr>
      <vt:lpstr>Szyte na miarę</vt:lpstr>
      <vt:lpstr>Moduł kontroli kosztow, ekojazda potem</vt:lpstr>
      <vt:lpstr>Podsumowując:</vt:lpstr>
      <vt:lpstr>Ekojazda jest konsekwencją zarządzania ludźmi, paliwem oraz pojazdami          Im kierowcy lepiej jeżdżą, tym zużywają mniej paliwa oraz auta. W konsekwencji firma lepiej zarabia, jest bardziej konkurencyjna, produkuje mniej CO2 dzięki czemu dba o środowisko naturalne i planetę.</vt:lpstr>
      <vt:lpstr>Nasi Klienci po wdrożeniu modułu ekojazdy obniżyli zużycie paliwa od 5% do nawet 15% w przeliczeniu litry na 100 km         Tobie też możemy  pomóc!</vt:lpstr>
      <vt:lpstr>Kim jesteśmy?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Ruptela | Linqo </dc:title>
  <cp:lastModifiedBy>Pawel Szewczuk</cp:lastModifiedBy>
  <cp:revision>10</cp:revision>
  <dcterms:modified xsi:type="dcterms:W3CDTF">2024-03-12T14:59:38Z</dcterms:modified>
</cp:coreProperties>
</file>