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handoutMasterIdLst>
    <p:handoutMasterId r:id="rId60"/>
  </p:handoutMasterIdLst>
  <p:sldIdLst>
    <p:sldId id="639" r:id="rId3"/>
    <p:sldId id="3062" r:id="rId4"/>
    <p:sldId id="3064" r:id="rId5"/>
    <p:sldId id="3073" r:id="rId6"/>
    <p:sldId id="3060" r:id="rId7"/>
    <p:sldId id="3066" r:id="rId8"/>
    <p:sldId id="3071" r:id="rId9"/>
    <p:sldId id="3067" r:id="rId10"/>
    <p:sldId id="3068" r:id="rId11"/>
    <p:sldId id="3070" r:id="rId12"/>
    <p:sldId id="3069" r:id="rId13"/>
    <p:sldId id="3061" r:id="rId14"/>
    <p:sldId id="3065" r:id="rId15"/>
    <p:sldId id="3075" r:id="rId16"/>
    <p:sldId id="1481" r:id="rId17"/>
    <p:sldId id="1482" r:id="rId18"/>
    <p:sldId id="2926" r:id="rId19"/>
    <p:sldId id="602" r:id="rId20"/>
    <p:sldId id="3058" r:id="rId21"/>
    <p:sldId id="2938" r:id="rId22"/>
    <p:sldId id="1422" r:id="rId23"/>
    <p:sldId id="2995" r:id="rId24"/>
    <p:sldId id="1464" r:id="rId25"/>
    <p:sldId id="1465" r:id="rId26"/>
    <p:sldId id="1466" r:id="rId27"/>
    <p:sldId id="3072" r:id="rId28"/>
    <p:sldId id="3076" r:id="rId29"/>
    <p:sldId id="1605" r:id="rId30"/>
    <p:sldId id="1582" r:id="rId31"/>
    <p:sldId id="1591" r:id="rId32"/>
    <p:sldId id="1637" r:id="rId33"/>
    <p:sldId id="1620" r:id="rId34"/>
    <p:sldId id="1627" r:id="rId35"/>
    <p:sldId id="1628" r:id="rId36"/>
    <p:sldId id="1629" r:id="rId37"/>
    <p:sldId id="1630" r:id="rId38"/>
    <p:sldId id="1631" r:id="rId39"/>
    <p:sldId id="1632" r:id="rId40"/>
    <p:sldId id="1633" r:id="rId41"/>
    <p:sldId id="1531" r:id="rId42"/>
    <p:sldId id="3074" r:id="rId43"/>
    <p:sldId id="1549" r:id="rId44"/>
    <p:sldId id="1546" r:id="rId45"/>
    <p:sldId id="1547" r:id="rId46"/>
    <p:sldId id="1586" r:id="rId47"/>
    <p:sldId id="1585" r:id="rId48"/>
    <p:sldId id="1584" r:id="rId49"/>
    <p:sldId id="1583" r:id="rId50"/>
    <p:sldId id="259" r:id="rId51"/>
    <p:sldId id="261" r:id="rId52"/>
    <p:sldId id="2998" r:id="rId53"/>
    <p:sldId id="3001" r:id="rId54"/>
    <p:sldId id="3002" r:id="rId55"/>
    <p:sldId id="3063" r:id="rId56"/>
    <p:sldId id="260" r:id="rId57"/>
    <p:sldId id="2868" r:id="rId5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4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8" autoAdjust="0"/>
    <p:restoredTop sz="95473" autoAdjust="0"/>
  </p:normalViewPr>
  <p:slideViewPr>
    <p:cSldViewPr>
      <p:cViewPr varScale="1">
        <p:scale>
          <a:sx n="97" d="100"/>
          <a:sy n="97" d="100"/>
        </p:scale>
        <p:origin x="216" y="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5278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AFCDC-5875-4BF4-9027-4C93536B6277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60031-1ECC-481C-A41A-E5EAF7EE0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5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D71CF-B611-496D-87BC-0A85966D4A48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DDCB7-EC4F-461B-A83B-32F76E6173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4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882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B684BB-0BD0-4776-9EF8-791085ED13FF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63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B684BB-0BD0-4776-9EF8-791085ED13FF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29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40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B684BB-0BD0-4776-9EF8-791085ED13FF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84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35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6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34306" y="3989198"/>
            <a:ext cx="652339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335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E6F85-300E-2E67-69FA-70DC267B9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1F73C1-C936-65CC-8A7B-43C414C19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60024E-ACD9-AE96-F57D-E76BA865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F3CB44-4FA9-D56C-5AC8-6A62458A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82DEAC-9ADC-F6BF-65B5-B03BBCBC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35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2C468-9524-62A6-90AB-B0FFF027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13B299-7B28-9496-8AAA-E6D13B7D5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07F9AB-0713-9DF0-45B9-A7BCCA28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24DF75-B943-C95D-0AC6-8461478D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466CE0-D381-1447-BFB2-43481899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056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4800D3-E2DE-5E12-B899-7D9A1F33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025F7D-88B8-3F52-4C64-A7C25067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4DE1FC-1FF6-A60D-9558-26E347CA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C223BD-5E81-6432-F5EE-63A662EA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F0D2BB-D502-EE32-7DFC-E76C4D58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1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349" y="260648"/>
            <a:ext cx="8928992" cy="1143000"/>
          </a:xfrm>
        </p:spPr>
        <p:txBody>
          <a:bodyPr/>
          <a:lstStyle>
            <a:lvl1pPr>
              <a:defRPr>
                <a:latin typeface="Barlow Light" panose="00000400000000000000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9349" y="1600201"/>
            <a:ext cx="892899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Barlow Light" panose="00000400000000000000" pitchFamily="2" charset="-18"/>
              </a:defRPr>
            </a:lvl1pPr>
            <a:lvl2pPr>
              <a:defRPr>
                <a:latin typeface="Barlow Light" panose="00000400000000000000" pitchFamily="2" charset="-18"/>
              </a:defRPr>
            </a:lvl2pPr>
            <a:lvl3pPr>
              <a:defRPr>
                <a:latin typeface="Barlow Light" panose="00000400000000000000" pitchFamily="2" charset="-18"/>
              </a:defRPr>
            </a:lvl3pPr>
            <a:lvl4pPr>
              <a:defRPr>
                <a:latin typeface="Barlow Light" panose="00000400000000000000" pitchFamily="2" charset="-18"/>
              </a:defRPr>
            </a:lvl4pPr>
            <a:lvl5pPr>
              <a:defRPr>
                <a:latin typeface="Barlow Light" panose="00000400000000000000" pitchFamily="2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B684BB-0BD0-4776-9EF8-791085ED13FF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8">
            <a:extLst>
              <a:ext uri="{FF2B5EF4-FFF2-40B4-BE49-F238E27FC236}">
                <a16:creationId xmlns:a16="http://schemas.microsoft.com/office/drawing/2014/main" id="{039542A7-4F38-4344-B28E-53F20AA19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06" y="0"/>
            <a:ext cx="1696200" cy="6660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D263CE-9F1C-2F43-B246-6FBF1B66FA9D}"/>
              </a:ext>
            </a:extLst>
          </p:cNvPr>
          <p:cNvSpPr txBox="1"/>
          <p:nvPr userDrawn="1"/>
        </p:nvSpPr>
        <p:spPr>
          <a:xfrm>
            <a:off x="10602938" y="5478312"/>
            <a:ext cx="138073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solidFill>
                  <a:srgbClr val="474747"/>
                </a:solidFill>
                <a:effectLst/>
                <a:latin typeface="Barlow" pitchFamily="2" charset="77"/>
              </a:rPr>
              <a:t>Copyright © 2023. QUEST CM Spółka z ograniczoną odpowiedzialnością S.K.A.        Wszystkie prawa zastrzeżone.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95920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2FD165-36CE-92AA-7817-78EB2DC4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E70581-2325-D46D-87E4-2D0F25B38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4B77D2-DD17-C92A-AC20-87C8E4553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DA0678-86C9-192E-5F36-97AFF906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E35936-AE34-D60B-64E4-DA8A97BC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A11966-B19D-3100-175E-CE1B8A0D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88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8FE12-5A52-A8D0-9078-AF80E7F4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B6DB75-7666-9D9B-8384-A7D227A33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D4232E-0C02-F0CA-06D8-B6F1FBAAE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2DA78B3-0BD8-85D8-5630-371266D44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655099-AAA6-32AA-277B-81CD31862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37FB658-90E3-9FAD-AB41-CFDB1F39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55F26F7-0F4C-C5DB-63F6-0300DC9A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683E489-BA32-E0BC-63E7-C1B7713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760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5D9F79-EE32-5F39-8C34-E2F24318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58CFB01-DE6E-7B6E-B231-1362B8FE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6E4054E-0EF3-7611-20AF-4C0F51E8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CB08F9-2AB0-5DB1-C4A9-1D579E7E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32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8212466-5990-2124-E4A3-697324B1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C21D0EC-9CA6-1050-6A43-7D8BCB6A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6FD26A-FA37-CB5B-EEEF-9A4965EE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190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E7313-7A5C-E3FC-5B42-0424EE3C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3E214B-F30F-FC34-F495-1218FD12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3AEE69-FB69-143C-A873-D07944C12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F25F270-64C2-E326-09A3-AF43513C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6D70085-13CD-1933-323B-E4BCD10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5A1336-E061-1CFB-CD84-D7D328E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415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8E517-C53F-96F9-EDDA-675FCA99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C9A6826-7CB4-DE48-D828-D7F0E2BCF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D6C1661-D4A8-AC06-3812-79F12468D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772DBB-59A3-9422-BF09-E5397D2F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7C55FB-0DFD-18BB-AF2E-A127954C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8408B0F-E41B-88A8-B469-64DB76D4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54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833CB8-81EE-199D-EC90-D71CF510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98C79BE-3B11-7FD0-D033-7AA4A55FE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358FA1-684C-ACA3-FE95-23402243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FE67C9-DEA4-6223-9813-42AA7B04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8727B8-E1EF-C2D1-9B06-D46BD54C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254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A2180B3-FA35-D947-A7ED-A7C250CCF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B802032-9242-CBF8-CB8C-64BC384F5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705FC1-AEDA-135A-8617-6FA9829C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6CA5-0A0A-4E0C-9C16-D702BB510A23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A8EC7B-7E08-D963-0F89-4652C474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469CE6-5CC6-F78C-A66D-F63A63B9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28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29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B684BB-0BD0-4776-9EF8-791085ED13FF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12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B684BB-0BD0-4776-9EF8-791085ED13FF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22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B684BB-0BD0-4776-9EF8-791085ED13FF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1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B684BB-0BD0-4776-9EF8-791085ED13FF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2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B684BB-0BD0-4776-9EF8-791085ED13FF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2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B684BB-0BD0-4776-9EF8-791085ED13FF}" type="datetimeFigureOut">
              <a:rPr lang="pl-PL" smtClean="0"/>
              <a:t>14.03.2024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360" y="6356351"/>
            <a:ext cx="1124704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82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100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E44F6AF-44DD-F217-9FC2-032E4CC140B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06" y="0"/>
            <a:ext cx="1696200" cy="6660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DDE026-9837-8A4F-8E7C-D902F53A68A0}"/>
              </a:ext>
            </a:extLst>
          </p:cNvPr>
          <p:cNvSpPr txBox="1"/>
          <p:nvPr userDrawn="1"/>
        </p:nvSpPr>
        <p:spPr>
          <a:xfrm>
            <a:off x="10602938" y="5628204"/>
            <a:ext cx="138073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solidFill>
                  <a:srgbClr val="474747"/>
                </a:solidFill>
                <a:effectLst/>
                <a:latin typeface="Barlow" pitchFamily="2" charset="77"/>
              </a:rPr>
              <a:t>Copyright © 2023. QUEST CM Spółka z ograniczoną odpowiedzialnością S.K.A.        Wszystkie prawa zastrzeżone.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10457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8203275-C015-8BD9-8042-C8B08149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A6623B-90FF-5F05-B888-98442E515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A43553-E61C-A4AF-10A4-F2E5DAFC2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6048B5-0ACC-7394-107D-8DBC75DED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8">
            <a:extLst>
              <a:ext uri="{FF2B5EF4-FFF2-40B4-BE49-F238E27FC236}">
                <a16:creationId xmlns:a16="http://schemas.microsoft.com/office/drawing/2014/main" id="{4173EEE2-C4B7-5246-9EC1-3EE06448D5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06" y="0"/>
            <a:ext cx="1696200" cy="6660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66B8A7-E611-BF41-B2B8-3548393DAC17}"/>
              </a:ext>
            </a:extLst>
          </p:cNvPr>
          <p:cNvSpPr txBox="1"/>
          <p:nvPr userDrawn="1"/>
        </p:nvSpPr>
        <p:spPr>
          <a:xfrm>
            <a:off x="10602938" y="5446147"/>
            <a:ext cx="138073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solidFill>
                  <a:srgbClr val="474747"/>
                </a:solidFill>
                <a:effectLst/>
                <a:latin typeface="Barlow" pitchFamily="2" charset="77"/>
              </a:rPr>
              <a:t>Copyright © 2023. QUEST CM Spółka z ograniczoną odpowiedzialnością S.K.A.        Wszystkie prawa zastrzeżone.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87685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7328" y="-459432"/>
            <a:ext cx="1069842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Barlow Light" panose="00000400000000000000" pitchFamily="2" charset="-18"/>
              </a:rPr>
              <a:t>tytuł</a:t>
            </a: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r>
              <a:rPr lang="pl-PL" sz="3200" dirty="0">
                <a:solidFill>
                  <a:schemeClr val="bg1"/>
                </a:solidFill>
                <a:latin typeface="Barlow Light" panose="00000400000000000000" pitchFamily="2" charset="-18"/>
              </a:rPr>
              <a:t>             </a:t>
            </a:r>
          </a:p>
          <a:p>
            <a:r>
              <a:rPr lang="pl-PL" sz="3200" dirty="0">
                <a:solidFill>
                  <a:schemeClr val="bg1"/>
                </a:solidFill>
                <a:latin typeface="Barlow Light" panose="00000400000000000000" pitchFamily="2" charset="-18"/>
              </a:rPr>
              <a:t>              podtytuł</a:t>
            </a: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r>
              <a:rPr lang="pl-PL" sz="2400" dirty="0">
                <a:solidFill>
                  <a:schemeClr val="bg1"/>
                </a:solidFill>
                <a:latin typeface="Barlow Light" panose="00000400000000000000" pitchFamily="2" charset="-18"/>
              </a:rPr>
              <a:t>     </a:t>
            </a: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r>
              <a:rPr lang="pl-PL" sz="2400" dirty="0">
                <a:solidFill>
                  <a:schemeClr val="bg1"/>
                </a:solidFill>
                <a:latin typeface="Barlow Light" panose="00000400000000000000" pitchFamily="2" charset="-18"/>
              </a:rPr>
              <a:t>Prowadzący: 	          </a:t>
            </a:r>
            <a:endParaRPr lang="pl-PL" sz="3600" b="1" dirty="0">
              <a:solidFill>
                <a:schemeClr val="bg1"/>
              </a:solidFill>
              <a:latin typeface="Barlow Light" panose="00000400000000000000" pitchFamily="2" charset="-18"/>
            </a:endParaRPr>
          </a:p>
        </p:txBody>
      </p:sp>
      <p:pic>
        <p:nvPicPr>
          <p:cNvPr id="7" name="Symbol zastępczy zawartości 6" descr="Obraz zawierający tekst, osoba&#10;&#10;Opis wygenerowany automatycznie">
            <a:extLst>
              <a:ext uri="{FF2B5EF4-FFF2-40B4-BE49-F238E27FC236}">
                <a16:creationId xmlns:a16="http://schemas.microsoft.com/office/drawing/2014/main" id="{0531873B-8192-00E8-B98D-D1F9E80BC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2"/>
            <a:ext cx="12219634" cy="6873544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72D878C-92A0-7158-10B5-A5CD3D14A3A1}"/>
              </a:ext>
            </a:extLst>
          </p:cNvPr>
          <p:cNvSpPr txBox="1"/>
          <p:nvPr/>
        </p:nvSpPr>
        <p:spPr>
          <a:xfrm>
            <a:off x="1127448" y="1766783"/>
            <a:ext cx="6590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i="0" dirty="0" err="1">
                <a:solidFill>
                  <a:schemeClr val="bg1"/>
                </a:solidFill>
                <a:effectLst/>
                <a:latin typeface="Ubuntu"/>
              </a:rPr>
              <a:t>Dlaczego</a:t>
            </a:r>
            <a:r>
              <a:rPr lang="en-GB" sz="3600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r>
              <a:rPr lang="en-GB" sz="3600" b="1" i="0" dirty="0" err="1">
                <a:solidFill>
                  <a:schemeClr val="bg1"/>
                </a:solidFill>
                <a:effectLst/>
                <a:latin typeface="Ubuntu"/>
              </a:rPr>
              <a:t>się</a:t>
            </a:r>
            <a:r>
              <a:rPr lang="en-GB" sz="3600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  <a:r>
              <a:rPr lang="en-GB" sz="3600" b="1" i="0" dirty="0" err="1">
                <a:solidFill>
                  <a:schemeClr val="bg1"/>
                </a:solidFill>
                <a:effectLst/>
                <a:latin typeface="Ubuntu"/>
              </a:rPr>
              <a:t>już</a:t>
            </a:r>
            <a:r>
              <a:rPr lang="en-GB" sz="3600" b="1" i="0" dirty="0">
                <a:solidFill>
                  <a:schemeClr val="bg1"/>
                </a:solidFill>
                <a:effectLst/>
                <a:latin typeface="Ubuntu"/>
              </a:rPr>
              <a:t> </a:t>
            </a:r>
          </a:p>
          <a:p>
            <a:pPr algn="l"/>
            <a:r>
              <a:rPr lang="en-GB" sz="3600" b="1" i="0" dirty="0">
                <a:solidFill>
                  <a:schemeClr val="bg1"/>
                </a:solidFill>
                <a:effectLst/>
                <a:latin typeface="Ubuntu"/>
              </a:rPr>
              <a:t>	CWANIE  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Ubuntu"/>
              </a:rPr>
              <a:t>		</a:t>
            </a:r>
            <a:r>
              <a:rPr lang="en-GB" sz="3600" b="1" i="0" dirty="0">
                <a:solidFill>
                  <a:schemeClr val="bg1"/>
                </a:solidFill>
                <a:effectLst/>
                <a:latin typeface="Ubuntu"/>
              </a:rPr>
              <a:t>NIE PRZEŚLIŹNIESZ </a:t>
            </a:r>
            <a:endParaRPr lang="en-GB" sz="5400" b="1" i="0" dirty="0">
              <a:solidFill>
                <a:schemeClr val="bg1"/>
              </a:solidFill>
              <a:effectLst/>
              <a:latin typeface="Ubuntu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7894CCF-1B73-DC62-28B3-4ED5EE02BCF3}"/>
              </a:ext>
            </a:extLst>
          </p:cNvPr>
          <p:cNvSpPr txBox="1"/>
          <p:nvPr/>
        </p:nvSpPr>
        <p:spPr>
          <a:xfrm>
            <a:off x="551384" y="570850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Barlow" panose="00000500000000000000" pitchFamily="2" charset="-18"/>
              </a:rPr>
              <a:t>Prowadzący:</a:t>
            </a:r>
          </a:p>
          <a:p>
            <a:r>
              <a:rPr lang="pl-PL" sz="2400" b="1" dirty="0">
                <a:solidFill>
                  <a:schemeClr val="bg1"/>
                </a:solidFill>
                <a:latin typeface="Barlow" panose="00000500000000000000" pitchFamily="2" charset="-18"/>
              </a:rPr>
              <a:t>Krzysztof Sarnecki</a:t>
            </a:r>
          </a:p>
        </p:txBody>
      </p:sp>
    </p:spTree>
    <p:extLst>
      <p:ext uri="{BB962C8B-B14F-4D97-AF65-F5344CB8AC3E}">
        <p14:creationId xmlns:p14="http://schemas.microsoft.com/office/powerpoint/2010/main" val="370068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BC2A-30C9-BC40-9487-A510D1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656692"/>
            <a:ext cx="9073008" cy="55446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Sprzedaż Transformacyjna – 3PL, 4PL, 5PL</a:t>
            </a: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Sytuacja Europy Zachodniej/ Niemcy</a:t>
            </a: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V nielinearna Generacja Sprzedaży</a:t>
            </a:r>
          </a:p>
          <a:p>
            <a:pPr marL="0" indent="0" algn="ctr">
              <a:buNone/>
            </a:pP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36874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Komputer\Documents\A 2014\QUEST - NOWA TWARZ\V Generacja Sprzedaży\5 generacja 3.jpg">
            <a:extLst>
              <a:ext uri="{FF2B5EF4-FFF2-40B4-BE49-F238E27FC236}">
                <a16:creationId xmlns:a16="http://schemas.microsoft.com/office/drawing/2014/main" id="{D97DD650-D9D2-054D-ABB2-9D1C2F9D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-243408"/>
            <a:ext cx="7920880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7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BC2A-30C9-BC40-9487-A510D1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656692"/>
            <a:ext cx="9073008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Kilka lat temu na Konferencji Transport Managera…</a:t>
            </a:r>
          </a:p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Wysiłek budowania OPCJONALNOŚCI</a:t>
            </a:r>
          </a:p>
          <a:p>
            <a:pPr marL="0" indent="0" algn="ctr">
              <a:buNone/>
            </a:pPr>
            <a:r>
              <a:rPr lang="pl-PL" sz="6000" b="1" i="1" dirty="0">
                <a:solidFill>
                  <a:srgbClr val="FF0000"/>
                </a:solidFill>
                <a:latin typeface="+mn-lt"/>
              </a:rPr>
              <a:t>W ANTYKRUCHOŚCI</a:t>
            </a:r>
          </a:p>
        </p:txBody>
      </p:sp>
    </p:spTree>
    <p:extLst>
      <p:ext uri="{BB962C8B-B14F-4D97-AF65-F5344CB8AC3E}">
        <p14:creationId xmlns:p14="http://schemas.microsoft.com/office/powerpoint/2010/main" val="23017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BC2A-30C9-BC40-9487-A510D1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88640"/>
            <a:ext cx="9073008" cy="65527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Podobnie dzisiaj…</a:t>
            </a:r>
          </a:p>
          <a:p>
            <a:pPr marL="1143000" indent="-1143000" algn="ctr">
              <a:buAutoNum type="arabicPeriod"/>
            </a:pPr>
            <a:r>
              <a:rPr lang="pl-PL" sz="6000" b="1" dirty="0">
                <a:solidFill>
                  <a:srgbClr val="FF0000"/>
                </a:solidFill>
                <a:latin typeface="+mn-lt"/>
              </a:rPr>
              <a:t>AKCEPTACJA NIEPEWNOŚCI</a:t>
            </a:r>
          </a:p>
          <a:p>
            <a:pPr marL="1143000" indent="-1143000" algn="ctr">
              <a:buAutoNum type="arabicPeriod"/>
            </a:pPr>
            <a:endParaRPr lang="pl-PL" sz="60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pl-PL" sz="6000" b="1" dirty="0">
                <a:solidFill>
                  <a:srgbClr val="FF0000"/>
                </a:solidFill>
                <a:latin typeface="+mn-lt"/>
              </a:rPr>
              <a:t>2. WYKORZYSTYWANIE TECHNOLOGII w dwóch obszarach:</a:t>
            </a:r>
          </a:p>
          <a:p>
            <a:pPr marL="0" indent="0" algn="ctr">
              <a:buNone/>
            </a:pPr>
            <a:endParaRPr lang="pl-PL" sz="6000" b="1" dirty="0">
              <a:solidFill>
                <a:srgbClr val="FF0000"/>
              </a:solidFill>
              <a:latin typeface="+mn-lt"/>
            </a:endParaRPr>
          </a:p>
          <a:p>
            <a:pPr marL="1143000" indent="-1143000" algn="ctr">
              <a:buAutoNum type="alphaLcPeriod"/>
            </a:pPr>
            <a:r>
              <a:rPr lang="pl-PL" sz="6000" b="1" dirty="0">
                <a:solidFill>
                  <a:srgbClr val="FF0000"/>
                </a:solidFill>
                <a:latin typeface="+mn-lt"/>
              </a:rPr>
              <a:t>OPTYMALIZACJA potencjalnie w każdym wymiarze</a:t>
            </a:r>
          </a:p>
          <a:p>
            <a:pPr marL="1143000" indent="-1143000" algn="ctr">
              <a:buAutoNum type="alphaLcPeriod"/>
            </a:pPr>
            <a:endParaRPr lang="pl-PL" sz="60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pl-PL" sz="6000" b="1" dirty="0">
                <a:solidFill>
                  <a:srgbClr val="FF0000"/>
                </a:solidFill>
                <a:latin typeface="+mn-lt"/>
              </a:rPr>
              <a:t>b. „WKOMPONOWANIE SIĘ w SIEĆ KLIENTA” – w jego SYSTEM”</a:t>
            </a:r>
            <a:endParaRPr lang="en-GB" sz="8800" b="1" dirty="0">
              <a:solidFill>
                <a:srgbClr val="FF0000"/>
              </a:solidFill>
              <a:latin typeface="Ubuntu"/>
            </a:endParaRP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06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BC2A-30C9-BC40-9487-A510D1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88640"/>
            <a:ext cx="9073008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60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endParaRPr lang="pl-PL" sz="60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pl-PL" sz="6000" b="1" dirty="0">
                <a:solidFill>
                  <a:srgbClr val="FF0000"/>
                </a:solidFill>
                <a:latin typeface="+mn-lt"/>
              </a:rPr>
              <a:t>AKCEPTACJA NIEPEWNOŚCI</a:t>
            </a:r>
          </a:p>
          <a:p>
            <a:pPr marL="1143000" indent="-1143000" algn="ctr">
              <a:buAutoNum type="arabicPeriod"/>
            </a:pPr>
            <a:endParaRPr lang="pl-PL" sz="60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81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Polish Vintage Semiconductors">
            <a:extLst>
              <a:ext uri="{FF2B5EF4-FFF2-40B4-BE49-F238E27FC236}">
                <a16:creationId xmlns:a16="http://schemas.microsoft.com/office/drawing/2014/main" id="{92BFC56F-A26E-2F49-A1EE-4ED8DA89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420888"/>
            <a:ext cx="67178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435A69-5BED-6A4C-9CAE-F9993A4D3224}"/>
              </a:ext>
            </a:extLst>
          </p:cNvPr>
          <p:cNvSpPr txBox="1"/>
          <p:nvPr/>
        </p:nvSpPr>
        <p:spPr>
          <a:xfrm>
            <a:off x="1991544" y="513546"/>
            <a:ext cx="455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600" b="1" dirty="0"/>
              <a:t>TRANZYSTOR – lata 70’</a:t>
            </a:r>
          </a:p>
        </p:txBody>
      </p:sp>
    </p:spTree>
    <p:extLst>
      <p:ext uri="{BB962C8B-B14F-4D97-AF65-F5344CB8AC3E}">
        <p14:creationId xmlns:p14="http://schemas.microsoft.com/office/powerpoint/2010/main" val="227637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435A69-5BED-6A4C-9CAE-F9993A4D3224}"/>
              </a:ext>
            </a:extLst>
          </p:cNvPr>
          <p:cNvSpPr txBox="1"/>
          <p:nvPr/>
        </p:nvSpPr>
        <p:spPr>
          <a:xfrm>
            <a:off x="191345" y="476672"/>
            <a:ext cx="1008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3600" b="1" dirty="0"/>
              <a:t>ROK 2022 – układ scalony</a:t>
            </a:r>
            <a:r>
              <a:rPr lang="en-GB" sz="3600" dirty="0">
                <a:solidFill>
                  <a:srgbClr val="222222"/>
                </a:solidFill>
                <a:latin typeface="Lato" panose="020F0502020204030203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</a:rPr>
              <a:t>Wafer Scale Engine 2</a:t>
            </a:r>
            <a:r>
              <a:rPr lang="en-PL" sz="3600" b="1" dirty="0">
                <a:solidFill>
                  <a:srgbClr val="FF0000"/>
                </a:solidFill>
              </a:rPr>
              <a:t> </a:t>
            </a:r>
          </a:p>
          <a:p>
            <a:r>
              <a:rPr lang="en-PL" sz="3600" b="1" dirty="0"/>
              <a:t>			– </a:t>
            </a:r>
            <a:r>
              <a:rPr lang="en-PL" sz="3600" b="1" i="1" dirty="0"/>
              <a:t>2,6 biliona tranzystorów</a:t>
            </a:r>
          </a:p>
          <a:p>
            <a:r>
              <a:rPr lang="en-PL" sz="3600" b="1" i="1" dirty="0">
                <a:solidFill>
                  <a:srgbClr val="0070C0"/>
                </a:solidFill>
              </a:rPr>
              <a:t>           2,6 trillion transistors in one </a:t>
            </a:r>
            <a:r>
              <a:rPr lang="en-GB" sz="3600" b="1" i="1" dirty="0">
                <a:solidFill>
                  <a:srgbClr val="0070C0"/>
                </a:solidFill>
              </a:rPr>
              <a:t>integrated circuit</a:t>
            </a:r>
            <a:endParaRPr lang="en-PL" sz="3600" b="1" i="1" dirty="0">
              <a:solidFill>
                <a:srgbClr val="0070C0"/>
              </a:solidFill>
            </a:endParaRPr>
          </a:p>
        </p:txBody>
      </p:sp>
      <p:pic>
        <p:nvPicPr>
          <p:cNvPr id="4" name="Picture 8" descr="Cerebras Systems">
            <a:extLst>
              <a:ext uri="{FF2B5EF4-FFF2-40B4-BE49-F238E27FC236}">
                <a16:creationId xmlns:a16="http://schemas.microsoft.com/office/drawing/2014/main" id="{0EABF0FE-7242-2444-ADE7-E15FC328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796710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DA1B-4EDE-8245-9A95-384139B8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260648"/>
            <a:ext cx="4104456" cy="1143000"/>
          </a:xfrm>
        </p:spPr>
        <p:txBody>
          <a:bodyPr/>
          <a:lstStyle/>
          <a:p>
            <a:r>
              <a:rPr lang="en-PL" b="1" dirty="0">
                <a:latin typeface="+mn-lt"/>
              </a:rPr>
              <a:t>Za około 10 lat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A85F-29A8-1845-8036-B6BBE247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8" y="1600201"/>
            <a:ext cx="106091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1" dirty="0">
                <a:latin typeface="+mn-lt"/>
              </a:rPr>
              <a:t>BITY LUDZKOŚCI </a:t>
            </a:r>
          </a:p>
          <a:p>
            <a:pPr marL="0" indent="0" algn="ctr">
              <a:buNone/>
            </a:pPr>
            <a:r>
              <a:rPr lang="pl-PL" sz="3600" b="1" dirty="0">
                <a:latin typeface="+mn-lt"/>
              </a:rPr>
              <a:t>= ILOŚĆ ATOMÓW KULI ZIEMSKIEJ</a:t>
            </a:r>
            <a:endParaRPr lang="en-PL" b="1" dirty="0">
              <a:latin typeface="+mn-lt"/>
            </a:endParaRPr>
          </a:p>
          <a:p>
            <a:pPr marL="0" indent="0">
              <a:buNone/>
            </a:pPr>
            <a:r>
              <a:rPr lang="en-PL" sz="3200" b="1" dirty="0">
                <a:latin typeface="+mn-lt"/>
              </a:rPr>
              <a:t>      </a:t>
            </a:r>
          </a:p>
          <a:p>
            <a:pPr marL="0" indent="0" algn="ctr">
              <a:buNone/>
            </a:pPr>
            <a:r>
              <a:rPr lang="en-PL" sz="4800" b="1" dirty="0">
                <a:solidFill>
                  <a:srgbClr val="0070C0"/>
                </a:solidFill>
                <a:latin typeface="+mn-lt"/>
              </a:rPr>
              <a:t>przestrzeń informacyjna</a:t>
            </a:r>
            <a:endParaRPr lang="en-PL" sz="3200" b="1" dirty="0">
              <a:solidFill>
                <a:srgbClr val="0070C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5400" b="1" dirty="0" err="1">
                <a:solidFill>
                  <a:srgbClr val="0070C0"/>
                </a:solidFill>
                <a:latin typeface="+mn-lt"/>
              </a:rPr>
              <a:t>kolejnym</a:t>
            </a:r>
            <a:r>
              <a:rPr lang="en-GB" sz="5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+mn-lt"/>
              </a:rPr>
              <a:t>stanem</a:t>
            </a:r>
            <a:r>
              <a:rPr lang="en-GB" sz="5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+mn-lt"/>
              </a:rPr>
              <a:t>skupienia</a:t>
            </a:r>
            <a:r>
              <a:rPr lang="en-GB" sz="5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+mn-lt"/>
              </a:rPr>
              <a:t>materii</a:t>
            </a:r>
            <a:r>
              <a:rPr lang="en-GB" sz="5400" b="1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endParaRPr lang="en-PL" sz="3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8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40D925C-1627-4C86-800F-5F2695696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0" y="0"/>
            <a:ext cx="11063111" cy="684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58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263352" y="1124744"/>
            <a:ext cx="10153128" cy="5328592"/>
          </a:xfrm>
        </p:spPr>
        <p:txBody>
          <a:bodyPr>
            <a:noAutofit/>
          </a:bodyPr>
          <a:lstStyle/>
          <a:p>
            <a:r>
              <a:rPr lang="pl-PL" altLang="pl-PL" sz="6600" b="1" i="1" dirty="0">
                <a:solidFill>
                  <a:srgbClr val="FF0000"/>
                </a:solidFill>
                <a:latin typeface="+mn-lt"/>
              </a:rPr>
              <a:t>NIE STÓJMY W KOLEJCE </a:t>
            </a:r>
            <a:r>
              <a:rPr lang="pl-PL" altLang="pl-PL" sz="6600" b="1" dirty="0">
                <a:solidFill>
                  <a:srgbClr val="416FA6"/>
                </a:solidFill>
                <a:latin typeface="+mn-lt"/>
              </a:rPr>
              <a:t>DO SKLEPU, DO KTÓREGO NIKT </a:t>
            </a:r>
            <a:br>
              <a:rPr lang="pl-PL" altLang="pl-PL" sz="6600" b="1" dirty="0">
                <a:solidFill>
                  <a:srgbClr val="416FA6"/>
                </a:solidFill>
                <a:latin typeface="+mn-lt"/>
              </a:rPr>
            </a:br>
            <a:r>
              <a:rPr lang="pl-PL" altLang="pl-PL" sz="6600" b="1" dirty="0">
                <a:solidFill>
                  <a:srgbClr val="416FA6"/>
                </a:solidFill>
                <a:latin typeface="+mn-lt"/>
              </a:rPr>
              <a:t>	NIGDY </a:t>
            </a:r>
            <a:br>
              <a:rPr lang="pl-PL" altLang="pl-PL" sz="6600" b="1" dirty="0">
                <a:solidFill>
                  <a:srgbClr val="416FA6"/>
                </a:solidFill>
                <a:latin typeface="+mn-lt"/>
              </a:rPr>
            </a:br>
            <a:r>
              <a:rPr lang="pl-PL" altLang="pl-PL" sz="6600" b="1" dirty="0">
                <a:solidFill>
                  <a:srgbClr val="416FA6"/>
                </a:solidFill>
                <a:latin typeface="+mn-lt"/>
              </a:rPr>
              <a:t>		NICZEGO </a:t>
            </a:r>
            <a:br>
              <a:rPr lang="pl-PL" altLang="pl-PL" sz="6600" b="1" dirty="0">
                <a:solidFill>
                  <a:srgbClr val="416FA6"/>
                </a:solidFill>
                <a:latin typeface="+mn-lt"/>
              </a:rPr>
            </a:br>
            <a:r>
              <a:rPr lang="pl-PL" altLang="pl-PL" sz="6600" b="1" dirty="0">
                <a:solidFill>
                  <a:srgbClr val="416FA6"/>
                </a:solidFill>
                <a:latin typeface="+mn-lt"/>
              </a:rPr>
              <a:t>			</a:t>
            </a:r>
            <a:r>
              <a:rPr lang="pl-PL" altLang="pl-PL" sz="6600" b="1" i="1" dirty="0">
                <a:solidFill>
                  <a:srgbClr val="FF0000"/>
                </a:solidFill>
                <a:latin typeface="+mn-lt"/>
              </a:rPr>
              <a:t>NIE PRZYWIEZIE!!!</a:t>
            </a:r>
          </a:p>
        </p:txBody>
      </p:sp>
    </p:spTree>
    <p:extLst>
      <p:ext uri="{BB962C8B-B14F-4D97-AF65-F5344CB8AC3E}">
        <p14:creationId xmlns:p14="http://schemas.microsoft.com/office/powerpoint/2010/main" val="9197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BC2A-30C9-BC40-9487-A510D1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656692"/>
            <a:ext cx="9073008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DZIEŃ MOTYLA</a:t>
            </a:r>
          </a:p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EFEKT MOTYLA</a:t>
            </a:r>
          </a:p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MOTYL MIĘDZYNARODOWO</a:t>
            </a: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7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ACEE4-6C33-2548-963A-B124B4052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PL" sz="7200" b="1" dirty="0">
                <a:latin typeface="+mn-lt"/>
              </a:rPr>
              <a:t>DZISIAJ EUROPA JEST SPOŁECZEŃSTWEM SCHOROWANYM</a:t>
            </a:r>
          </a:p>
        </p:txBody>
      </p:sp>
    </p:spTree>
    <p:extLst>
      <p:ext uri="{BB962C8B-B14F-4D97-AF65-F5344CB8AC3E}">
        <p14:creationId xmlns:p14="http://schemas.microsoft.com/office/powerpoint/2010/main" val="7845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70C3D4A-1480-402B-89B4-CAF55D9E0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3" y="857252"/>
            <a:ext cx="4334934" cy="5010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DA06EA-5A5F-EF4D-BFEC-BD5565C504C5}"/>
              </a:ext>
            </a:extLst>
          </p:cNvPr>
          <p:cNvSpPr txBox="1"/>
          <p:nvPr/>
        </p:nvSpPr>
        <p:spPr>
          <a:xfrm>
            <a:off x="1127448" y="881412"/>
            <a:ext cx="355738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b="1" dirty="0">
                <a:solidFill>
                  <a:srgbClr val="0070C0"/>
                </a:solidFill>
              </a:rPr>
              <a:t>POTRÓJNE</a:t>
            </a:r>
          </a:p>
          <a:p>
            <a:r>
              <a:rPr lang="en-PL" sz="4000" b="1" dirty="0">
                <a:solidFill>
                  <a:srgbClr val="0070C0"/>
                </a:solidFill>
              </a:rPr>
              <a:t>PRAWO</a:t>
            </a:r>
          </a:p>
          <a:p>
            <a:r>
              <a:rPr lang="en-PL" sz="4000" b="1" dirty="0">
                <a:solidFill>
                  <a:srgbClr val="0070C0"/>
                </a:solidFill>
              </a:rPr>
              <a:t>PARETO</a:t>
            </a:r>
          </a:p>
          <a:p>
            <a:endParaRPr lang="en-PL" sz="4000" b="1" dirty="0"/>
          </a:p>
          <a:p>
            <a:r>
              <a:rPr lang="en-PL" sz="4000" b="1" i="1" dirty="0">
                <a:solidFill>
                  <a:srgbClr val="FF0000"/>
                </a:solidFill>
              </a:rPr>
              <a:t>Czym większy </a:t>
            </a:r>
          </a:p>
          <a:p>
            <a:r>
              <a:rPr lang="en-PL" sz="4000" b="1" i="1" dirty="0">
                <a:solidFill>
                  <a:srgbClr val="FF0000"/>
                </a:solidFill>
              </a:rPr>
              <a:t>CHAOS – </a:t>
            </a:r>
          </a:p>
          <a:p>
            <a:r>
              <a:rPr lang="en-PL" sz="4000" b="1" i="1" dirty="0">
                <a:solidFill>
                  <a:srgbClr val="FF0000"/>
                </a:solidFill>
              </a:rPr>
              <a:t>tym większa </a:t>
            </a:r>
          </a:p>
          <a:p>
            <a:r>
              <a:rPr lang="en-PL" sz="4000" b="1" i="1" dirty="0">
                <a:solidFill>
                  <a:srgbClr val="FF0000"/>
                </a:solidFill>
              </a:rPr>
              <a:t>KONCENTRACJA</a:t>
            </a:r>
            <a:endParaRPr lang="en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3602-6375-FD40-AEC0-4E0B9973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1484784"/>
            <a:ext cx="8928992" cy="1143000"/>
          </a:xfrm>
        </p:spPr>
        <p:txBody>
          <a:bodyPr/>
          <a:lstStyle/>
          <a:p>
            <a:r>
              <a:rPr lang="en-PL" b="1" dirty="0">
                <a:solidFill>
                  <a:srgbClr val="00B050"/>
                </a:solidFill>
                <a:latin typeface="+mn-lt"/>
              </a:rPr>
              <a:t>C</a:t>
            </a:r>
            <a:r>
              <a:rPr lang="en-PL" sz="4400" b="1" dirty="0">
                <a:solidFill>
                  <a:srgbClr val="00B050"/>
                </a:solidFill>
                <a:latin typeface="+mn-lt"/>
              </a:rPr>
              <a:t>H</a:t>
            </a:r>
            <a:r>
              <a:rPr lang="en-PL" sz="4800" b="1" dirty="0">
                <a:solidFill>
                  <a:srgbClr val="00B050"/>
                </a:solidFill>
                <a:latin typeface="+mn-lt"/>
              </a:rPr>
              <a:t>A</a:t>
            </a:r>
            <a:r>
              <a:rPr lang="en-PL" sz="5400" b="1" dirty="0">
                <a:solidFill>
                  <a:srgbClr val="00B050"/>
                </a:solidFill>
                <a:latin typeface="+mn-lt"/>
              </a:rPr>
              <a:t>O</a:t>
            </a:r>
            <a:r>
              <a:rPr lang="en-PL" sz="6000" b="1" dirty="0">
                <a:solidFill>
                  <a:srgbClr val="00B050"/>
                </a:solidFill>
                <a:latin typeface="+mn-lt"/>
              </a:rPr>
              <a:t>S</a:t>
            </a:r>
            <a:r>
              <a:rPr lang="en-PL" b="1" dirty="0">
                <a:latin typeface="+mn-lt"/>
              </a:rPr>
              <a:t>      a 	</a:t>
            </a:r>
            <a:r>
              <a:rPr lang="en-PL" b="1" i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PL" sz="6600" b="1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PL" b="1" i="1" dirty="0">
                <a:solidFill>
                  <a:srgbClr val="FF0000"/>
                </a:solidFill>
                <a:latin typeface="+mn-lt"/>
              </a:rPr>
              <a:t>Ł</a:t>
            </a:r>
            <a:r>
              <a:rPr lang="en-PL" sz="3200" b="1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PL" sz="4800" b="1" i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PL" sz="6000" b="1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PL" b="1" i="1" dirty="0">
                <a:solidFill>
                  <a:srgbClr val="FF0000"/>
                </a:solidFill>
                <a:latin typeface="+mn-lt"/>
              </a:rPr>
              <a:t>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F8F8-1B8E-4A40-8278-BC95EE631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831331"/>
            <a:ext cx="10177131" cy="4525963"/>
          </a:xfrm>
        </p:spPr>
        <p:txBody>
          <a:bodyPr/>
          <a:lstStyle/>
          <a:p>
            <a:pPr marL="0" indent="0">
              <a:buNone/>
            </a:pPr>
            <a:r>
              <a:rPr lang="en-PL" sz="7200" b="1" dirty="0">
                <a:latin typeface="+mn-lt"/>
              </a:rPr>
              <a:t>Jeżeli myślisz linearnie w </a:t>
            </a:r>
            <a:r>
              <a:rPr lang="en-PL" sz="7200" b="1" dirty="0">
                <a:solidFill>
                  <a:srgbClr val="00B050"/>
                </a:solidFill>
                <a:latin typeface="+mn-lt"/>
              </a:rPr>
              <a:t>ŚRODOWISKU</a:t>
            </a:r>
            <a:r>
              <a:rPr lang="en-PL" sz="7200" b="1" dirty="0">
                <a:latin typeface="+mn-lt"/>
              </a:rPr>
              <a:t> </a:t>
            </a:r>
            <a:r>
              <a:rPr lang="en-PL" sz="7200" b="1" dirty="0">
                <a:solidFill>
                  <a:srgbClr val="00B050"/>
                </a:solidFill>
                <a:latin typeface="+mn-lt"/>
              </a:rPr>
              <a:t>CHAOSU</a:t>
            </a:r>
            <a:r>
              <a:rPr lang="en-PL" sz="7200" b="1" dirty="0">
                <a:latin typeface="+mn-lt"/>
              </a:rPr>
              <a:t>, to kreujesz </a:t>
            </a:r>
            <a:r>
              <a:rPr lang="en-PL" sz="7200" b="1" dirty="0">
                <a:solidFill>
                  <a:srgbClr val="FF0000"/>
                </a:solidFill>
                <a:latin typeface="+mn-lt"/>
              </a:rPr>
              <a:t>BAŁAGAN</a:t>
            </a:r>
          </a:p>
        </p:txBody>
      </p:sp>
    </p:spTree>
    <p:extLst>
      <p:ext uri="{BB962C8B-B14F-4D97-AF65-F5344CB8AC3E}">
        <p14:creationId xmlns:p14="http://schemas.microsoft.com/office/powerpoint/2010/main" val="17831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954C58CB-36DB-457F-A469-12BD38702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49" y="-678"/>
            <a:ext cx="9180652" cy="68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50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F4B6050A-7AF6-4EEE-8D3E-7E938B405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383"/>
            <a:ext cx="9180652" cy="68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90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-3874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3602-6375-FD40-AEC0-4E0B9973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286000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en-PL" sz="9600" b="1" dirty="0">
                <a:solidFill>
                  <a:srgbClr val="00B050"/>
                </a:solidFill>
                <a:latin typeface="+mn-lt"/>
              </a:rPr>
              <a:t>A TERAZ </a:t>
            </a:r>
            <a:br>
              <a:rPr lang="en-PL" sz="9600" b="1" dirty="0">
                <a:solidFill>
                  <a:srgbClr val="00B050"/>
                </a:solidFill>
                <a:latin typeface="+mn-lt"/>
              </a:rPr>
            </a:br>
            <a:r>
              <a:rPr lang="en-PL" sz="9600" b="1" dirty="0">
                <a:solidFill>
                  <a:srgbClr val="00B050"/>
                </a:solidFill>
                <a:latin typeface="+mn-lt"/>
              </a:rPr>
              <a:t>VI GENERACJA…</a:t>
            </a:r>
            <a:endParaRPr lang="en-PL" sz="96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96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BC2A-30C9-BC40-9487-A510D1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88640"/>
            <a:ext cx="9073008" cy="6552728"/>
          </a:xfrm>
        </p:spPr>
        <p:txBody>
          <a:bodyPr>
            <a:normAutofit fontScale="77500" lnSpcReduction="20000"/>
          </a:bodyPr>
          <a:lstStyle/>
          <a:p>
            <a:pPr marL="1143000" indent="-1143000" algn="ctr">
              <a:buAutoNum type="arabicPeriod"/>
            </a:pPr>
            <a:endParaRPr lang="pl-PL" sz="60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pl-PL" sz="6000" b="1" dirty="0">
                <a:solidFill>
                  <a:srgbClr val="FF0000"/>
                </a:solidFill>
                <a:latin typeface="+mn-lt"/>
              </a:rPr>
              <a:t>2. WYKORZYSTYWANIE TECHNOLOGII w dwóch obszarach:</a:t>
            </a:r>
          </a:p>
          <a:p>
            <a:pPr marL="0" indent="0" algn="ctr">
              <a:buNone/>
            </a:pPr>
            <a:endParaRPr lang="pl-PL" sz="6000" b="1" dirty="0">
              <a:solidFill>
                <a:srgbClr val="FF0000"/>
              </a:solidFill>
              <a:latin typeface="+mn-lt"/>
            </a:endParaRPr>
          </a:p>
          <a:p>
            <a:pPr marL="1143000" indent="-1143000" algn="ctr">
              <a:buAutoNum type="alphaLcPeriod"/>
            </a:pPr>
            <a:r>
              <a:rPr lang="pl-PL" sz="6000" b="1" dirty="0">
                <a:solidFill>
                  <a:srgbClr val="FF0000"/>
                </a:solidFill>
                <a:latin typeface="+mn-lt"/>
              </a:rPr>
              <a:t>OPTYMALIZACJA potencjalnie w każdym wymiarze</a:t>
            </a:r>
          </a:p>
          <a:p>
            <a:pPr marL="1143000" indent="-1143000" algn="ctr">
              <a:buAutoNum type="alphaLcPeriod"/>
            </a:pPr>
            <a:endParaRPr lang="pl-PL" sz="60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pl-PL" sz="6000" b="1" dirty="0">
                <a:solidFill>
                  <a:srgbClr val="FF0000"/>
                </a:solidFill>
                <a:latin typeface="+mn-lt"/>
              </a:rPr>
              <a:t>b. „WKOMPONOWANIE SIĘ w SIEĆ KLIENTA” – w jego SYSTEM”</a:t>
            </a:r>
            <a:endParaRPr lang="en-GB" sz="8800" b="1" dirty="0">
              <a:solidFill>
                <a:srgbClr val="FF0000"/>
              </a:solidFill>
              <a:latin typeface="Ubuntu"/>
            </a:endParaRP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1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47528" y="980728"/>
            <a:ext cx="6838528" cy="398484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100" b="1" dirty="0">
                <a:solidFill>
                  <a:srgbClr val="0070C0"/>
                </a:solidFill>
              </a:rPr>
              <a:t>VI</a:t>
            </a:r>
            <a:br>
              <a:rPr lang="pl-PL" sz="6600" b="1" dirty="0">
                <a:solidFill>
                  <a:srgbClr val="0070C0"/>
                </a:solidFill>
              </a:rPr>
            </a:br>
            <a:r>
              <a:rPr lang="pl-PL" sz="6600" b="1" dirty="0">
                <a:solidFill>
                  <a:schemeClr val="tx1"/>
                </a:solidFill>
              </a:rPr>
              <a:t>nielinearna</a:t>
            </a:r>
            <a:r>
              <a:rPr lang="pl-PL" sz="6600" b="1" dirty="0">
                <a:solidFill>
                  <a:srgbClr val="00B050"/>
                </a:solidFill>
              </a:rPr>
              <a:t> </a:t>
            </a:r>
            <a:br>
              <a:rPr lang="pl-PL" sz="6600" b="1" dirty="0">
                <a:solidFill>
                  <a:srgbClr val="00B050"/>
                </a:solidFill>
              </a:rPr>
            </a:br>
            <a:r>
              <a:rPr lang="pl-PL" sz="6600" b="1" dirty="0">
                <a:solidFill>
                  <a:srgbClr val="0070C0"/>
                </a:solidFill>
              </a:rPr>
              <a:t>GENERACJA MARKETINGU </a:t>
            </a:r>
            <a:br>
              <a:rPr lang="pl-PL" sz="6600" b="1" dirty="0">
                <a:solidFill>
                  <a:srgbClr val="0070C0"/>
                </a:solidFill>
              </a:rPr>
            </a:br>
            <a:r>
              <a:rPr lang="pl-PL" sz="6600" b="1" dirty="0">
                <a:solidFill>
                  <a:srgbClr val="0070C0"/>
                </a:solidFill>
              </a:rPr>
              <a:t>i SPRZEDAŻY</a:t>
            </a:r>
          </a:p>
        </p:txBody>
      </p:sp>
    </p:spTree>
    <p:extLst>
      <p:ext uri="{BB962C8B-B14F-4D97-AF65-F5344CB8AC3E}">
        <p14:creationId xmlns:p14="http://schemas.microsoft.com/office/powerpoint/2010/main" val="3354152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67062-F4AF-B249-A4A9-41890EC5502D}"/>
              </a:ext>
            </a:extLst>
          </p:cNvPr>
          <p:cNvSpPr txBox="1"/>
          <p:nvPr/>
        </p:nvSpPr>
        <p:spPr>
          <a:xfrm>
            <a:off x="398443" y="116632"/>
            <a:ext cx="98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3600" b="1" dirty="0">
                <a:solidFill>
                  <a:srgbClr val="002060"/>
                </a:solidFill>
              </a:rPr>
              <a:t>VI GENERACJA MARKETINGU </a:t>
            </a:r>
            <a:r>
              <a:rPr lang="en-GB" sz="3600" b="1" dirty="0">
                <a:solidFill>
                  <a:srgbClr val="002060"/>
                </a:solidFill>
              </a:rPr>
              <a:t>I</a:t>
            </a:r>
            <a:r>
              <a:rPr lang="en-PL" sz="3600" b="1" dirty="0">
                <a:solidFill>
                  <a:srgbClr val="002060"/>
                </a:solidFill>
              </a:rPr>
              <a:t> SPRZEDAŻY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7642B-7FEF-1F4B-8E0D-10156CE2D34D}"/>
              </a:ext>
            </a:extLst>
          </p:cNvPr>
          <p:cNvSpPr txBox="1"/>
          <p:nvPr/>
        </p:nvSpPr>
        <p:spPr>
          <a:xfrm>
            <a:off x="191344" y="885160"/>
            <a:ext cx="10945215" cy="6001643"/>
          </a:xfrm>
          <a:prstGeom prst="rect">
            <a:avLst/>
          </a:prstGeo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B6CAE3"/>
              </a:gs>
              <a:gs pos="83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PL" sz="4800" b="1" dirty="0"/>
              <a:t>KIM CHCESZ BYĆ DLA KLIENTA ?</a:t>
            </a:r>
            <a:endParaRPr lang="en-GB" sz="4800" dirty="0"/>
          </a:p>
          <a:p>
            <a:pPr algn="ctr"/>
            <a:r>
              <a:rPr lang="en-GB" sz="4800" dirty="0"/>
              <a:t>o</a:t>
            </a:r>
            <a:r>
              <a:rPr lang="en-PL" sz="4800" dirty="0"/>
              <a:t>parta jest na zbudowanym </a:t>
            </a:r>
          </a:p>
          <a:p>
            <a:pPr algn="ctr"/>
            <a:r>
              <a:rPr lang="en-GB" sz="4800" dirty="0" err="1"/>
              <a:t>i</a:t>
            </a:r>
            <a:r>
              <a:rPr lang="en-PL" sz="4800" dirty="0"/>
              <a:t> stale rozwijanym zestawie </a:t>
            </a:r>
          </a:p>
          <a:p>
            <a:pPr algn="ctr"/>
            <a:r>
              <a:rPr lang="en-PL" sz="4800" b="1" dirty="0">
                <a:solidFill>
                  <a:srgbClr val="0070C0"/>
                </a:solidFill>
              </a:rPr>
              <a:t>KOMPETENCJI </a:t>
            </a:r>
            <a:r>
              <a:rPr lang="en-GB" sz="4800" b="1" dirty="0">
                <a:solidFill>
                  <a:srgbClr val="0070C0"/>
                </a:solidFill>
              </a:rPr>
              <a:t>I</a:t>
            </a:r>
            <a:r>
              <a:rPr lang="en-PL" sz="4800" b="1" dirty="0">
                <a:solidFill>
                  <a:srgbClr val="0070C0"/>
                </a:solidFill>
              </a:rPr>
              <a:t> MOŻLIWOŚCI</a:t>
            </a:r>
            <a:r>
              <a:rPr lang="en-PL" sz="4800" b="1" dirty="0"/>
              <a:t>,</a:t>
            </a:r>
            <a:r>
              <a:rPr lang="en-PL" sz="4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PL" sz="4800" b="1" dirty="0"/>
              <a:t>aby stać się </a:t>
            </a:r>
          </a:p>
          <a:p>
            <a:pPr algn="ctr"/>
            <a:r>
              <a:rPr lang="en-PL" sz="4800" b="1" dirty="0"/>
              <a:t>wyróżniającym się źródłem</a:t>
            </a:r>
          </a:p>
          <a:p>
            <a:pPr algn="ctr"/>
            <a:r>
              <a:rPr lang="en-GB" sz="4800" b="1" dirty="0"/>
              <a:t>o</a:t>
            </a:r>
            <a:r>
              <a:rPr lang="en-PL" sz="4800" b="1" dirty="0"/>
              <a:t>statecznej satysfakcji Klienta</a:t>
            </a:r>
          </a:p>
          <a:p>
            <a:pPr algn="ctr"/>
            <a:r>
              <a:rPr lang="en-GB" sz="4800" b="1" dirty="0"/>
              <a:t>w</a:t>
            </a:r>
            <a:r>
              <a:rPr lang="en-PL" sz="4800" b="1" dirty="0"/>
              <a:t> oparciu o ZAUFANIE (a nie tylko relacje) </a:t>
            </a:r>
          </a:p>
        </p:txBody>
      </p:sp>
    </p:spTree>
    <p:extLst>
      <p:ext uri="{BB962C8B-B14F-4D97-AF65-F5344CB8AC3E}">
        <p14:creationId xmlns:p14="http://schemas.microsoft.com/office/powerpoint/2010/main" val="18554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BC2A-30C9-BC40-9487-A510D1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656692"/>
            <a:ext cx="9073008" cy="55446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CEL DZISIEJSZEGO WYSTĄPIENIA:</a:t>
            </a: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Pomóc zdać sobie sprawę, że :</a:t>
            </a:r>
          </a:p>
          <a:p>
            <a:pPr marL="0" indent="0" algn="ctr">
              <a:buNone/>
            </a:pPr>
            <a:r>
              <a:rPr lang="en-GB" sz="6000" b="1" dirty="0">
                <a:solidFill>
                  <a:srgbClr val="FF0000"/>
                </a:solidFill>
                <a:latin typeface="Ubuntu"/>
              </a:rPr>
              <a:t>CWANIE SIĘ NIE PRZEŚLIŹNIESZ </a:t>
            </a:r>
          </a:p>
          <a:p>
            <a:pPr marL="0" indent="0" algn="ctr">
              <a:buNone/>
            </a:pPr>
            <a:endParaRPr lang="en-GB" sz="6000" b="1" dirty="0">
              <a:solidFill>
                <a:srgbClr val="FF0000"/>
              </a:solidFill>
              <a:latin typeface="Ubuntu"/>
            </a:endParaRPr>
          </a:p>
          <a:p>
            <a:pPr marL="0" indent="0" algn="ctr">
              <a:buNone/>
            </a:pPr>
            <a:r>
              <a:rPr lang="en-GB" sz="6000" b="1" dirty="0">
                <a:solidFill>
                  <a:srgbClr val="FF0000"/>
                </a:solidFill>
                <a:latin typeface="Ubuntu"/>
              </a:rPr>
              <a:t>DWA OBSZARY</a:t>
            </a:r>
            <a:endParaRPr lang="en-GB" sz="8800" b="1" dirty="0">
              <a:solidFill>
                <a:srgbClr val="FF0000"/>
              </a:solidFill>
              <a:latin typeface="Ubuntu"/>
            </a:endParaRP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30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1DD0C-5ECF-7347-A0B6-F8631F1F29AE}"/>
              </a:ext>
            </a:extLst>
          </p:cNvPr>
          <p:cNvSpPr txBox="1"/>
          <p:nvPr/>
        </p:nvSpPr>
        <p:spPr>
          <a:xfrm>
            <a:off x="695400" y="332656"/>
            <a:ext cx="1008112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PL" sz="3200" dirty="0"/>
              <a:t>PLATFORMY dające kompleksowość – </a:t>
            </a:r>
            <a:r>
              <a:rPr lang="en-PL" sz="3200" b="1" dirty="0">
                <a:solidFill>
                  <a:srgbClr val="FF0000"/>
                </a:solidFill>
              </a:rPr>
              <a:t>EKOSYSTEMY</a:t>
            </a:r>
          </a:p>
          <a:p>
            <a:endParaRPr lang="en-PL" sz="32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L" sz="3200" b="1" dirty="0">
                <a:solidFill>
                  <a:srgbClr val="FF0000"/>
                </a:solidFill>
              </a:rPr>
              <a:t>WSPÓŁPRACA B2B </a:t>
            </a:r>
            <a:r>
              <a:rPr lang="en-PL" sz="3200" dirty="0"/>
              <a:t>PIONOWA i POZIOMA (outsourcing)</a:t>
            </a:r>
          </a:p>
          <a:p>
            <a:endParaRPr lang="en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L" sz="3200" b="1" dirty="0">
                <a:solidFill>
                  <a:srgbClr val="FF0000"/>
                </a:solidFill>
              </a:rPr>
              <a:t>POZYCJONOWANIE</a:t>
            </a:r>
            <a:r>
              <a:rPr lang="en-PL" sz="3200" dirty="0"/>
              <a:t> w oparciu o </a:t>
            </a:r>
            <a:r>
              <a:rPr lang="en-PL" sz="3200" i="1" dirty="0"/>
              <a:t>content marketing</a:t>
            </a:r>
          </a:p>
          <a:p>
            <a:r>
              <a:rPr lang="en-PL" sz="3200" i="1" dirty="0"/>
              <a:t>(święty Graal marketingu - V Generacja Sprzedaży)</a:t>
            </a:r>
          </a:p>
          <a:p>
            <a:endParaRPr lang="en-PL" sz="3200" i="1" dirty="0"/>
          </a:p>
          <a:p>
            <a:r>
              <a:rPr lang="en-PL" sz="3200" b="1" dirty="0">
                <a:solidFill>
                  <a:srgbClr val="FF0000"/>
                </a:solidFill>
              </a:rPr>
              <a:t>ANTYKRUCHOŚĆ </a:t>
            </a:r>
            <a:r>
              <a:rPr lang="en-PL" sz="3200" dirty="0"/>
              <a:t>– Opcjonalność – Asymetria  - Nielinearność – Redundancja – P</a:t>
            </a:r>
            <a:r>
              <a:rPr lang="en-GB" sz="3200" dirty="0"/>
              <a:t>o</a:t>
            </a:r>
            <a:r>
              <a:rPr lang="en-PL" sz="3200" dirty="0"/>
              <a:t>tórjne Prawo Pareto</a:t>
            </a:r>
          </a:p>
          <a:p>
            <a:endParaRPr lang="en-PL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L" sz="3200" b="1" dirty="0">
                <a:solidFill>
                  <a:srgbClr val="FF0000"/>
                </a:solidFill>
              </a:rPr>
              <a:t>INNOWACYJNOŚĆ </a:t>
            </a:r>
            <a:r>
              <a:rPr lang="en-GB" sz="3200" b="1" dirty="0">
                <a:solidFill>
                  <a:srgbClr val="FF0000"/>
                </a:solidFill>
              </a:rPr>
              <a:t>I</a:t>
            </a:r>
            <a:r>
              <a:rPr lang="en-PL" sz="3200" b="1" dirty="0">
                <a:solidFill>
                  <a:srgbClr val="FF0000"/>
                </a:solidFill>
              </a:rPr>
              <a:t> OPTYMALIZACJA </a:t>
            </a:r>
            <a:r>
              <a:rPr lang="en-PL" sz="3200" dirty="0"/>
              <a:t>KOSZTOWA w oparciu o budowanie sprawności </a:t>
            </a:r>
            <a:r>
              <a:rPr lang="en-GB" sz="3200" dirty="0" err="1"/>
              <a:t>i</a:t>
            </a:r>
            <a:r>
              <a:rPr lang="en-PL" sz="3200" dirty="0"/>
              <a:t> zwinności z wykorzystaniem technologii (a czy można inaczej?)</a:t>
            </a:r>
          </a:p>
          <a:p>
            <a:endParaRPr lang="en-PL" sz="3200" dirty="0"/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9139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BC92B-23ED-A44F-BF53-B4EC45D9D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88640"/>
            <a:ext cx="10297144" cy="6408712"/>
          </a:xfrm>
          <a:gradFill>
            <a:gsLst>
              <a:gs pos="0">
                <a:schemeClr val="tx2"/>
              </a:gs>
              <a:gs pos="5000">
                <a:schemeClr val="accent1">
                  <a:lumMod val="45000"/>
                  <a:lumOff val="55000"/>
                </a:schemeClr>
              </a:gs>
              <a:gs pos="48000">
                <a:srgbClr val="B6CAE3"/>
              </a:gs>
              <a:gs pos="69000">
                <a:schemeClr val="accent1">
                  <a:lumMod val="45000"/>
                  <a:lumOff val="55000"/>
                </a:schemeClr>
              </a:gs>
              <a:gs pos="1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6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Marketing </a:t>
            </a:r>
            <a:r>
              <a:rPr lang="en-GB" sz="6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predyktywny</a:t>
            </a:r>
            <a:r>
              <a:rPr lang="en-GB" sz="6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6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kontekstowy</a:t>
            </a:r>
            <a:r>
              <a:rPr lang="en-GB" sz="6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6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6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6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rozszerzony</a:t>
            </a:r>
            <a:r>
              <a:rPr lang="en-GB" sz="6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6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opiera</a:t>
            </a:r>
            <a:r>
              <a:rPr lang="en-GB" sz="6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6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się</a:t>
            </a:r>
            <a:r>
              <a:rPr lang="en-GB" sz="6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w </a:t>
            </a:r>
            <a:r>
              <a:rPr lang="en-GB" sz="6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dwóch</a:t>
            </a:r>
            <a:r>
              <a:rPr lang="en-GB" sz="6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6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dyscyplinach</a:t>
            </a:r>
            <a:r>
              <a:rPr lang="en-GB" sz="6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: data-driven marketing </a:t>
            </a:r>
            <a:r>
              <a:rPr lang="en-GB" sz="6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6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agile marketing.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53006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CED4-CC2E-A843-AAB0-46BE520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Marketing 5.0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C73B-966E-7C40-8520-346C0ADC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Sztuczna</a:t>
            </a:r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40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inteligencja</a:t>
            </a:r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(AI) </a:t>
            </a:r>
            <a:endParaRPr lang="en-GB" sz="4000" dirty="0">
              <a:solidFill>
                <a:srgbClr val="393939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uczenie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się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danych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przetwarzanie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ich, </a:t>
            </a:r>
          </a:p>
          <a:p>
            <a:pPr marL="0" indent="0">
              <a:buNone/>
            </a:pP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interpretowanie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spersonalizowane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propozycje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produktów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5921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CED4-CC2E-A843-AAB0-46BE520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Marketing 5.0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C73B-966E-7C40-8520-346C0ADC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Przetwarzanie</a:t>
            </a:r>
            <a:r>
              <a:rPr lang="en-GB" sz="44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4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języka</a:t>
            </a:r>
            <a:r>
              <a:rPr lang="en-GB" sz="44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4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naturalnego</a:t>
            </a:r>
            <a:r>
              <a:rPr lang="en-GB" sz="44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(Natural Language Processing, NLP)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 </a:t>
            </a:r>
          </a:p>
          <a:p>
            <a:pPr marL="0" indent="0">
              <a:buNone/>
            </a:pP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w </a:t>
            </a: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chatbotach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asystentach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głosowych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. 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670921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CED4-CC2E-A843-AAB0-46BE520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Marketing 5.0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C73B-966E-7C40-8520-346C0ADC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Technologia</a:t>
            </a:r>
            <a:r>
              <a:rPr lang="en-GB" sz="48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8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sensorowa</a:t>
            </a:r>
            <a:r>
              <a:rPr lang="en-GB" sz="48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– za </a:t>
            </a:r>
            <a:r>
              <a:rPr lang="en-GB" sz="48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pomocą</a:t>
            </a:r>
            <a:r>
              <a:rPr lang="en-GB" sz="48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8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czujników</a:t>
            </a:r>
            <a:r>
              <a:rPr lang="en-GB" sz="48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8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rozpoznaje</a:t>
            </a:r>
            <a:r>
              <a:rPr lang="en-GB" sz="48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8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obrazy</a:t>
            </a:r>
            <a:r>
              <a:rPr lang="en-GB" sz="48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(np. </a:t>
            </a:r>
            <a:r>
              <a:rPr lang="en-GB" sz="48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twarze</a:t>
            </a:r>
            <a:r>
              <a:rPr lang="en-GB" sz="48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en-GB" sz="48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teksty</a:t>
            </a:r>
            <a:r>
              <a:rPr lang="en-GB" sz="48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8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48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8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analizuje</a:t>
            </a:r>
            <a:r>
              <a:rPr lang="en-GB" sz="48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8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otoczenie</a:t>
            </a:r>
            <a:r>
              <a:rPr lang="en-GB" sz="48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101408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CED4-CC2E-A843-AAB0-46BE520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Marketing 5.0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C73B-966E-7C40-8520-346C0ADC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54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Robotyka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5400" dirty="0" err="1">
                <a:solidFill>
                  <a:srgbClr val="393939"/>
                </a:solidFill>
                <a:latin typeface="Arial" panose="020B0604020202020204" pitchFamily="34" charset="0"/>
              </a:rPr>
              <a:t>o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bsługiwanie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klientów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przez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roboty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automatyzacja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procesów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, np. w CRM-ach.</a:t>
            </a: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6869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CED4-CC2E-A843-AAB0-46BE520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Marketing 5.0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C73B-966E-7C40-8520-346C0ADC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Wirtualna</a:t>
            </a:r>
            <a:r>
              <a:rPr lang="en-GB" sz="44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4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rzeczywistość</a:t>
            </a:r>
            <a:r>
              <a:rPr lang="en-GB" sz="44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(Virtual Reality, VR)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– </a:t>
            </a:r>
          </a:p>
          <a:p>
            <a:pPr marL="0" indent="0">
              <a:buNone/>
            </a:pP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daje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dostęp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świata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cyfrowego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pomocą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sprzętu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, np.  </a:t>
            </a:r>
            <a:r>
              <a:rPr lang="en-GB" sz="4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gogli</a:t>
            </a:r>
            <a:r>
              <a:rPr lang="en-GB" sz="4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Oculus.</a:t>
            </a: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8779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CED4-CC2E-A843-AAB0-46BE520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Marketing 5.0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C73B-966E-7C40-8520-346C0ADC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44871"/>
            <a:ext cx="892899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GB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Rozszerzona</a:t>
            </a:r>
            <a:r>
              <a:rPr lang="en-GB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rzeczywistość</a:t>
            </a:r>
            <a:r>
              <a:rPr lang="en-GB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(Augmented Reality, AR)</a:t>
            </a:r>
            <a:r>
              <a:rPr lang="en-GB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– </a:t>
            </a:r>
            <a:r>
              <a:rPr lang="en-GB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GB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realny</a:t>
            </a:r>
            <a:r>
              <a:rPr lang="en-GB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obraz</a:t>
            </a:r>
            <a:r>
              <a:rPr lang="en-GB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nakłada</a:t>
            </a:r>
            <a:r>
              <a:rPr lang="en-GB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 </a:t>
            </a:r>
            <a:r>
              <a:rPr lang="en-GB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elementy</a:t>
            </a:r>
            <a:r>
              <a:rPr lang="en-GB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cyfrowe</a:t>
            </a:r>
            <a:r>
              <a:rPr lang="en-GB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GB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wyzwala</a:t>
            </a:r>
            <a:r>
              <a:rPr lang="en-GB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emocje</a:t>
            </a:r>
            <a:r>
              <a:rPr lang="en-GB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towarzyszące</a:t>
            </a:r>
            <a:r>
              <a:rPr lang="en-GB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posiadaniu</a:t>
            </a:r>
            <a:r>
              <a:rPr lang="en-GB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produktu</a:t>
            </a:r>
            <a:r>
              <a:rPr lang="en-GB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zanim</a:t>
            </a:r>
            <a:r>
              <a:rPr lang="en-GB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dojdzie</a:t>
            </a:r>
            <a:r>
              <a:rPr lang="en-GB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GB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zakupu</a:t>
            </a:r>
            <a:r>
              <a:rPr lang="en-GB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Na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przykład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klienci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marki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 Sephora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mogą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sprawdzić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przed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zakupem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, jak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kosmetyki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wyglądają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na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 ich </a:t>
            </a:r>
            <a:r>
              <a:rPr lang="en-GB" dirty="0" err="1">
                <a:solidFill>
                  <a:srgbClr val="393939"/>
                </a:solidFill>
                <a:latin typeface="Arial" panose="020B0604020202020204" pitchFamily="34" charset="0"/>
              </a:rPr>
              <a:t>twarzy</a:t>
            </a:r>
            <a:r>
              <a:rPr lang="en-GB" dirty="0">
                <a:solidFill>
                  <a:srgbClr val="393939"/>
                </a:solidFill>
                <a:latin typeface="Arial" panose="020B0604020202020204" pitchFamily="34" charset="0"/>
              </a:rPr>
              <a:t>. </a:t>
            </a:r>
          </a:p>
          <a:p>
            <a:pPr marL="0" indent="0" algn="just">
              <a:buNone/>
            </a:pPr>
            <a:endParaRPr lang="en-GB" b="0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1134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CED4-CC2E-A843-AAB0-46BE520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Marketing 5.0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C73B-966E-7C40-8520-346C0ADC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54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Blockchain (</a:t>
            </a:r>
            <a:r>
              <a:rPr lang="en-GB" sz="54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łańcuch</a:t>
            </a:r>
            <a:r>
              <a:rPr lang="en-GB" sz="54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54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bloków</a:t>
            </a:r>
            <a:r>
              <a:rPr lang="en-GB" sz="54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– </a:t>
            </a:r>
          </a:p>
          <a:p>
            <a:pPr marL="0" indent="0">
              <a:buNone/>
            </a:pP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dane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zapisane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w 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blokach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nie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mogą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zostać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54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zmienione</a:t>
            </a:r>
            <a:r>
              <a:rPr lang="en-GB" sz="54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4193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CED4-CC2E-A843-AAB0-46BE520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Marketing 5.0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C73B-966E-7C40-8520-346C0ADC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403648"/>
            <a:ext cx="9817091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Internet </a:t>
            </a:r>
            <a:r>
              <a:rPr lang="en-GB" sz="4000" b="1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rzeczy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4000" b="1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(Internet of Things, IoT)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– to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sieć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inteligentnych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połączonych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urządzeń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które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gromadzą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przetwarzają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dane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Zastosowanie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loT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obserwujemy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np. w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inteligentnych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domach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miastach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. Internet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rzeczy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w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marketingu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pozwala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tworzyć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wyjątkowe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doświadczenia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dirty="0" err="1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klienta</a:t>
            </a:r>
            <a:r>
              <a:rPr lang="en-GB" sz="4000" b="0" i="0" dirty="0">
                <a:solidFill>
                  <a:srgbClr val="39393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5633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BC2A-30C9-BC40-9487-A510D1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656692"/>
            <a:ext cx="9073008" cy="55446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ZMIANA PARADYGMATU MYŚLENIA i DZIAŁANIA </a:t>
            </a:r>
          </a:p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w związku ze ŚRODOWISKIEM CHAOSU</a:t>
            </a:r>
          </a:p>
          <a:p>
            <a:pPr marL="0" indent="0" algn="ctr">
              <a:buNone/>
            </a:pPr>
            <a:r>
              <a:rPr lang="pl-PL" sz="6000" b="1" dirty="0">
                <a:solidFill>
                  <a:srgbClr val="FF0000"/>
                </a:solidFill>
                <a:latin typeface="+mn-lt"/>
              </a:rPr>
              <a:t>oraz</a:t>
            </a:r>
          </a:p>
          <a:p>
            <a:pPr marL="0" indent="0" algn="ctr">
              <a:buNone/>
            </a:pPr>
            <a:r>
              <a:rPr lang="en-GB" sz="8800" b="1" dirty="0">
                <a:solidFill>
                  <a:srgbClr val="FF0000"/>
                </a:solidFill>
                <a:latin typeface="Ubuntu"/>
              </a:rPr>
              <a:t>WDRAŻANI</a:t>
            </a:r>
            <a:r>
              <a:rPr lang="ru-RU" sz="8800" b="1" dirty="0">
                <a:solidFill>
                  <a:srgbClr val="FF0000"/>
                </a:solidFill>
                <a:latin typeface="Ubuntu"/>
              </a:rPr>
              <a:t>Е </a:t>
            </a:r>
            <a:r>
              <a:rPr lang="pl-PL" sz="8800" b="1" dirty="0">
                <a:solidFill>
                  <a:srgbClr val="FF0000"/>
                </a:solidFill>
                <a:latin typeface="Ubuntu"/>
              </a:rPr>
              <a:t>nowych </a:t>
            </a:r>
            <a:r>
              <a:rPr lang="en-GB" sz="8800" b="1" dirty="0">
                <a:solidFill>
                  <a:srgbClr val="FF0000"/>
                </a:solidFill>
                <a:latin typeface="Ubuntu"/>
              </a:rPr>
              <a:t>TECHNOLOGII, w </a:t>
            </a:r>
            <a:r>
              <a:rPr lang="en-GB" sz="8800" b="1" dirty="0" err="1">
                <a:solidFill>
                  <a:srgbClr val="FF0000"/>
                </a:solidFill>
                <a:latin typeface="Ubuntu"/>
              </a:rPr>
              <a:t>tym</a:t>
            </a:r>
            <a:r>
              <a:rPr lang="en-GB" sz="8800" b="1" dirty="0">
                <a:solidFill>
                  <a:srgbClr val="FF0000"/>
                </a:solidFill>
                <a:latin typeface="Ubuntu"/>
              </a:rPr>
              <a:t>  </a:t>
            </a:r>
          </a:p>
          <a:p>
            <a:pPr marL="0" indent="0" algn="ctr">
              <a:buNone/>
            </a:pPr>
            <a:r>
              <a:rPr lang="en-GB" sz="8800" b="1" dirty="0">
                <a:solidFill>
                  <a:srgbClr val="FF0000"/>
                </a:solidFill>
                <a:latin typeface="Ubuntu"/>
              </a:rPr>
              <a:t>CYFRYZACJI</a:t>
            </a: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4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6D14FC-037D-2F4B-B229-F346B93C1E67}"/>
              </a:ext>
            </a:extLst>
          </p:cNvPr>
          <p:cNvSpPr txBox="1"/>
          <p:nvPr/>
        </p:nvSpPr>
        <p:spPr>
          <a:xfrm>
            <a:off x="695400" y="404664"/>
            <a:ext cx="921702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PL" sz="4400" dirty="0"/>
          </a:p>
          <a:p>
            <a:pPr marL="0" indent="0">
              <a:buNone/>
            </a:pPr>
            <a:r>
              <a:rPr lang="en-PL" sz="4400" dirty="0"/>
              <a:t>N</a:t>
            </a:r>
            <a:r>
              <a:rPr lang="en-GB" sz="4400" dirty="0" err="1"/>
              <a:t>i</a:t>
            </a:r>
            <a:r>
              <a:rPr lang="en-PL" sz="4400" dirty="0"/>
              <a:t>elinearna, V Generacja Sprzedaży </a:t>
            </a:r>
          </a:p>
          <a:p>
            <a:pPr marL="0" indent="0">
              <a:buNone/>
            </a:pPr>
            <a:endParaRPr lang="en-PL" sz="4400" dirty="0"/>
          </a:p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r>
              <a:rPr lang="en-GB" sz="4400" b="1" dirty="0"/>
              <a:t>D</a:t>
            </a:r>
            <a:r>
              <a:rPr lang="en-PL" sz="4400" b="1" dirty="0"/>
              <a:t>ROGA </a:t>
            </a:r>
          </a:p>
          <a:p>
            <a:pPr marL="0" indent="0" algn="ctr">
              <a:buNone/>
            </a:pPr>
            <a:r>
              <a:rPr lang="en-PL" sz="4400" b="1" dirty="0"/>
              <a:t>DO </a:t>
            </a:r>
          </a:p>
          <a:p>
            <a:pPr marL="0" indent="0" algn="ctr">
              <a:buNone/>
            </a:pPr>
            <a:r>
              <a:rPr lang="en-PL" sz="4400" b="1" dirty="0"/>
              <a:t>POZYCJONOWANIA SIĘ</a:t>
            </a:r>
          </a:p>
          <a:p>
            <a:pPr marL="0" indent="0">
              <a:buNone/>
            </a:pPr>
            <a:endParaRPr lang="en-PL" dirty="0"/>
          </a:p>
          <a:p>
            <a:pPr marL="0" indent="0">
              <a:buNone/>
            </a:pP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479530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Komputer\Documents\A 2014\QUEST - NOWA TWARZ\V Generacja Sprzedaży\5 generacja 3.jpg">
            <a:extLst>
              <a:ext uri="{FF2B5EF4-FFF2-40B4-BE49-F238E27FC236}">
                <a16:creationId xmlns:a16="http://schemas.microsoft.com/office/drawing/2014/main" id="{D97DD650-D9D2-054D-ABB2-9D1C2F9D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-243408"/>
            <a:ext cx="7920880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76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275054-E45C-3A4C-986D-53A82A61C7EC}"/>
              </a:ext>
            </a:extLst>
          </p:cNvPr>
          <p:cNvSpPr txBox="1"/>
          <p:nvPr/>
        </p:nvSpPr>
        <p:spPr>
          <a:xfrm>
            <a:off x="263352" y="332656"/>
            <a:ext cx="943304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4400" b="1" i="0" dirty="0" err="1">
                <a:solidFill>
                  <a:srgbClr val="0070C0"/>
                </a:solidFill>
                <a:effectLst/>
                <a:latin typeface="Inter"/>
              </a:rPr>
              <a:t>Skorzystaj</a:t>
            </a:r>
            <a:r>
              <a:rPr lang="en-GB" sz="4400" b="1" i="0" dirty="0">
                <a:solidFill>
                  <a:srgbClr val="0070C0"/>
                </a:solidFill>
                <a:effectLst/>
                <a:latin typeface="Inter"/>
              </a:rPr>
              <a:t> </a:t>
            </a:r>
            <a:r>
              <a:rPr lang="en-GB" sz="4400" b="1" i="0" dirty="0" err="1">
                <a:solidFill>
                  <a:srgbClr val="0070C0"/>
                </a:solidFill>
                <a:effectLst/>
                <a:latin typeface="Inter"/>
              </a:rPr>
              <a:t>ze</a:t>
            </a:r>
            <a:r>
              <a:rPr lang="en-GB" sz="4400" b="1" i="0" dirty="0">
                <a:solidFill>
                  <a:srgbClr val="0070C0"/>
                </a:solidFill>
                <a:effectLst/>
                <a:latin typeface="Inter"/>
              </a:rPr>
              <a:t> </a:t>
            </a:r>
            <a:r>
              <a:rPr lang="en-GB" sz="4400" b="1" i="0" u="sng" dirty="0" err="1">
                <a:solidFill>
                  <a:srgbClr val="0070C0"/>
                </a:solidFill>
                <a:effectLst/>
                <a:latin typeface="Inter"/>
              </a:rPr>
              <a:t>statystyk</a:t>
            </a:r>
            <a:r>
              <a:rPr lang="en-GB" sz="4400" b="1" i="0" u="sng" dirty="0">
                <a:solidFill>
                  <a:srgbClr val="0070C0"/>
                </a:solidFill>
                <a:effectLst/>
                <a:latin typeface="Inter"/>
              </a:rPr>
              <a:t> </a:t>
            </a:r>
            <a:r>
              <a:rPr lang="en-GB" sz="4400" b="1" i="0" u="sng" dirty="0" err="1">
                <a:solidFill>
                  <a:srgbClr val="0070C0"/>
                </a:solidFill>
                <a:effectLst/>
                <a:latin typeface="Inter"/>
              </a:rPr>
              <a:t>i</a:t>
            </a:r>
            <a:r>
              <a:rPr lang="en-GB" sz="4400" b="1" i="0" u="sng" dirty="0">
                <a:solidFill>
                  <a:srgbClr val="0070C0"/>
                </a:solidFill>
                <a:effectLst/>
                <a:latin typeface="Inter"/>
              </a:rPr>
              <a:t> </a:t>
            </a:r>
            <a:r>
              <a:rPr lang="en-GB" sz="4400" b="1" i="0" u="sng" dirty="0" err="1">
                <a:solidFill>
                  <a:srgbClr val="0070C0"/>
                </a:solidFill>
                <a:effectLst/>
                <a:latin typeface="Inter"/>
              </a:rPr>
              <a:t>powiązanych</a:t>
            </a:r>
            <a:r>
              <a:rPr lang="en-GB" sz="4400" b="1" i="0" u="sng" dirty="0">
                <a:solidFill>
                  <a:srgbClr val="0070C0"/>
                </a:solidFill>
                <a:effectLst/>
                <a:latin typeface="Inter"/>
              </a:rPr>
              <a:t> </a:t>
            </a:r>
            <a:r>
              <a:rPr lang="en-GB" sz="4400" b="1" i="0" u="sng" dirty="0" err="1">
                <a:solidFill>
                  <a:srgbClr val="0070C0"/>
                </a:solidFill>
                <a:effectLst/>
                <a:latin typeface="Inter"/>
              </a:rPr>
              <a:t>zasobów</a:t>
            </a:r>
            <a:r>
              <a:rPr lang="en-GB" sz="4400" b="1" i="0" dirty="0">
                <a:solidFill>
                  <a:srgbClr val="0070C0"/>
                </a:solidFill>
                <a:effectLst/>
                <a:latin typeface="Inter"/>
              </a:rPr>
              <a:t>, </a:t>
            </a:r>
          </a:p>
          <a:p>
            <a:pPr algn="l"/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aby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uzasadnić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,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jakiego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rodzaju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0" i="1" dirty="0">
                <a:solidFill>
                  <a:srgbClr val="222227"/>
                </a:solidFill>
                <a:effectLst/>
                <a:latin typeface="Inter"/>
              </a:rPr>
              <a:t>content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jest Ci 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potrzebny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,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udokumentuj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zwycięską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strategię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dotyczącą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treści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i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zdecyduj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, jak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dużą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rolę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4400" b="1" i="0" dirty="0">
                <a:solidFill>
                  <a:srgbClr val="222227"/>
                </a:solidFill>
                <a:effectLst/>
                <a:latin typeface="Inter"/>
              </a:rPr>
              <a:t>format video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4400" b="1" i="0" dirty="0">
                <a:solidFill>
                  <a:srgbClr val="222227"/>
                </a:solidFill>
                <a:effectLst/>
                <a:latin typeface="Inter"/>
              </a:rPr>
              <a:t>w </a:t>
            </a:r>
            <a:r>
              <a:rPr lang="en-GB" sz="4400" b="1" i="0" dirty="0" err="1">
                <a:solidFill>
                  <a:srgbClr val="222227"/>
                </a:solidFill>
                <a:effectLst/>
                <a:latin typeface="Inter"/>
              </a:rPr>
              <a:t>działaniach</a:t>
            </a:r>
            <a:r>
              <a:rPr lang="en-GB" sz="4400" b="1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1" i="1" dirty="0" err="1">
                <a:solidFill>
                  <a:srgbClr val="222227"/>
                </a:solidFill>
                <a:effectLst/>
                <a:latin typeface="Inter"/>
              </a:rPr>
              <a:t>contenowych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Twojej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firmy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będzie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odgrywać</a:t>
            </a:r>
            <a:r>
              <a:rPr lang="en-GB" sz="4400" b="0" i="0" dirty="0">
                <a:solidFill>
                  <a:srgbClr val="222227"/>
                </a:solidFill>
                <a:effectLst/>
                <a:latin typeface="Inter"/>
              </a:rPr>
              <a:t> w 2023 </a:t>
            </a:r>
            <a:r>
              <a:rPr lang="en-GB" sz="4400" b="0" i="0" dirty="0" err="1">
                <a:solidFill>
                  <a:srgbClr val="222227"/>
                </a:solidFill>
                <a:effectLst/>
                <a:latin typeface="Inter"/>
              </a:rPr>
              <a:t>roku</a:t>
            </a:r>
            <a:endParaRPr lang="en-GB" sz="4400" b="0" i="0" dirty="0">
              <a:solidFill>
                <a:srgbClr val="222227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5108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5BA5E8-F201-F946-9909-97254ABD7F1E}"/>
              </a:ext>
            </a:extLst>
          </p:cNvPr>
          <p:cNvSpPr txBox="1"/>
          <p:nvPr/>
        </p:nvSpPr>
        <p:spPr>
          <a:xfrm>
            <a:off x="335360" y="332656"/>
            <a:ext cx="928903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Zwiększ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6000" b="0" i="0" u="sng" dirty="0" err="1">
                <a:solidFill>
                  <a:srgbClr val="222227"/>
                </a:solidFill>
                <a:effectLst/>
                <a:latin typeface="Inter"/>
              </a:rPr>
              <a:t>świadomość</a:t>
            </a:r>
            <a:r>
              <a:rPr lang="en-GB" sz="6000" b="0" i="0" u="sng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6000" b="0" i="0" u="sng" dirty="0" err="1">
                <a:solidFill>
                  <a:srgbClr val="222227"/>
                </a:solidFill>
                <a:effectLst/>
                <a:latin typeface="Inter"/>
              </a:rPr>
              <a:t>marki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: 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rozważ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krótkie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, 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dostosowane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 filmy 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dla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każdej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 platformy 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społecznościowej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, 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na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której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chcesz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być</a:t>
            </a:r>
            <a:r>
              <a:rPr lang="en-GB" sz="60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6000" b="0" i="0" dirty="0" err="1">
                <a:solidFill>
                  <a:srgbClr val="222227"/>
                </a:solidFill>
                <a:effectLst/>
                <a:latin typeface="Inter"/>
              </a:rPr>
              <a:t>aktywny</a:t>
            </a:r>
            <a:endParaRPr lang="en-GB" sz="6000" b="0" i="0" dirty="0">
              <a:solidFill>
                <a:srgbClr val="222227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683978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2839D2-B361-7E4E-91E0-E23C83E7EED7}"/>
              </a:ext>
            </a:extLst>
          </p:cNvPr>
          <p:cNvSpPr txBox="1"/>
          <p:nvPr/>
        </p:nvSpPr>
        <p:spPr>
          <a:xfrm>
            <a:off x="767408" y="620688"/>
            <a:ext cx="9001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Inwestuj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w </a:t>
            </a:r>
            <a:r>
              <a:rPr lang="en-GB" sz="5400" b="0" i="0" u="sng" dirty="0">
                <a:solidFill>
                  <a:srgbClr val="222227"/>
                </a:solidFill>
                <a:effectLst/>
                <a:latin typeface="Inter"/>
              </a:rPr>
              <a:t>storytelling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: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rozważ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serię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filmów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skupiających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się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na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opowiadaniu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historii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o 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swojej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organizacji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,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jej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klientach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i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oferowanych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rozwiązaniach</a:t>
            </a:r>
            <a:endParaRPr lang="en-GB" sz="5400" b="0" i="0" dirty="0">
              <a:solidFill>
                <a:srgbClr val="222227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753401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FF7D3C-84E8-0C4F-B3D3-532370CBC40A}"/>
              </a:ext>
            </a:extLst>
          </p:cNvPr>
          <p:cNvSpPr txBox="1"/>
          <p:nvPr/>
        </p:nvSpPr>
        <p:spPr>
          <a:xfrm>
            <a:off x="551384" y="476672"/>
            <a:ext cx="92890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Staraj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się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dostarczać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treści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,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które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coś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wnoszą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i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są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cenne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5400" b="0" i="0" u="sng" dirty="0" err="1">
                <a:solidFill>
                  <a:srgbClr val="222227"/>
                </a:solidFill>
                <a:effectLst/>
                <a:latin typeface="Inter"/>
              </a:rPr>
              <a:t>pierwszorzędnie</a:t>
            </a:r>
            <a:r>
              <a:rPr lang="en-GB" sz="5400" b="0" i="0" u="sng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u="sng" dirty="0" err="1">
                <a:solidFill>
                  <a:srgbClr val="222227"/>
                </a:solidFill>
                <a:effectLst/>
                <a:latin typeface="Inter"/>
              </a:rPr>
              <a:t>dla</a:t>
            </a:r>
            <a:r>
              <a:rPr lang="en-GB" sz="5400" b="0" i="0" u="sng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u="sng" dirty="0" err="1">
                <a:solidFill>
                  <a:srgbClr val="222227"/>
                </a:solidFill>
                <a:effectLst/>
                <a:latin typeface="Inter"/>
              </a:rPr>
              <a:t>odbiorcy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, a 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dopiero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później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dla</a:t>
            </a:r>
            <a:r>
              <a:rPr lang="en-GB" sz="54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5400" b="0" i="0" dirty="0" err="1">
                <a:solidFill>
                  <a:srgbClr val="222227"/>
                </a:solidFill>
                <a:effectLst/>
                <a:latin typeface="Inter"/>
              </a:rPr>
              <a:t>wyszukiwarek</a:t>
            </a:r>
            <a:endParaRPr lang="en-GB" sz="5400" b="0" i="0" dirty="0">
              <a:solidFill>
                <a:srgbClr val="222227"/>
              </a:solidFill>
              <a:effectLst/>
              <a:latin typeface="Inter"/>
            </a:endParaRPr>
          </a:p>
          <a:p>
            <a:pPr marL="0" indent="0">
              <a:buNone/>
            </a:pP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154398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B4368C-3898-C940-82C0-934EB2FA7C74}"/>
              </a:ext>
            </a:extLst>
          </p:cNvPr>
          <p:cNvSpPr txBox="1"/>
          <p:nvPr/>
        </p:nvSpPr>
        <p:spPr>
          <a:xfrm>
            <a:off x="983432" y="836712"/>
            <a:ext cx="87849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6600" b="0" i="0" dirty="0" err="1">
                <a:solidFill>
                  <a:srgbClr val="222227"/>
                </a:solidFill>
                <a:effectLst/>
                <a:latin typeface="Inter"/>
              </a:rPr>
              <a:t>Działaj</a:t>
            </a:r>
            <a:r>
              <a:rPr lang="en-GB" sz="66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6600" b="0" i="0" dirty="0" err="1">
                <a:solidFill>
                  <a:srgbClr val="222227"/>
                </a:solidFill>
                <a:effectLst/>
                <a:latin typeface="Inter"/>
              </a:rPr>
              <a:t>sprytnie</a:t>
            </a:r>
            <a:r>
              <a:rPr lang="en-GB" sz="6600" b="0" i="0" dirty="0">
                <a:solidFill>
                  <a:srgbClr val="222227"/>
                </a:solidFill>
                <a:effectLst/>
                <a:latin typeface="Inter"/>
              </a:rPr>
              <a:t>, </a:t>
            </a:r>
            <a:r>
              <a:rPr lang="en-GB" sz="6600" b="0" i="0" dirty="0" err="1">
                <a:solidFill>
                  <a:srgbClr val="222227"/>
                </a:solidFill>
                <a:effectLst/>
                <a:latin typeface="Inter"/>
              </a:rPr>
              <a:t>wykorzystując</a:t>
            </a:r>
            <a:r>
              <a:rPr lang="en-GB" sz="66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6600" b="0" i="0" u="sng" dirty="0" err="1">
                <a:solidFill>
                  <a:srgbClr val="222227"/>
                </a:solidFill>
                <a:effectLst/>
                <a:latin typeface="Inter"/>
              </a:rPr>
              <a:t>pomoc</a:t>
            </a:r>
            <a:r>
              <a:rPr lang="en-GB" sz="6600" b="0" i="0" u="sng" dirty="0">
                <a:solidFill>
                  <a:srgbClr val="222227"/>
                </a:solidFill>
                <a:effectLst/>
                <a:latin typeface="Inter"/>
              </a:rPr>
              <a:t> AI </a:t>
            </a:r>
            <a:r>
              <a:rPr lang="en-GB" sz="6600" b="0" i="0" u="sng" dirty="0" err="1">
                <a:solidFill>
                  <a:srgbClr val="222227"/>
                </a:solidFill>
                <a:effectLst/>
                <a:latin typeface="Inter"/>
              </a:rPr>
              <a:t>i</a:t>
            </a:r>
            <a:r>
              <a:rPr lang="en-GB" sz="6600" b="0" i="0" u="sng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6600" b="0" i="0" u="sng" dirty="0" err="1">
                <a:solidFill>
                  <a:srgbClr val="222227"/>
                </a:solidFill>
                <a:effectLst/>
                <a:latin typeface="Inter"/>
              </a:rPr>
              <a:t>recykling</a:t>
            </a:r>
            <a:r>
              <a:rPr lang="en-GB" sz="6600" b="0" i="0" u="sng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6600" b="0" i="0" u="sng" dirty="0" err="1">
                <a:solidFill>
                  <a:srgbClr val="222227"/>
                </a:solidFill>
                <a:effectLst/>
                <a:latin typeface="Inter"/>
              </a:rPr>
              <a:t>treści</a:t>
            </a:r>
            <a:endParaRPr lang="en-GB" sz="6600" b="0" i="0" dirty="0">
              <a:solidFill>
                <a:srgbClr val="222227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76011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18517-0899-074B-9F47-4C04E6598274}"/>
              </a:ext>
            </a:extLst>
          </p:cNvPr>
          <p:cNvSpPr txBox="1"/>
          <p:nvPr/>
        </p:nvSpPr>
        <p:spPr>
          <a:xfrm>
            <a:off x="839416" y="836712"/>
            <a:ext cx="89289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6600" b="0" i="0" dirty="0" err="1">
                <a:solidFill>
                  <a:srgbClr val="222227"/>
                </a:solidFill>
                <a:effectLst/>
                <a:latin typeface="Inter"/>
              </a:rPr>
              <a:t>Bądź</a:t>
            </a:r>
            <a:r>
              <a:rPr lang="en-GB" sz="66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6600" b="0" i="0" u="sng" dirty="0" err="1">
                <a:solidFill>
                  <a:srgbClr val="222227"/>
                </a:solidFill>
                <a:effectLst/>
                <a:latin typeface="Inter"/>
              </a:rPr>
              <a:t>autentyczny</a:t>
            </a:r>
            <a:endParaRPr lang="en-GB" sz="6600" b="0" i="0" dirty="0">
              <a:solidFill>
                <a:srgbClr val="222227"/>
              </a:solidFill>
              <a:effectLst/>
              <a:latin typeface="Inter"/>
            </a:endParaRPr>
          </a:p>
          <a:p>
            <a:pPr algn="l"/>
            <a:r>
              <a:rPr lang="en-GB" sz="6600" b="0" i="0" dirty="0">
                <a:solidFill>
                  <a:srgbClr val="222227"/>
                </a:solidFill>
                <a:effectLst/>
                <a:latin typeface="Inter"/>
              </a:rPr>
              <a:t>w </a:t>
            </a:r>
            <a:r>
              <a:rPr lang="en-GB" sz="6600" b="0" i="0" dirty="0" err="1">
                <a:solidFill>
                  <a:srgbClr val="222227"/>
                </a:solidFill>
                <a:effectLst/>
                <a:latin typeface="Inter"/>
              </a:rPr>
              <a:t>contencie</a:t>
            </a:r>
            <a:r>
              <a:rPr lang="en-GB" sz="6600" b="0" i="0" dirty="0">
                <a:solidFill>
                  <a:srgbClr val="222227"/>
                </a:solidFill>
                <a:effectLst/>
                <a:latin typeface="Inter"/>
              </a:rPr>
              <a:t>, </a:t>
            </a:r>
            <a:r>
              <a:rPr lang="en-GB" sz="6600" b="0" i="0" dirty="0" err="1">
                <a:solidFill>
                  <a:srgbClr val="222227"/>
                </a:solidFill>
                <a:effectLst/>
                <a:latin typeface="Inter"/>
              </a:rPr>
              <a:t>który</a:t>
            </a:r>
            <a:r>
              <a:rPr lang="en-GB" sz="66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r>
              <a:rPr lang="en-GB" sz="6600" b="0" i="0" dirty="0" err="1">
                <a:solidFill>
                  <a:srgbClr val="222227"/>
                </a:solidFill>
                <a:effectLst/>
                <a:latin typeface="Inter"/>
              </a:rPr>
              <a:t>tworzysz</a:t>
            </a:r>
            <a:r>
              <a:rPr lang="en-GB" sz="6600" b="0" i="0" dirty="0">
                <a:solidFill>
                  <a:srgbClr val="222227"/>
                </a:solidFill>
                <a:effectLst/>
                <a:latin typeface="Inter"/>
              </a:rPr>
              <a:t>, a </a:t>
            </a:r>
            <a:r>
              <a:rPr lang="en-GB" sz="6600" b="0" i="0" dirty="0" err="1">
                <a:solidFill>
                  <a:srgbClr val="222227"/>
                </a:solidFill>
                <a:effectLst/>
                <a:latin typeface="Inter"/>
              </a:rPr>
              <a:t>zyskasz</a:t>
            </a:r>
            <a:r>
              <a:rPr lang="en-GB" sz="66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6600" b="0" i="0" dirty="0" err="1">
                <a:solidFill>
                  <a:srgbClr val="222227"/>
                </a:solidFill>
                <a:effectLst/>
                <a:latin typeface="Inter"/>
              </a:rPr>
              <a:t>zaufanie</a:t>
            </a:r>
            <a:r>
              <a:rPr lang="en-GB" sz="6600" b="0" i="0" dirty="0">
                <a:solidFill>
                  <a:srgbClr val="222227"/>
                </a:solidFill>
                <a:effectLst/>
                <a:latin typeface="Inter"/>
              </a:rPr>
              <a:t> </a:t>
            </a:r>
            <a:r>
              <a:rPr lang="en-GB" sz="6600" b="0" i="0" dirty="0" err="1">
                <a:solidFill>
                  <a:srgbClr val="222227"/>
                </a:solidFill>
                <a:effectLst/>
                <a:latin typeface="Inter"/>
              </a:rPr>
              <a:t>odbiorcy</a:t>
            </a:r>
            <a:endParaRPr lang="en-GB" sz="6600" b="0" i="0" dirty="0">
              <a:solidFill>
                <a:srgbClr val="222227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130850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">
              <a:schemeClr val="accent1">
                <a:lumMod val="45000"/>
                <a:lumOff val="55000"/>
              </a:schemeClr>
            </a:gs>
            <a:gs pos="48000">
              <a:srgbClr val="B6CAE3"/>
            </a:gs>
            <a:gs pos="6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DCE69A-B536-6F42-83B9-9E3FBCD8F57B}"/>
              </a:ext>
            </a:extLst>
          </p:cNvPr>
          <p:cNvSpPr txBox="1"/>
          <p:nvPr/>
        </p:nvSpPr>
        <p:spPr>
          <a:xfrm>
            <a:off x="695400" y="764704"/>
            <a:ext cx="84249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8800" b="0" i="0" dirty="0">
                <a:solidFill>
                  <a:srgbClr val="222227"/>
                </a:solidFill>
                <a:effectLst/>
                <a:latin typeface="Inter"/>
              </a:rPr>
              <a:t>DBAJ Z FURIĄ o </a:t>
            </a:r>
            <a:r>
              <a:rPr lang="en-GB" sz="8800" b="1" i="0" dirty="0" err="1">
                <a:solidFill>
                  <a:srgbClr val="222227"/>
                </a:solidFill>
                <a:effectLst/>
                <a:latin typeface="Inter"/>
              </a:rPr>
              <a:t>branżowy</a:t>
            </a:r>
            <a:r>
              <a:rPr lang="en-GB" sz="8800" b="1" i="0" dirty="0">
                <a:solidFill>
                  <a:srgbClr val="222227"/>
                </a:solidFill>
                <a:effectLst/>
                <a:latin typeface="Inter"/>
              </a:rPr>
              <a:t> networking</a:t>
            </a:r>
            <a:r>
              <a:rPr lang="en-GB" sz="8800" b="0" i="0" dirty="0">
                <a:solidFill>
                  <a:srgbClr val="222227"/>
                </a:solidFill>
                <a:effectLst/>
                <a:latin typeface="Inter"/>
              </a:rPr>
              <a:t> </a:t>
            </a:r>
            <a:endParaRPr lang="en-PL" sz="8800" dirty="0"/>
          </a:p>
        </p:txBody>
      </p:sp>
    </p:spTree>
    <p:extLst>
      <p:ext uri="{BB962C8B-B14F-4D97-AF65-F5344CB8AC3E}">
        <p14:creationId xmlns:p14="http://schemas.microsoft.com/office/powerpoint/2010/main" val="36773899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AE00-805C-4746-89F8-848148A2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PL" altLang="en-PL" sz="4400" b="1" i="0" u="none" strike="noStrike" cap="none" normalizeH="0" baseline="0" dirty="0">
                <a:ln>
                  <a:noFill/>
                </a:ln>
                <a:solidFill>
                  <a:srgbClr val="FF6300"/>
                </a:solidFill>
                <a:effectLst/>
                <a:latin typeface="+mn-lt"/>
              </a:rPr>
              <a:t>ZARZĄDZANIE W CHAOSIE</a:t>
            </a:r>
            <a:r>
              <a:rPr kumimoji="0" lang="en-PL" altLang="en-PL" sz="4000" b="1" i="0" u="none" strike="noStrike" cap="none" normalizeH="0" baseline="0" dirty="0">
                <a:ln>
                  <a:noFill/>
                </a:ln>
                <a:solidFill>
                  <a:srgbClr val="FF6300"/>
                </a:solidFill>
                <a:effectLst/>
                <a:latin typeface="Helvetica" pitchFamily="2" charset="0"/>
              </a:rPr>
              <a:t>:</a:t>
            </a:r>
            <a:br>
              <a:rPr kumimoji="0" lang="en-PL" altLang="en-PL" sz="4000" b="1" i="0" u="none" strike="noStrike" cap="none" normalizeH="0" baseline="0" dirty="0">
                <a:ln>
                  <a:noFill/>
                </a:ln>
                <a:solidFill>
                  <a:srgbClr val="FF6300"/>
                </a:solidFill>
                <a:effectLst/>
                <a:latin typeface="Helvetica" pitchFamily="2" charset="0"/>
              </a:rPr>
            </a:b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371EC-1501-1C4C-9D1F-723024043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0" lang="en-PL" altLang="en-PL" sz="4800" b="1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(Jakie jest) Wielkie wyzwanie naszej ery? </a:t>
            </a:r>
          </a:p>
          <a:p>
            <a:pPr marL="0" indent="0">
              <a:buNone/>
            </a:pPr>
            <a:r>
              <a:rPr kumimoji="0" lang="en-PL" altLang="en-PL" sz="4800" b="1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Spowodowa</a:t>
            </a:r>
            <a:r>
              <a:rPr kumimoji="0" lang="en-PL" altLang="en-PL" sz="4800" b="1" i="0" u="none" strike="noStrike" cap="none" normalizeH="0" baseline="0" dirty="0">
                <a:ln>
                  <a:noFill/>
                </a:ln>
                <a:effectLst/>
                <a:latin typeface="TT2CE3o00"/>
              </a:rPr>
              <a:t>ć</a:t>
            </a:r>
            <a:r>
              <a:rPr kumimoji="0" lang="en-PL" altLang="en-PL" sz="4800" b="1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, by firmy zmieniły si</a:t>
            </a:r>
            <a:r>
              <a:rPr kumimoji="0" lang="en-PL" altLang="en-PL" sz="4800" b="0" i="0" u="none" strike="noStrike" cap="none" normalizeH="0" baseline="0" dirty="0">
                <a:ln>
                  <a:noFill/>
                </a:ln>
                <a:effectLst/>
                <a:latin typeface="TT2CE3o00"/>
              </a:rPr>
              <a:t>ę </a:t>
            </a:r>
            <a:r>
              <a:rPr kumimoji="0" lang="en-PL" altLang="en-PL" sz="4800" b="1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dostatecznie szybko, aby przetrwały w </a:t>
            </a:r>
            <a:r>
              <a:rPr kumimoji="0" lang="en-PL" altLang="en-PL" sz="4800" b="0" i="0" u="none" strike="noStrike" cap="none" normalizeH="0" baseline="0" dirty="0">
                <a:ln>
                  <a:noFill/>
                </a:ln>
                <a:effectLst/>
                <a:latin typeface="TT2CE3o00"/>
              </a:rPr>
              <a:t>ś</a:t>
            </a:r>
            <a:r>
              <a:rPr kumimoji="0" lang="en-PL" altLang="en-PL" sz="4800" b="1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wiecie, który jest bardziej szalony i ryzykowny, ni</a:t>
            </a:r>
            <a:r>
              <a:rPr kumimoji="0" lang="en-PL" altLang="en-PL" sz="4800" b="0" i="0" u="none" strike="noStrike" cap="none" normalizeH="0" baseline="0" dirty="0">
                <a:ln>
                  <a:noFill/>
                </a:ln>
                <a:effectLst/>
                <a:latin typeface="TT2CE3o00"/>
              </a:rPr>
              <a:t>ż </a:t>
            </a:r>
            <a:r>
              <a:rPr kumimoji="0" lang="en-PL" altLang="en-PL" sz="4800" b="1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kiedykolwiek. </a:t>
            </a:r>
            <a:endParaRPr kumimoji="0" lang="en-PL" altLang="en-PL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172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BC2A-30C9-BC40-9487-A510D1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656692"/>
            <a:ext cx="9073008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Sprzedaż Transformacyjna – </a:t>
            </a: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  <a:p>
            <a:pPr marL="0" indent="0" algn="ctr">
              <a:buNone/>
            </a:pP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4165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63B1F-E703-2645-BB7C-94D48DEAD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650862"/>
            <a:ext cx="10515600" cy="5556275"/>
          </a:xfrm>
        </p:spPr>
        <p:txBody>
          <a:bodyPr>
            <a:normAutofit fontScale="925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PL" altLang="en-PL" sz="4800" b="1" dirty="0">
                <a:solidFill>
                  <a:srgbClr val="FF6300"/>
                </a:solidFill>
              </a:rPr>
              <a:t>„Konkurowanie na krawędzi: strategia, jako ustrukturalizowany chaos”:</a:t>
            </a:r>
            <a:endParaRPr kumimoji="0" lang="en-PL" altLang="en-PL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L" altLang="en-PL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PL" altLang="en-PL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PL" sz="4400" b="1" i="0" u="none" strike="noStrike" cap="none" normalizeH="0" baseline="0" dirty="0">
                <a:ln>
                  <a:noFill/>
                </a:ln>
                <a:effectLst/>
              </a:rPr>
              <a:t> n</a:t>
            </a:r>
            <a:r>
              <a:rPr kumimoji="0" lang="en-PL" altLang="en-PL" sz="4400" b="1" i="0" u="none" strike="noStrike" cap="none" normalizeH="0" baseline="0" dirty="0">
                <a:ln>
                  <a:noFill/>
                </a:ln>
                <a:effectLst/>
              </a:rPr>
              <a:t>ieprzewidywalna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PL" altLang="en-PL" sz="4400" b="1" i="0" u="none" strike="noStrike" cap="none" normalizeH="0" baseline="0" dirty="0">
                <a:ln>
                  <a:noFill/>
                </a:ln>
                <a:effectLst/>
              </a:rPr>
              <a:t> cz</a:t>
            </a:r>
            <a:r>
              <a:rPr kumimoji="0" lang="en-PL" altLang="en-PL" sz="4400" b="0" i="0" u="none" strike="noStrike" cap="none" normalizeH="0" baseline="0" dirty="0">
                <a:ln>
                  <a:noFill/>
                </a:ln>
                <a:effectLst/>
              </a:rPr>
              <a:t>ę</a:t>
            </a:r>
            <a:r>
              <a:rPr kumimoji="0" lang="en-PL" altLang="en-PL" sz="4400" b="1" i="0" u="none" strike="noStrike" cap="none" normalizeH="0" baseline="0" dirty="0">
                <a:ln>
                  <a:noFill/>
                </a:ln>
                <a:effectLst/>
              </a:rPr>
              <a:t>sto niekontrolowalna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PL" altLang="en-PL" sz="4400" b="1" dirty="0"/>
              <a:t> </a:t>
            </a:r>
            <a:r>
              <a:rPr kumimoji="0" lang="en-PL" altLang="en-PL" sz="4400" b="1" i="0" u="none" strike="noStrike" cap="none" normalizeH="0" baseline="0" dirty="0">
                <a:ln>
                  <a:noFill/>
                </a:ln>
                <a:effectLst/>
              </a:rPr>
              <a:t>a nawet nieefektywna strategia, </a:t>
            </a:r>
            <a:endParaRPr kumimoji="0" lang="en-PL" altLang="en-PL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L" altLang="en-PL" sz="4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która jednak jest dzisiaj najlepsz</a:t>
            </a:r>
            <a:r>
              <a:rPr kumimoji="0" lang="en-PL" altLang="en-PL" sz="4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ą </a:t>
            </a:r>
            <a:r>
              <a:rPr kumimoji="0" lang="en-PL" altLang="en-PL" sz="4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metod</a:t>
            </a:r>
            <a:r>
              <a:rPr kumimoji="0" lang="en-PL" altLang="en-PL" sz="4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ą </a:t>
            </a:r>
            <a:r>
              <a:rPr kumimoji="0" lang="en-PL" altLang="en-PL" sz="4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zarz</a:t>
            </a:r>
            <a:r>
              <a:rPr kumimoji="0" lang="en-PL" altLang="en-PL" sz="4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ą</a:t>
            </a:r>
            <a:r>
              <a:rPr kumimoji="0" lang="en-PL" altLang="en-PL" sz="4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dzania firm</a:t>
            </a:r>
            <a:r>
              <a:rPr kumimoji="0" lang="en-PL" altLang="en-PL" sz="4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ą </a:t>
            </a:r>
            <a:endParaRPr kumimoji="0" lang="en-PL" altLang="en-PL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2190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A2B5-54F8-AC4D-A62A-00740BD0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60648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+mn-lt"/>
              </a:rPr>
              <a:t>CECHY STRATEGII</a:t>
            </a:r>
            <a:br>
              <a:rPr lang="en-PL" b="1" dirty="0">
                <a:latin typeface="+mn-lt"/>
              </a:rPr>
            </a:br>
            <a:endParaRPr lang="en-P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A5C6-B956-8B48-A43D-D880DBE6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124745"/>
            <a:ext cx="8928992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L" sz="8000" b="1" dirty="0">
                <a:latin typeface="+mn-lt"/>
              </a:rPr>
              <a:t>prymat </a:t>
            </a:r>
          </a:p>
          <a:p>
            <a:pPr marL="0" indent="0">
              <a:buNone/>
            </a:pPr>
            <a:r>
              <a:rPr lang="en-PL" sz="8000" b="1" i="1" dirty="0">
                <a:solidFill>
                  <a:srgbClr val="00B050"/>
                </a:solidFill>
                <a:latin typeface="+mn-lt"/>
              </a:rPr>
              <a:t>odwagi</a:t>
            </a:r>
            <a:r>
              <a:rPr lang="en-PL" sz="80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PL" sz="8000" b="1" i="1" dirty="0">
                <a:solidFill>
                  <a:srgbClr val="00B050"/>
                </a:solidFill>
                <a:latin typeface="+mn-lt"/>
              </a:rPr>
              <a:t>myślenia</a:t>
            </a:r>
            <a:r>
              <a:rPr lang="en-PL" sz="8000" b="1" dirty="0">
                <a:latin typeface="+mn-lt"/>
              </a:rPr>
              <a:t> nad </a:t>
            </a:r>
            <a:r>
              <a:rPr lang="en-PL" sz="8000" b="1" i="1" dirty="0">
                <a:solidFill>
                  <a:srgbClr val="FF0000"/>
                </a:solidFill>
                <a:latin typeface="+mn-lt"/>
              </a:rPr>
              <a:t>poprawnością</a:t>
            </a:r>
            <a:r>
              <a:rPr lang="en-PL" sz="8000" b="1" dirty="0">
                <a:latin typeface="+mn-lt"/>
              </a:rPr>
              <a:t>, </a:t>
            </a:r>
          </a:p>
          <a:p>
            <a:pPr marL="0" indent="0">
              <a:buNone/>
            </a:pPr>
            <a:endParaRPr lang="en-PL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A2B5-54F8-AC4D-A62A-00740BD0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60648"/>
            <a:ext cx="7056784" cy="864096"/>
          </a:xfrm>
        </p:spPr>
        <p:txBody>
          <a:bodyPr>
            <a:noAutofit/>
          </a:bodyPr>
          <a:lstStyle/>
          <a:p>
            <a:br>
              <a:rPr lang="pl-PL" sz="4800" b="1" dirty="0">
                <a:latin typeface="+mn-lt"/>
              </a:rPr>
            </a:br>
            <a:r>
              <a:rPr lang="pl-PL" sz="4800" b="1" dirty="0">
                <a:latin typeface="+mn-lt"/>
              </a:rPr>
              <a:t>CECHY STRATEGII</a:t>
            </a:r>
            <a:br>
              <a:rPr lang="en-PL" sz="4800" b="1" dirty="0">
                <a:latin typeface="+mn-lt"/>
              </a:rPr>
            </a:br>
            <a:endParaRPr lang="en-PL" sz="4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A5C6-B956-8B48-A43D-D880DBE6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124745"/>
            <a:ext cx="9145016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PL" sz="8800" b="1" dirty="0">
                <a:latin typeface="+mn-lt"/>
              </a:rPr>
              <a:t>prymat </a:t>
            </a:r>
            <a:r>
              <a:rPr lang="en-PL" sz="8800" b="1" i="1" dirty="0">
                <a:solidFill>
                  <a:srgbClr val="00B050"/>
                </a:solidFill>
                <a:latin typeface="+mn-lt"/>
              </a:rPr>
              <a:t>wyrazistych priorytetów </a:t>
            </a:r>
            <a:r>
              <a:rPr lang="en-PL" sz="8800" b="1" dirty="0">
                <a:latin typeface="+mn-lt"/>
              </a:rPr>
              <a:t>nad </a:t>
            </a:r>
            <a:r>
              <a:rPr lang="en-PL" sz="8800" b="1" i="1" dirty="0">
                <a:solidFill>
                  <a:srgbClr val="FF0000"/>
                </a:solidFill>
                <a:latin typeface="+mn-lt"/>
              </a:rPr>
              <a:t>kompleksowością</a:t>
            </a:r>
          </a:p>
          <a:p>
            <a:pPr marL="0" indent="0">
              <a:buNone/>
            </a:pPr>
            <a:endParaRPr lang="en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0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A2B5-54F8-AC4D-A62A-00740BD0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60648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CECHY STRATEGII</a:t>
            </a:r>
            <a:br>
              <a:rPr lang="en-PL" b="1" dirty="0"/>
            </a:br>
            <a:endParaRPr lang="en-P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A5C6-B956-8B48-A43D-D880DBE6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124745"/>
            <a:ext cx="9937104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PL" sz="8800" b="1" dirty="0">
                <a:latin typeface="+mn-lt"/>
              </a:rPr>
              <a:t>prymat </a:t>
            </a:r>
            <a:r>
              <a:rPr lang="en-PL" sz="8800" b="1" i="1" dirty="0">
                <a:solidFill>
                  <a:srgbClr val="00B050"/>
                </a:solidFill>
                <a:latin typeface="+mn-lt"/>
              </a:rPr>
              <a:t>nieustannego rozwoju strategii </a:t>
            </a:r>
          </a:p>
          <a:p>
            <a:pPr marL="0" indent="0">
              <a:buNone/>
            </a:pPr>
            <a:r>
              <a:rPr lang="en-PL" sz="8800" b="1" dirty="0">
                <a:latin typeface="+mn-lt"/>
              </a:rPr>
              <a:t>nad jej </a:t>
            </a:r>
            <a:r>
              <a:rPr lang="en-PL" sz="8800" b="1" i="1" dirty="0">
                <a:solidFill>
                  <a:srgbClr val="FF0000"/>
                </a:solidFill>
                <a:latin typeface="+mn-lt"/>
              </a:rPr>
              <a:t>stabilnością</a:t>
            </a:r>
          </a:p>
        </p:txBody>
      </p:sp>
    </p:spTree>
    <p:extLst>
      <p:ext uri="{BB962C8B-B14F-4D97-AF65-F5344CB8AC3E}">
        <p14:creationId xmlns:p14="http://schemas.microsoft.com/office/powerpoint/2010/main" val="15939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3028-9E17-B746-98ED-AA7E788C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L" sz="6000" b="1" dirty="0"/>
              <a:t>ZAAPCEPTUJ CHAOS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18FA-2DF5-554B-B8E8-66259A06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00201"/>
            <a:ext cx="97210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altLang="pl-PL" sz="7200" b="1" dirty="0">
                <a:solidFill>
                  <a:srgbClr val="FFC000"/>
                </a:solidFill>
              </a:rPr>
              <a:t>NOWA NORMALNOŚĆ</a:t>
            </a:r>
            <a:br>
              <a:rPr lang="pl-PL" altLang="pl-PL" sz="7200" b="1" dirty="0">
                <a:solidFill>
                  <a:srgbClr val="FFC000"/>
                </a:solidFill>
              </a:rPr>
            </a:br>
            <a:r>
              <a:rPr lang="pl-PL" altLang="pl-PL" sz="7200" b="1" i="1" dirty="0">
                <a:solidFill>
                  <a:srgbClr val="FF0000"/>
                </a:solidFill>
              </a:rPr>
              <a:t>NEW NORMAL</a:t>
            </a:r>
          </a:p>
          <a:p>
            <a:pPr marL="0" indent="0" algn="ctr">
              <a:buNone/>
            </a:pPr>
            <a:r>
              <a:rPr lang="pl-PL" sz="7200" b="1" i="1" dirty="0">
                <a:solidFill>
                  <a:srgbClr val="0070C0"/>
                </a:solidFill>
              </a:rPr>
              <a:t>ZAAKCEPTUJ JĄ</a:t>
            </a:r>
            <a:endParaRPr lang="en-PL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508C-59BF-7D4B-AE7B-0279A0D4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PL" altLang="en-PL" sz="4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(„Fortune”, pa</a:t>
            </a:r>
            <a:r>
              <a:rPr kumimoji="0" lang="en-PL" altLang="en-PL" sz="4400" b="0" i="0" u="none" strike="noStrike" cap="none" normalizeH="0" baseline="0" dirty="0">
                <a:ln>
                  <a:noFill/>
                </a:ln>
                <a:effectLst/>
                <a:latin typeface="TT2CE8o00"/>
              </a:rPr>
              <a:t>ź</a:t>
            </a:r>
            <a:r>
              <a:rPr kumimoji="0" lang="en-PL" altLang="en-PL" sz="4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dziernik ’06</a:t>
            </a:r>
            <a:r>
              <a:rPr kumimoji="0" lang="en-PL" altLang="en-PL" sz="48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) </a:t>
            </a:r>
            <a:br>
              <a:rPr kumimoji="0" lang="en-PL" altLang="en-PL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A879-6F96-D846-9FE7-47325BC2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47" y="1844824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L" altLang="en-PL" sz="6000" b="1" i="0" u="none" strike="noStrike" cap="none" normalizeH="0" baseline="0" dirty="0">
                <a:ln>
                  <a:noFill/>
                </a:ln>
                <a:effectLst/>
              </a:rPr>
              <a:t>„Prognozą dla większości firm jest dzisiaj ciągły chaos z szansą na katastrofę.</a:t>
            </a:r>
            <a:br>
              <a:rPr kumimoji="0" lang="en-PL" altLang="en-PL" sz="6000" b="1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PL" altLang="en-PL" sz="6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L" altLang="en-PL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Wyzwaniem jest jak czuć się z tym </a:t>
            </a:r>
            <a:endParaRPr kumimoji="0" lang="en-PL" altLang="en-PL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L" altLang="en-PL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dobrze” </a:t>
            </a:r>
            <a:endParaRPr kumimoji="0" lang="en-PL" altLang="en-PL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endParaRPr lang="en-PL" b="1" dirty="0"/>
          </a:p>
        </p:txBody>
      </p:sp>
    </p:spTree>
    <p:extLst>
      <p:ext uri="{BB962C8B-B14F-4D97-AF65-F5344CB8AC3E}">
        <p14:creationId xmlns:p14="http://schemas.microsoft.com/office/powerpoint/2010/main" val="35126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7328" y="-459432"/>
            <a:ext cx="1069842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Barlow Light" panose="00000400000000000000" pitchFamily="2" charset="-18"/>
              </a:rPr>
              <a:t>tytuł</a:t>
            </a: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r>
              <a:rPr lang="pl-PL" sz="3200" dirty="0">
                <a:solidFill>
                  <a:schemeClr val="bg1"/>
                </a:solidFill>
                <a:latin typeface="Barlow Light" panose="00000400000000000000" pitchFamily="2" charset="-18"/>
              </a:rPr>
              <a:t>             </a:t>
            </a:r>
          </a:p>
          <a:p>
            <a:r>
              <a:rPr lang="pl-PL" sz="3200" dirty="0">
                <a:solidFill>
                  <a:schemeClr val="bg1"/>
                </a:solidFill>
                <a:latin typeface="Barlow Light" panose="00000400000000000000" pitchFamily="2" charset="-18"/>
              </a:rPr>
              <a:t>              podtytuł</a:t>
            </a: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r>
              <a:rPr lang="pl-PL" sz="2400" dirty="0">
                <a:solidFill>
                  <a:schemeClr val="bg1"/>
                </a:solidFill>
                <a:latin typeface="Barlow Light" panose="00000400000000000000" pitchFamily="2" charset="-18"/>
              </a:rPr>
              <a:t>     </a:t>
            </a: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r>
              <a:rPr lang="pl-PL" sz="2400" dirty="0">
                <a:solidFill>
                  <a:schemeClr val="bg1"/>
                </a:solidFill>
                <a:latin typeface="Barlow Light" panose="00000400000000000000" pitchFamily="2" charset="-18"/>
              </a:rPr>
              <a:t>Prowadzący: 	          </a:t>
            </a:r>
            <a:endParaRPr lang="pl-PL" sz="3600" b="1" dirty="0">
              <a:solidFill>
                <a:schemeClr val="bg1"/>
              </a:solidFill>
              <a:latin typeface="Barlow Light" panose="00000400000000000000" pitchFamily="2" charset="-18"/>
            </a:endParaRPr>
          </a:p>
        </p:txBody>
      </p:sp>
      <p:pic>
        <p:nvPicPr>
          <p:cNvPr id="7" name="Symbol zastępczy zawartości 6" descr="Obraz zawierający tekst, osoba&#10;&#10;Opis wygenerowany automatycznie">
            <a:extLst>
              <a:ext uri="{FF2B5EF4-FFF2-40B4-BE49-F238E27FC236}">
                <a16:creationId xmlns:a16="http://schemas.microsoft.com/office/drawing/2014/main" id="{0531873B-8192-00E8-B98D-D1F9E80BC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2"/>
            <a:ext cx="12219634" cy="6873544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72D878C-92A0-7158-10B5-A5CD3D14A3A1}"/>
              </a:ext>
            </a:extLst>
          </p:cNvPr>
          <p:cNvSpPr txBox="1"/>
          <p:nvPr/>
        </p:nvSpPr>
        <p:spPr>
          <a:xfrm>
            <a:off x="1085548" y="1264341"/>
            <a:ext cx="6590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5400" b="1" i="0" dirty="0">
              <a:solidFill>
                <a:schemeClr val="bg1"/>
              </a:solidFill>
              <a:effectLst/>
              <a:latin typeface="Ubuntu"/>
            </a:endParaRPr>
          </a:p>
          <a:p>
            <a:pPr algn="l"/>
            <a:r>
              <a:rPr lang="en-GB" sz="5400" b="1" i="0" dirty="0">
                <a:solidFill>
                  <a:schemeClr val="bg1"/>
                </a:solidFill>
                <a:effectLst/>
                <a:latin typeface="Ubuntu"/>
              </a:rPr>
              <a:t>	DZIĘKUJĘ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7894CCF-1B73-DC62-28B3-4ED5EE02BCF3}"/>
              </a:ext>
            </a:extLst>
          </p:cNvPr>
          <p:cNvSpPr txBox="1"/>
          <p:nvPr/>
        </p:nvSpPr>
        <p:spPr>
          <a:xfrm>
            <a:off x="1089774" y="4762662"/>
            <a:ext cx="554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i="1" dirty="0">
                <a:solidFill>
                  <a:schemeClr val="bg1"/>
                </a:solidFill>
                <a:latin typeface="Barlow" panose="00000500000000000000" pitchFamily="2" charset="-18"/>
              </a:rPr>
              <a:t>Krzysztof Sarnecki</a:t>
            </a:r>
          </a:p>
        </p:txBody>
      </p:sp>
    </p:spTree>
    <p:extLst>
      <p:ext uri="{BB962C8B-B14F-4D97-AF65-F5344CB8AC3E}">
        <p14:creationId xmlns:p14="http://schemas.microsoft.com/office/powerpoint/2010/main" val="12903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7071" y="-164115"/>
            <a:ext cx="9905999" cy="1478571"/>
          </a:xfrm>
        </p:spPr>
        <p:txBody>
          <a:bodyPr>
            <a:normAutofit/>
          </a:bodyPr>
          <a:lstStyle/>
          <a:p>
            <a:r>
              <a:rPr lang="pl-PL" sz="4800" b="1" dirty="0">
                <a:effectLst>
                  <a:reflection blurRad="6350" stA="20000" endPos="45500" dir="5400000" sy="-100000" algn="bl" rotWithShape="0"/>
                </a:effectLst>
              </a:rPr>
              <a:t>Trzy poziomy sprzedaży</a:t>
            </a:r>
            <a:endParaRPr lang="pl-PL" sz="4800" b="1" dirty="0"/>
          </a:p>
        </p:txBody>
      </p:sp>
      <p:pic>
        <p:nvPicPr>
          <p:cNvPr id="50" name="Obraz 49"/>
          <p:cNvPicPr/>
          <p:nvPr/>
        </p:nvPicPr>
        <p:blipFill>
          <a:blip r:embed="rId2"/>
          <a:stretch>
            <a:fillRect/>
          </a:stretch>
        </p:blipFill>
        <p:spPr>
          <a:xfrm>
            <a:off x="1278937" y="1757916"/>
            <a:ext cx="7836711" cy="4210493"/>
          </a:xfrm>
          <a:prstGeom prst="rect">
            <a:avLst/>
          </a:prstGeom>
        </p:spPr>
      </p:pic>
      <p:grpSp>
        <p:nvGrpSpPr>
          <p:cNvPr id="37" name="Grupa 36"/>
          <p:cNvGrpSpPr/>
          <p:nvPr/>
        </p:nvGrpSpPr>
        <p:grpSpPr>
          <a:xfrm>
            <a:off x="1278936" y="1280046"/>
            <a:ext cx="8165805" cy="4820092"/>
            <a:chOff x="1029340" y="3109345"/>
            <a:chExt cx="5760720" cy="2580640"/>
          </a:xfrm>
        </p:grpSpPr>
        <p:pic>
          <p:nvPicPr>
            <p:cNvPr id="51" name="Obraz 5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9340" y="3109345"/>
              <a:ext cx="5760720" cy="2580640"/>
            </a:xfrm>
            <a:prstGeom prst="rect">
              <a:avLst/>
            </a:prstGeom>
          </p:spPr>
        </p:pic>
        <p:sp>
          <p:nvSpPr>
            <p:cNvPr id="52" name="Pole tekstowe 2"/>
            <p:cNvSpPr txBox="1">
              <a:spLocks noChangeArrowheads="1"/>
            </p:cNvSpPr>
            <p:nvPr/>
          </p:nvSpPr>
          <p:spPr bwMode="auto">
            <a:xfrm>
              <a:off x="3203847" y="5099757"/>
              <a:ext cx="1368151" cy="402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467" b="1" dirty="0">
                  <a:solidFill>
                    <a:srgbClr val="FFFFFF"/>
                  </a:solidFill>
                  <a:latin typeface="Calibri"/>
                  <a:ea typeface="Calibri"/>
                  <a:cs typeface="Times New Roman"/>
                </a:rPr>
                <a:t>Koszt - </a:t>
              </a:r>
              <a:r>
                <a:rPr lang="pl-PL" sz="1467" b="1" dirty="0" err="1">
                  <a:solidFill>
                    <a:srgbClr val="FFFFFF"/>
                  </a:solidFill>
                  <a:latin typeface="Calibri"/>
                  <a:ea typeface="Calibri"/>
                  <a:cs typeface="Times New Roman"/>
                </a:rPr>
                <a:t>pasywo</a:t>
              </a:r>
              <a:endParaRPr lang="pl-PL" sz="1200" dirty="0">
                <a:latin typeface="Corbel"/>
                <a:ea typeface="Calibri"/>
                <a:cs typeface="Times New Roman"/>
              </a:endParaRP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244771" y="1327428"/>
            <a:ext cx="10234133" cy="5071468"/>
            <a:chOff x="1247799" y="2081024"/>
            <a:chExt cx="5760720" cy="2580640"/>
          </a:xfrm>
        </p:grpSpPr>
        <p:grpSp>
          <p:nvGrpSpPr>
            <p:cNvPr id="38" name="Grupa 37"/>
            <p:cNvGrpSpPr/>
            <p:nvPr/>
          </p:nvGrpSpPr>
          <p:grpSpPr>
            <a:xfrm>
              <a:off x="1247799" y="2081024"/>
              <a:ext cx="5760720" cy="2580640"/>
              <a:chOff x="1691640" y="1925377"/>
              <a:chExt cx="5760720" cy="2580640"/>
            </a:xfrm>
          </p:grpSpPr>
          <p:pic>
            <p:nvPicPr>
              <p:cNvPr id="54" name="Obraz 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1640" y="1925377"/>
                <a:ext cx="5760720" cy="2580640"/>
              </a:xfrm>
              <a:prstGeom prst="rect">
                <a:avLst/>
              </a:prstGeom>
            </p:spPr>
          </p:pic>
          <p:sp>
            <p:nvSpPr>
              <p:cNvPr id="56" name="Pole tekstowe 2"/>
              <p:cNvSpPr txBox="1">
                <a:spLocks noChangeArrowheads="1"/>
              </p:cNvSpPr>
              <p:nvPr/>
            </p:nvSpPr>
            <p:spPr bwMode="auto">
              <a:xfrm>
                <a:off x="5785804" y="3938188"/>
                <a:ext cx="1454624" cy="402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467" b="1" dirty="0">
                    <a:solidFill>
                      <a:srgbClr val="FFFFFF"/>
                    </a:solidFill>
                    <a:latin typeface="Calibri"/>
                    <a:ea typeface="Calibri"/>
                    <a:cs typeface="Times New Roman"/>
                  </a:rPr>
                  <a:t>Partner - aktywo</a:t>
                </a:r>
                <a:endParaRPr lang="pl-PL" sz="1200" dirty="0">
                  <a:latin typeface="Corbel"/>
                  <a:ea typeface="Calibri"/>
                  <a:cs typeface="Times New Roman"/>
                </a:endParaRPr>
              </a:p>
            </p:txBody>
          </p:sp>
        </p:grpSp>
        <p:sp>
          <p:nvSpPr>
            <p:cNvPr id="58" name="Pole tekstowe 2"/>
            <p:cNvSpPr txBox="1">
              <a:spLocks noChangeArrowheads="1"/>
            </p:cNvSpPr>
            <p:nvPr/>
          </p:nvSpPr>
          <p:spPr bwMode="auto">
            <a:xfrm>
              <a:off x="3419350" y="4071122"/>
              <a:ext cx="1368151" cy="402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467" b="1" dirty="0">
                  <a:solidFill>
                    <a:srgbClr val="FFFFFF"/>
                  </a:solidFill>
                  <a:latin typeface="Calibri"/>
                  <a:ea typeface="Calibri"/>
                  <a:cs typeface="Times New Roman"/>
                </a:rPr>
                <a:t>Koszt - </a:t>
              </a:r>
              <a:r>
                <a:rPr lang="pl-PL" sz="1467" b="1" dirty="0" err="1">
                  <a:solidFill>
                    <a:srgbClr val="FFFFFF"/>
                  </a:solidFill>
                  <a:latin typeface="Calibri"/>
                  <a:ea typeface="Calibri"/>
                  <a:cs typeface="Times New Roman"/>
                </a:rPr>
                <a:t>pasywo</a:t>
              </a:r>
              <a:endParaRPr lang="pl-PL" sz="1200" dirty="0">
                <a:latin typeface="Corbel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73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BC2A-30C9-BC40-9487-A510D1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656692"/>
            <a:ext cx="9073008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dirty="0">
                <a:latin typeface="+mn-lt"/>
              </a:rPr>
              <a:t>Sprzedaż Transformacyjna – 3PL, 4PL, 5PL</a:t>
            </a:r>
          </a:p>
          <a:p>
            <a:pPr marL="0" indent="0" algn="ctr">
              <a:buNone/>
            </a:pPr>
            <a:endParaRPr lang="pl-PL" sz="6000" b="1" dirty="0">
              <a:latin typeface="+mn-lt"/>
            </a:endParaRPr>
          </a:p>
          <a:p>
            <a:pPr marL="0" indent="0" algn="ctr">
              <a:buNone/>
            </a:pP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35406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20000" endPos="51000" dir="5400000" sy="-100000" algn="bl" rotWithShape="0"/>
                </a:effectLst>
                <a:latin typeface="Bebas Neue"/>
              </a:rPr>
              <a:t>IV GENERACJA SPRZEDAŻY</a:t>
            </a:r>
          </a:p>
        </p:txBody>
      </p:sp>
      <p:pic>
        <p:nvPicPr>
          <p:cNvPr id="4" name="Picture 2" descr="C:\Users\Quest AW\AppData\Local\Microsoft\Windows\Temporary Internet Files\Content.Outlook\DO1E5ZYU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92" y="1547359"/>
            <a:ext cx="7049197" cy="53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omputer\Documents\A 2014\QUEST - NOWA TWARZ\PROCES SPRZEDAŻY + Spadochron\Q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92"/>
            <a:ext cx="9144000" cy="686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66831"/>
      </p:ext>
    </p:extLst>
  </p:cSld>
  <p:clrMapOvr>
    <a:masterClrMapping/>
  </p:clrMapOvr>
</p:sld>
</file>

<file path=ppt/theme/theme1.xml><?xml version="1.0" encoding="utf-8"?>
<a:theme xmlns:a="http://schemas.openxmlformats.org/drawingml/2006/main" name="Ques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49840</TotalTime>
  <Words>937</Words>
  <Application>Microsoft Macintosh PowerPoint</Application>
  <PresentationFormat>Widescreen</PresentationFormat>
  <Paragraphs>195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</vt:lpstr>
      <vt:lpstr>Barlow</vt:lpstr>
      <vt:lpstr>Barlow Light</vt:lpstr>
      <vt:lpstr>Bebas Neue</vt:lpstr>
      <vt:lpstr>Calibri</vt:lpstr>
      <vt:lpstr>Calibri Light</vt:lpstr>
      <vt:lpstr>Corbel</vt:lpstr>
      <vt:lpstr>Helvetica</vt:lpstr>
      <vt:lpstr>Inter</vt:lpstr>
      <vt:lpstr>Lato</vt:lpstr>
      <vt:lpstr>TT2CE3o00</vt:lpstr>
      <vt:lpstr>TT2CE8o00</vt:lpstr>
      <vt:lpstr>Ubuntu</vt:lpstr>
      <vt:lpstr>Quest</vt:lpstr>
      <vt:lpstr>Projekt niestandardowy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Trzy poziomy sprzedaży</vt:lpstr>
      <vt:lpstr>PowerPoint Presentation</vt:lpstr>
      <vt:lpstr>IV GENERACJA SPRZEDAŻY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 około 10 lat</vt:lpstr>
      <vt:lpstr>PowerPoint Presentation</vt:lpstr>
      <vt:lpstr>NIE STÓJMY W KOLEJCE DO SKLEPU, DO KTÓREGO NIKT   NIGDY    NICZEGO     NIE PRZYWIEZIE!!!</vt:lpstr>
      <vt:lpstr>PowerPoint Presentation</vt:lpstr>
      <vt:lpstr>PowerPoint Presentation</vt:lpstr>
      <vt:lpstr>CHAOS      a  BAŁAGAN</vt:lpstr>
      <vt:lpstr>PowerPoint Presentation</vt:lpstr>
      <vt:lpstr>PowerPoint Presentation</vt:lpstr>
      <vt:lpstr>PowerPoint Presentation</vt:lpstr>
      <vt:lpstr>A TERAZ  VI GENERACJA…</vt:lpstr>
      <vt:lpstr>PowerPoint Presentation</vt:lpstr>
      <vt:lpstr>VI nielinearna  GENERACJA MARKETINGU  i SPRZEDAŻY</vt:lpstr>
      <vt:lpstr>PowerPoint Presentation</vt:lpstr>
      <vt:lpstr>PowerPoint Presentation</vt:lpstr>
      <vt:lpstr>PowerPoint Presentation</vt:lpstr>
      <vt:lpstr>Marketing 5.0</vt:lpstr>
      <vt:lpstr>Marketing 5.0</vt:lpstr>
      <vt:lpstr>Marketing 5.0</vt:lpstr>
      <vt:lpstr>Marketing 5.0</vt:lpstr>
      <vt:lpstr>Marketing 5.0</vt:lpstr>
      <vt:lpstr>Marketing 5.0</vt:lpstr>
      <vt:lpstr>Marketing 5.0</vt:lpstr>
      <vt:lpstr>Marketing 5.0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ZARZĄDZANIE W CHAOSIE: </vt:lpstr>
      <vt:lpstr>PowerPoint Presentation</vt:lpstr>
      <vt:lpstr>CECHY STRATEGII </vt:lpstr>
      <vt:lpstr> CECHY STRATEGII </vt:lpstr>
      <vt:lpstr>CECHY STRATEGII </vt:lpstr>
      <vt:lpstr>ZAAPCEPTUJ CHAOS</vt:lpstr>
      <vt:lpstr>(„Fortune”, październik ’06)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</dc:title>
  <dc:creator>Quest AW</dc:creator>
  <cp:lastModifiedBy>Quest Change Managers</cp:lastModifiedBy>
  <cp:revision>273</cp:revision>
  <dcterms:created xsi:type="dcterms:W3CDTF">2012-05-18T07:07:23Z</dcterms:created>
  <dcterms:modified xsi:type="dcterms:W3CDTF">2024-03-14T07:31:21Z</dcterms:modified>
</cp:coreProperties>
</file>