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639" r:id="rId3"/>
    <p:sldId id="1638" r:id="rId4"/>
    <p:sldId id="1630" r:id="rId5"/>
    <p:sldId id="1635" r:id="rId6"/>
    <p:sldId id="1631" r:id="rId7"/>
    <p:sldId id="780" r:id="rId8"/>
    <p:sldId id="1652" r:id="rId9"/>
    <p:sldId id="1633" r:id="rId10"/>
    <p:sldId id="1636" r:id="rId11"/>
    <p:sldId id="1632" r:id="rId12"/>
    <p:sldId id="278" r:id="rId13"/>
    <p:sldId id="1634" r:id="rId14"/>
    <p:sldId id="1640" r:id="rId15"/>
    <p:sldId id="1639" r:id="rId16"/>
    <p:sldId id="1650" r:id="rId17"/>
    <p:sldId id="1641" r:id="rId18"/>
    <p:sldId id="813" r:id="rId19"/>
    <p:sldId id="767" r:id="rId20"/>
    <p:sldId id="802" r:id="rId21"/>
    <p:sldId id="801" r:id="rId22"/>
    <p:sldId id="1642" r:id="rId23"/>
    <p:sldId id="1649" r:id="rId24"/>
    <p:sldId id="1643" r:id="rId25"/>
    <p:sldId id="848" r:id="rId26"/>
    <p:sldId id="1644" r:id="rId27"/>
    <p:sldId id="1645" r:id="rId28"/>
    <p:sldId id="1651" r:id="rId29"/>
    <p:sldId id="1646" r:id="rId30"/>
    <p:sldId id="1485" r:id="rId31"/>
    <p:sldId id="1653" r:id="rId32"/>
    <p:sldId id="1542" r:id="rId33"/>
    <p:sldId id="1535" r:id="rId34"/>
    <p:sldId id="814" r:id="rId35"/>
    <p:sldId id="353" r:id="rId36"/>
    <p:sldId id="354" r:id="rId37"/>
    <p:sldId id="355" r:id="rId38"/>
    <p:sldId id="357" r:id="rId39"/>
    <p:sldId id="363" r:id="rId40"/>
    <p:sldId id="1545" r:id="rId41"/>
    <p:sldId id="1608" r:id="rId42"/>
    <p:sldId id="1627" r:id="rId43"/>
    <p:sldId id="1594" r:id="rId44"/>
    <p:sldId id="1595" r:id="rId45"/>
    <p:sldId id="1596" r:id="rId46"/>
    <p:sldId id="1597" r:id="rId4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4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8" autoAdjust="0"/>
    <p:restoredTop sz="95368" autoAdjust="0"/>
  </p:normalViewPr>
  <p:slideViewPr>
    <p:cSldViewPr>
      <p:cViewPr>
        <p:scale>
          <a:sx n="76" d="100"/>
          <a:sy n="76" d="100"/>
        </p:scale>
        <p:origin x="832" y="1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5278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AFCDC-5875-4BF4-9027-4C93536B6277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0031-1ECC-481C-A41A-E5EAF7EE0C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5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D71CF-B611-496D-87BC-0A85966D4A48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DDCB7-EC4F-461B-A83B-32F76E6173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4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882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63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29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4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E6F85-300E-2E67-69FA-70DC267B9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1F73C1-C936-65CC-8A7B-43C414C19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60024E-ACD9-AE96-F57D-E76BA865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F3CB44-4FA9-D56C-5AC8-6A62458A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82DEAC-9ADC-F6BF-65B5-B03BBCBC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357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2C468-9524-62A6-90AB-B0FFF0273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13B299-7B28-9496-8AAA-E6D13B7D5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07F9AB-0713-9DF0-45B9-A7BCCA28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24DF75-B943-C95D-0AC6-8461478D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466CE0-D381-1447-BFB2-43481899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056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800D3-E2DE-5E12-B899-7D9A1F33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025F7D-88B8-3F52-4C64-A7C25067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4DE1FC-1FF6-A60D-9558-26E347CA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C223BD-5E81-6432-F5EE-63A662EA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F0D2BB-D502-EE32-7DFC-E76C4D58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10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2FD165-36CE-92AA-7817-78EB2DC4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E70581-2325-D46D-87E4-2D0F25B38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4B77D2-DD17-C92A-AC20-87C8E4553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DA0678-86C9-192E-5F36-97AFF906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E35936-AE34-D60B-64E4-DA8A97BC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0A11966-B19D-3100-175E-CE1B8A0D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8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8FE12-5A52-A8D0-9078-AF80E7F4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B6DB75-7666-9D9B-8384-A7D227A33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D4232E-0C02-F0CA-06D8-B6F1FBAAE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2DA78B3-0BD8-85D8-5630-371266D44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655099-AAA6-32AA-277B-81CD31862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37FB658-90E3-9FAD-AB41-CFDB1F39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55F26F7-0F4C-C5DB-63F6-0300DC9A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683E489-BA32-E0BC-63E7-C1B7713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760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5D9F79-EE32-5F39-8C34-E2F24318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8CFB01-DE6E-7B6E-B231-1362B8FE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6E4054E-0EF3-7611-20AF-4C0F51E8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CB08F9-2AB0-5DB1-C4A9-1D579E7E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32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8212466-5990-2124-E4A3-697324B1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C21D0EC-9CA6-1050-6A43-7D8BCB6A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6FD26A-FA37-CB5B-EEEF-9A4965EE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19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8928992" cy="1143000"/>
          </a:xfrm>
        </p:spPr>
        <p:txBody>
          <a:bodyPr/>
          <a:lstStyle>
            <a:lvl1pPr>
              <a:defRPr>
                <a:latin typeface="Barlow Light" panose="00000400000000000000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9349" y="1600201"/>
            <a:ext cx="892899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Barlow Light" panose="00000400000000000000" pitchFamily="2" charset="-18"/>
              </a:defRPr>
            </a:lvl1pPr>
            <a:lvl2pPr>
              <a:defRPr>
                <a:latin typeface="Barlow Light" panose="00000400000000000000" pitchFamily="2" charset="-18"/>
              </a:defRPr>
            </a:lvl2pPr>
            <a:lvl3pPr>
              <a:defRPr>
                <a:latin typeface="Barlow Light" panose="00000400000000000000" pitchFamily="2" charset="-18"/>
              </a:defRPr>
            </a:lvl3pPr>
            <a:lvl4pPr>
              <a:defRPr>
                <a:latin typeface="Barlow Light" panose="00000400000000000000" pitchFamily="2" charset="-18"/>
              </a:defRPr>
            </a:lvl4pPr>
            <a:lvl5pPr>
              <a:defRPr>
                <a:latin typeface="Barlow Light" panose="00000400000000000000" pitchFamily="2" charset="-18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id="{059C018C-EF6A-3642-9C6B-89CC6B5CA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06" y="0"/>
            <a:ext cx="1696200" cy="66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0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E7313-7A5C-E3FC-5B42-0424EE3C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3E214B-F30F-FC34-F495-1218FD12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3AEE69-FB69-143C-A873-D07944C12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F25F270-64C2-E326-09A3-AF43513C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D70085-13CD-1933-323B-E4BCD107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5A1336-E061-1CFB-CD84-D7D328E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415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88E517-C53F-96F9-EDDA-675FCA99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9A6826-7CB4-DE48-D828-D7F0E2BCF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6C1661-D4A8-AC06-3812-79F12468D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772DBB-59A3-9422-BF09-E5397D2F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7C55FB-0DFD-18BB-AF2E-A127954C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8408B0F-E41B-88A8-B469-64DB76D4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5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33CB8-81EE-199D-EC90-D71CF510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98C79BE-3B11-7FD0-D033-7AA4A55FE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358FA1-684C-ACA3-FE95-23402243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FE67C9-DEA4-6223-9813-42AA7B04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8727B8-E1EF-C2D1-9B06-D46BD54C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25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A2180B3-FA35-D947-A7ED-A7C250CCF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802032-9242-CBF8-CB8C-64BC384F5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705FC1-AEDA-135A-8617-6FA9829C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A8EC7B-7E08-D963-0F89-4652C474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469CE6-5CC6-F78C-A66D-F63A63B9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29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12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2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1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2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2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C83526-46B6-4965-9BDC-6D06B80930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82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100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684BB-0BD0-4776-9EF8-791085ED13FF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E44F6AF-44DD-F217-9FC2-032E4CC140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06" y="0"/>
            <a:ext cx="1696200" cy="66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8203275-C015-8BD9-8042-C8B08149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A6623B-90FF-5F05-B888-98442E515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84DB56-F633-44EB-BD80-B0CEC6B8A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6CA5-0A0A-4E0C-9C16-D702BB510A23}" type="datetimeFigureOut">
              <a:rPr lang="pl-PL" smtClean="0"/>
              <a:t>12.09.2024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A43553-E61C-A4AF-10A4-F2E5DAFC2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6048B5-0ACC-7394-107D-8DBC75DED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FD99-1220-44A3-AA41-A48577C3A10B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8">
            <a:extLst>
              <a:ext uri="{FF2B5EF4-FFF2-40B4-BE49-F238E27FC236}">
                <a16:creationId xmlns:a16="http://schemas.microsoft.com/office/drawing/2014/main" id="{4173EEE2-C4B7-5246-9EC1-3EE06448D5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06" y="0"/>
            <a:ext cx="1696200" cy="66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5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y.com/pl_pl/workforce/swiat-bani-co-to-jes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7328" y="-459432"/>
            <a:ext cx="106984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tytuł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             </a:t>
            </a:r>
          </a:p>
          <a:p>
            <a:r>
              <a:rPr lang="pl-PL" sz="3200" dirty="0">
                <a:solidFill>
                  <a:schemeClr val="bg1"/>
                </a:solidFill>
                <a:latin typeface="Barlow Light" panose="00000400000000000000" pitchFamily="2" charset="-18"/>
              </a:rPr>
              <a:t>              podtytuł</a:t>
            </a:r>
          </a:p>
          <a:p>
            <a:pPr algn="ctr"/>
            <a:endParaRPr lang="pl-PL" sz="32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2400" dirty="0">
                <a:solidFill>
                  <a:schemeClr val="bg1"/>
                </a:solidFill>
                <a:latin typeface="Barlow Light" panose="00000400000000000000" pitchFamily="2" charset="-18"/>
              </a:rPr>
              <a:t>     </a:t>
            </a:r>
          </a:p>
          <a:p>
            <a:endParaRPr lang="pl-PL" sz="2400" dirty="0">
              <a:solidFill>
                <a:schemeClr val="bg1"/>
              </a:solidFill>
              <a:latin typeface="Barlow Light" panose="00000400000000000000" pitchFamily="2" charset="-18"/>
            </a:endParaRPr>
          </a:p>
          <a:p>
            <a:r>
              <a:rPr lang="pl-PL" sz="2400" dirty="0">
                <a:solidFill>
                  <a:schemeClr val="bg1"/>
                </a:solidFill>
                <a:latin typeface="Barlow Light" panose="00000400000000000000" pitchFamily="2" charset="-18"/>
              </a:rPr>
              <a:t>Prowadzący: 	          </a:t>
            </a:r>
            <a:endParaRPr lang="pl-PL" sz="3600" b="1" dirty="0">
              <a:solidFill>
                <a:schemeClr val="bg1"/>
              </a:solidFill>
              <a:latin typeface="Barlow Light" panose="00000400000000000000" pitchFamily="2" charset="-18"/>
            </a:endParaRPr>
          </a:p>
        </p:txBody>
      </p:sp>
      <p:pic>
        <p:nvPicPr>
          <p:cNvPr id="7" name="Symbol zastępczy zawartości 6" descr="Obraz zawierający tekst, osoba&#10;&#10;Opis wygenerowany automatycznie">
            <a:extLst>
              <a:ext uri="{FF2B5EF4-FFF2-40B4-BE49-F238E27FC236}">
                <a16:creationId xmlns:a16="http://schemas.microsoft.com/office/drawing/2014/main" id="{0531873B-8192-00E8-B98D-D1F9E80BC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2"/>
            <a:ext cx="12219634" cy="6873544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72D878C-92A0-7158-10B5-A5CD3D14A3A1}"/>
              </a:ext>
            </a:extLst>
          </p:cNvPr>
          <p:cNvSpPr txBox="1"/>
          <p:nvPr/>
        </p:nvSpPr>
        <p:spPr>
          <a:xfrm>
            <a:off x="1199456" y="1571893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Jak dawać sobie radę w sytuacjach stresowych - jak wytrzymać presję wynikającą ze zmienności</a:t>
            </a:r>
            <a:r>
              <a:rPr lang="en-PL" sz="1600" b="1" dirty="0">
                <a:effectLst/>
                <a:ea typeface="Times New Roman" panose="02020603050405020304" pitchFamily="18" charset="0"/>
              </a:rPr>
              <a:t>?</a:t>
            </a:r>
            <a:endParaRPr lang="pl-PL" sz="3600" b="1" dirty="0">
              <a:solidFill>
                <a:schemeClr val="bg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7894CCF-1B73-DC62-28B3-4ED5EE02BCF3}"/>
              </a:ext>
            </a:extLst>
          </p:cNvPr>
          <p:cNvSpPr txBox="1"/>
          <p:nvPr/>
        </p:nvSpPr>
        <p:spPr>
          <a:xfrm>
            <a:off x="1055440" y="4869160"/>
            <a:ext cx="3623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Barlow" panose="00000500000000000000" pitchFamily="2" charset="-18"/>
              </a:rPr>
              <a:t>Prowadzący:</a:t>
            </a:r>
          </a:p>
          <a:p>
            <a:r>
              <a:rPr lang="pl-PL" sz="3200" b="1" dirty="0">
                <a:solidFill>
                  <a:schemeClr val="bg1"/>
                </a:solidFill>
                <a:latin typeface="Barlow" panose="00000500000000000000" pitchFamily="2" charset="-18"/>
              </a:rPr>
              <a:t>Krzysztof Sarnecki</a:t>
            </a:r>
          </a:p>
        </p:txBody>
      </p:sp>
    </p:spTree>
    <p:extLst>
      <p:ext uri="{BB962C8B-B14F-4D97-AF65-F5344CB8AC3E}">
        <p14:creationId xmlns:p14="http://schemas.microsoft.com/office/powerpoint/2010/main" val="370068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055440" y="836712"/>
            <a:ext cx="86409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Nauka pokory</a:t>
            </a:r>
          </a:p>
          <a:p>
            <a:pPr marL="0" indent="0">
              <a:buNone/>
            </a:pPr>
            <a:endParaRPr lang="pl-PL" sz="8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DWIE MOJE SYTUACJE ŻYCIOWE</a:t>
            </a:r>
          </a:p>
          <a:p>
            <a:pPr marL="0" indent="0">
              <a:buNone/>
            </a:pPr>
            <a:endParaRPr lang="pl-PL" sz="8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8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5"/>
          <p:cNvSpPr txBox="1">
            <a:spLocks noGrp="1"/>
          </p:cNvSpPr>
          <p:nvPr/>
        </p:nvSpPr>
        <p:spPr bwMode="auto">
          <a:xfrm>
            <a:off x="7581900" y="554116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6" tIns="34283" rIns="68566" bIns="34283"/>
          <a:lstStyle/>
          <a:p>
            <a:pPr algn="r"/>
            <a:fld id="{F03BAAC5-C03B-4E12-B3A6-3FF0F8746C4F}" type="slidenum">
              <a:rPr lang="pl-PL" sz="1050">
                <a:latin typeface="Arial" pitchFamily="34" charset="0"/>
              </a:rPr>
              <a:pPr algn="r"/>
              <a:t>11</a:t>
            </a:fld>
            <a:endParaRPr lang="pl-PL" sz="105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6152" y="1028702"/>
            <a:ext cx="5369719" cy="679847"/>
          </a:xfrm>
        </p:spPr>
        <p:txBody>
          <a:bodyPr vert="horz" lIns="68566" tIns="34283" rIns="68566" bIns="34283" rtlCol="0" anchor="ctr">
            <a:noAutofit/>
          </a:bodyPr>
          <a:lstStyle/>
          <a:p>
            <a:pPr eaLnBrk="1" hangingPunct="1">
              <a:defRPr/>
            </a:pPr>
            <a:r>
              <a:rPr lang="pl-PL" sz="3600" dirty="0"/>
              <a:t>Postawy członków organizacji w sytuacji niechcianej zmiany</a:t>
            </a:r>
            <a:endParaRPr lang="en-US" sz="3600" dirty="0"/>
          </a:p>
        </p:txBody>
      </p:sp>
      <p:grpSp>
        <p:nvGrpSpPr>
          <p:cNvPr id="37892" name="Group 18"/>
          <p:cNvGrpSpPr>
            <a:grpSpLocks/>
          </p:cNvGrpSpPr>
          <p:nvPr/>
        </p:nvGrpSpPr>
        <p:grpSpPr bwMode="auto">
          <a:xfrm>
            <a:off x="1055440" y="2286002"/>
            <a:ext cx="8469561" cy="3807294"/>
            <a:chOff x="1058" y="1977"/>
            <a:chExt cx="10260" cy="4320"/>
          </a:xfrm>
        </p:grpSpPr>
        <p:sp>
          <p:nvSpPr>
            <p:cNvPr id="37893" name="Rectangle 19"/>
            <p:cNvSpPr>
              <a:spLocks noChangeArrowheads="1"/>
            </p:cNvSpPr>
            <p:nvPr/>
          </p:nvSpPr>
          <p:spPr bwMode="auto">
            <a:xfrm>
              <a:off x="3218" y="2337"/>
              <a:ext cx="180" cy="342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algn="r" defTabSz="726281" eaLnBrk="0" hangingPunct="0"/>
              <a:endParaRPr lang="pl-PL" sz="1425">
                <a:latin typeface="Arial" pitchFamily="34" charset="0"/>
              </a:endParaRPr>
            </a:p>
          </p:txBody>
        </p:sp>
        <p:sp>
          <p:nvSpPr>
            <p:cNvPr id="37894" name="Line 20"/>
            <p:cNvSpPr>
              <a:spLocks noChangeShapeType="1"/>
            </p:cNvSpPr>
            <p:nvPr/>
          </p:nvSpPr>
          <p:spPr bwMode="auto">
            <a:xfrm>
              <a:off x="3218" y="4317"/>
              <a:ext cx="6840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l-PL" sz="1350"/>
            </a:p>
          </p:txBody>
        </p:sp>
        <p:sp>
          <p:nvSpPr>
            <p:cNvPr id="37895" name="Text Box 21"/>
            <p:cNvSpPr txBox="1">
              <a:spLocks noChangeArrowheads="1"/>
            </p:cNvSpPr>
            <p:nvPr/>
          </p:nvSpPr>
          <p:spPr bwMode="auto">
            <a:xfrm>
              <a:off x="1058" y="3597"/>
              <a:ext cx="21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algn="r" defTabSz="726281" eaLnBrk="0" hangingPunct="0">
                <a:spcAft>
                  <a:spcPts val="797"/>
                </a:spcAft>
              </a:pPr>
              <a:r>
                <a:rPr lang="pl-PL" sz="825" dirty="0">
                  <a:latin typeface="Verdana" pitchFamily="34" charset="0"/>
                </a:rPr>
                <a:t>Postawa, morale, pragnienie, aby zmiana przyniosła efekty</a:t>
              </a:r>
              <a:endParaRPr lang="pl-PL" sz="1425" dirty="0">
                <a:latin typeface="Arial" pitchFamily="34" charset="0"/>
              </a:endParaRPr>
            </a:p>
          </p:txBody>
        </p:sp>
        <p:sp>
          <p:nvSpPr>
            <p:cNvPr id="37896" name="Text Box 22"/>
            <p:cNvSpPr txBox="1">
              <a:spLocks noChangeArrowheads="1"/>
            </p:cNvSpPr>
            <p:nvPr/>
          </p:nvSpPr>
          <p:spPr bwMode="auto">
            <a:xfrm>
              <a:off x="2498" y="1977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algn="ctr" defTabSz="726281" eaLnBrk="0" hangingPunct="0">
                <a:spcAft>
                  <a:spcPts val="797"/>
                </a:spcAft>
              </a:pPr>
              <a:r>
                <a:rPr lang="pl-PL" sz="825">
                  <a:latin typeface="Verdana" pitchFamily="34" charset="0"/>
                </a:rPr>
                <a:t>Pozytywnie</a:t>
              </a:r>
              <a:endParaRPr lang="pl-PL" sz="1425">
                <a:latin typeface="Arial" pitchFamily="34" charset="0"/>
              </a:endParaRPr>
            </a:p>
          </p:txBody>
        </p:sp>
        <p:sp>
          <p:nvSpPr>
            <p:cNvPr id="37897" name="Text Box 23"/>
            <p:cNvSpPr txBox="1">
              <a:spLocks noChangeArrowheads="1"/>
            </p:cNvSpPr>
            <p:nvPr/>
          </p:nvSpPr>
          <p:spPr bwMode="auto">
            <a:xfrm>
              <a:off x="2498" y="5757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algn="ctr" defTabSz="726281" eaLnBrk="0" hangingPunct="0">
                <a:spcAft>
                  <a:spcPts val="797"/>
                </a:spcAft>
              </a:pPr>
              <a:r>
                <a:rPr lang="pl-PL" sz="825">
                  <a:latin typeface="Verdana" pitchFamily="34" charset="0"/>
                </a:rPr>
                <a:t>Negatywnie</a:t>
              </a:r>
              <a:endParaRPr lang="pl-PL" sz="1425">
                <a:latin typeface="Arial" pitchFamily="34" charset="0"/>
              </a:endParaRP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9158" y="4317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algn="ctr" defTabSz="726281" eaLnBrk="0" hangingPunct="0">
                <a:spcAft>
                  <a:spcPts val="797"/>
                </a:spcAft>
              </a:pPr>
              <a:r>
                <a:rPr lang="pl-PL" sz="825">
                  <a:latin typeface="Verdana" pitchFamily="34" charset="0"/>
                </a:rPr>
                <a:t>Czas</a:t>
              </a:r>
              <a:endParaRPr lang="pl-PL" sz="1425">
                <a:latin typeface="Arial" pitchFamily="34" charset="0"/>
              </a:endParaRPr>
            </a:p>
          </p:txBody>
        </p:sp>
        <p:sp>
          <p:nvSpPr>
            <p:cNvPr id="37899" name="Freeform 25"/>
            <p:cNvSpPr>
              <a:spLocks/>
            </p:cNvSpPr>
            <p:nvPr/>
          </p:nvSpPr>
          <p:spPr bwMode="auto">
            <a:xfrm>
              <a:off x="3755" y="2337"/>
              <a:ext cx="5400" cy="2880"/>
            </a:xfrm>
            <a:custGeom>
              <a:avLst/>
              <a:gdLst>
                <a:gd name="T0" fmla="*/ 0 w 5400"/>
                <a:gd name="T1" fmla="*/ 2700 h 2880"/>
                <a:gd name="T2" fmla="*/ 1080 w 5400"/>
                <a:gd name="T3" fmla="*/ 1080 h 2880"/>
                <a:gd name="T4" fmla="*/ 2880 w 5400"/>
                <a:gd name="T5" fmla="*/ 2700 h 2880"/>
                <a:gd name="T6" fmla="*/ 5400 w 5400"/>
                <a:gd name="T7" fmla="*/ 0 h 28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0"/>
                <a:gd name="T13" fmla="*/ 0 h 2880"/>
                <a:gd name="T14" fmla="*/ 5400 w 5400"/>
                <a:gd name="T15" fmla="*/ 2880 h 28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0" h="2880">
                  <a:moveTo>
                    <a:pt x="0" y="2700"/>
                  </a:moveTo>
                  <a:cubicBezTo>
                    <a:pt x="300" y="1890"/>
                    <a:pt x="600" y="1080"/>
                    <a:pt x="1080" y="1080"/>
                  </a:cubicBezTo>
                  <a:cubicBezTo>
                    <a:pt x="1560" y="1080"/>
                    <a:pt x="2160" y="2880"/>
                    <a:pt x="2880" y="2700"/>
                  </a:cubicBezTo>
                  <a:cubicBezTo>
                    <a:pt x="3600" y="2520"/>
                    <a:pt x="4500" y="1260"/>
                    <a:pt x="5400" y="0"/>
                  </a:cubicBezTo>
                </a:path>
              </a:pathLst>
            </a:custGeom>
            <a:noFill/>
            <a:ln w="38100">
              <a:solidFill>
                <a:srgbClr val="000080"/>
              </a:solidFill>
              <a:round/>
              <a:headEnd/>
              <a:tailEnd type="stealth" w="med" len="med"/>
            </a:ln>
          </p:spPr>
          <p:txBody>
            <a:bodyPr lIns="72572" tIns="36286" rIns="72572" bIns="36286"/>
            <a:lstStyle/>
            <a:p>
              <a:pPr algn="r" defTabSz="726281" eaLnBrk="0" hangingPunct="0"/>
              <a:endParaRPr lang="pl-PL" sz="1425">
                <a:latin typeface="Arial" pitchFamily="34" charset="0"/>
              </a:endParaRPr>
            </a:p>
          </p:txBody>
        </p:sp>
        <p:sp>
          <p:nvSpPr>
            <p:cNvPr id="37900" name="Text Box 26"/>
            <p:cNvSpPr txBox="1">
              <a:spLocks noChangeArrowheads="1"/>
            </p:cNvSpPr>
            <p:nvPr/>
          </p:nvSpPr>
          <p:spPr bwMode="auto">
            <a:xfrm>
              <a:off x="3578" y="5037"/>
              <a:ext cx="252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defTabSz="726281" eaLnBrk="0" hangingPunct="0"/>
              <a:r>
                <a:rPr lang="pl-PL" sz="1125" b="1"/>
                <a:t>A</a:t>
              </a:r>
              <a:r>
                <a:rPr lang="pl-PL" sz="825" b="1"/>
                <a:t>   </a:t>
              </a: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Start na</a:t>
              </a:r>
            </a:p>
            <a:p>
              <a:pPr defTabSz="726281" eaLnBrk="0" hangingPunct="0">
                <a:spcAft>
                  <a:spcPts val="797"/>
                </a:spcAft>
              </a:pP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złym torze</a:t>
              </a:r>
              <a:endParaRPr lang="pl-PL" sz="1425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901" name="Text Box 27"/>
            <p:cNvSpPr txBox="1">
              <a:spLocks noChangeArrowheads="1"/>
            </p:cNvSpPr>
            <p:nvPr/>
          </p:nvSpPr>
          <p:spPr bwMode="auto">
            <a:xfrm>
              <a:off x="8798" y="2697"/>
              <a:ext cx="252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defTabSz="726281" eaLnBrk="0" hangingPunct="0"/>
              <a:r>
                <a:rPr lang="pl-PL" sz="1125" b="1"/>
                <a:t>E</a:t>
              </a:r>
              <a:r>
                <a:rPr lang="pl-PL" sz="825" b="1"/>
                <a:t>   </a:t>
              </a: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Konstruktywny</a:t>
              </a:r>
            </a:p>
            <a:p>
              <a:pPr defTabSz="726281" eaLnBrk="0" hangingPunct="0">
                <a:spcAft>
                  <a:spcPts val="797"/>
                </a:spcAft>
              </a:pP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kierunek</a:t>
              </a:r>
              <a:endParaRPr lang="pl-PL" sz="1425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902" name="Text Box 28"/>
            <p:cNvSpPr txBox="1">
              <a:spLocks noChangeArrowheads="1"/>
            </p:cNvSpPr>
            <p:nvPr/>
          </p:nvSpPr>
          <p:spPr bwMode="auto">
            <a:xfrm>
              <a:off x="4658" y="2877"/>
              <a:ext cx="252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defTabSz="726281" eaLnBrk="0" hangingPunct="0"/>
              <a:r>
                <a:rPr lang="pl-PL" sz="1125" b="1"/>
                <a:t>B</a:t>
              </a:r>
              <a:r>
                <a:rPr lang="pl-PL" sz="825" b="1"/>
                <a:t>   </a:t>
              </a: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Obrócenie</a:t>
              </a:r>
            </a:p>
            <a:p>
              <a:pPr defTabSz="726281" eaLnBrk="0" hangingPunct="0">
                <a:spcAft>
                  <a:spcPts val="797"/>
                </a:spcAft>
              </a:pP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w żart</a:t>
              </a:r>
              <a:endParaRPr lang="pl-PL" sz="1425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903" name="Text Box 29"/>
            <p:cNvSpPr txBox="1">
              <a:spLocks noChangeArrowheads="1"/>
            </p:cNvSpPr>
            <p:nvPr/>
          </p:nvSpPr>
          <p:spPr bwMode="auto">
            <a:xfrm>
              <a:off x="6278" y="5037"/>
              <a:ext cx="28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defTabSz="726281" eaLnBrk="0" hangingPunct="0"/>
              <a:r>
                <a:rPr lang="pl-PL" sz="1125" b="1"/>
                <a:t>C</a:t>
              </a:r>
              <a:r>
                <a:rPr lang="pl-PL" sz="825" b="1"/>
                <a:t>   </a:t>
              </a: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Rosnące</a:t>
              </a:r>
            </a:p>
            <a:p>
              <a:pPr defTabSz="726281" eaLnBrk="0" hangingPunct="0">
                <a:spcAft>
                  <a:spcPts val="797"/>
                </a:spcAft>
              </a:pP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zwątpienie </a:t>
              </a:r>
              <a:b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pl-PL" sz="825" b="1">
                  <a:latin typeface="Verdana" pitchFamily="34" charset="0"/>
                  <a:ea typeface="Verdana" pitchFamily="34" charset="0"/>
                  <a:cs typeface="Verdana" pitchFamily="34" charset="0"/>
                </a:rPr>
                <a:t>      w samego siebie</a:t>
              </a:r>
              <a:endParaRPr lang="pl-PL" sz="1425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904" name="Text Box 30"/>
            <p:cNvSpPr txBox="1">
              <a:spLocks noChangeArrowheads="1"/>
            </p:cNvSpPr>
            <p:nvPr/>
          </p:nvSpPr>
          <p:spPr bwMode="auto">
            <a:xfrm>
              <a:off x="7358" y="4386"/>
              <a:ext cx="2520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572" tIns="36286" rIns="72572" bIns="36286"/>
            <a:lstStyle/>
            <a:p>
              <a:pPr defTabSz="726281" eaLnBrk="0" hangingPunct="0"/>
              <a:r>
                <a:rPr lang="pl-PL" sz="1125" b="1"/>
                <a:t>D</a:t>
              </a:r>
              <a:r>
                <a:rPr lang="pl-PL" sz="825" b="1"/>
                <a:t>   Akceptacja</a:t>
              </a:r>
              <a:endParaRPr lang="pl-PL" sz="1425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73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695400" y="620688"/>
            <a:ext cx="9577064" cy="587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 cechy osób odpornych:</a:t>
            </a:r>
          </a:p>
          <a:p>
            <a:pPr algn="just"/>
            <a:endParaRPr lang="en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Zdolność przyjmowania rzeczywistości i panowania nad nią – logika a emocje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Zdolność dopatrywania się sensu w pewnych aspektach życia, oparcie się na wartościach w najgorszych czasach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Umiejętność improwizacji – jak ją wzbudzać i rozwijać?</a:t>
            </a:r>
          </a:p>
        </p:txBody>
      </p:sp>
    </p:spTree>
    <p:extLst>
      <p:ext uri="{BB962C8B-B14F-4D97-AF65-F5344CB8AC3E}">
        <p14:creationId xmlns:p14="http://schemas.microsoft.com/office/powerpoint/2010/main" val="5465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695400" y="-1488"/>
            <a:ext cx="86409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4400" dirty="0"/>
          </a:p>
          <a:p>
            <a:r>
              <a:rPr lang="en-PL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Świadoma praca nad umysłem</a:t>
            </a:r>
          </a:p>
          <a:p>
            <a:endParaRPr lang="en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Praktykuj uważność (mindfulness):</a:t>
            </a:r>
            <a:endParaRPr lang="en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Skupienie się na teraźniejszości.</a:t>
            </a:r>
            <a:endParaRPr lang="en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055440" y="836712"/>
            <a:ext cx="864096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4400" dirty="0"/>
          </a:p>
          <a:p>
            <a:r>
              <a:rPr lang="pl-PL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Myślenie </a:t>
            </a:r>
          </a:p>
          <a:p>
            <a:r>
              <a:rPr lang="pl-PL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krótkoterminowe </a:t>
            </a:r>
          </a:p>
          <a:p>
            <a:r>
              <a:rPr lang="pl-PL" sz="8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długoterminowe</a:t>
            </a:r>
            <a:endParaRPr lang="en-PL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7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695400" y="-1488"/>
            <a:ext cx="1015312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4400" dirty="0"/>
          </a:p>
          <a:p>
            <a:r>
              <a:rPr lang="en-PL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Świadoma praca nad umysłem</a:t>
            </a:r>
          </a:p>
          <a:p>
            <a:endParaRPr lang="en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Praktykuj uważność (mindfulness):</a:t>
            </a:r>
            <a:endParaRPr lang="en-P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PL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Skupienie się na teraźniejszości.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Zadbaj o swój stan fizyczny plus medytacja</a:t>
            </a:r>
            <a:endParaRPr lang="en-PL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055440" y="836712"/>
            <a:ext cx="86409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Presja sytuacyjna </a:t>
            </a:r>
          </a:p>
          <a:p>
            <a:r>
              <a:rPr lang="pl-PL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tu i teraz </a:t>
            </a:r>
          </a:p>
          <a:p>
            <a:r>
              <a:rPr lang="pl-PL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co robić? </a:t>
            </a:r>
            <a:endParaRPr lang="en-PL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8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6A0E-9D4E-AD4B-A078-D7B96FF2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L" b="1" dirty="0">
                <a:latin typeface="+mn-lt"/>
              </a:rPr>
              <a:t>Wyjaśnienie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99013-04FC-504F-B307-4D55604D7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25625"/>
            <a:ext cx="9289032" cy="4351338"/>
          </a:xfrm>
        </p:spPr>
        <p:txBody>
          <a:bodyPr/>
          <a:lstStyle/>
          <a:p>
            <a:r>
              <a:rPr lang="en-PL" sz="4400" b="1" dirty="0">
                <a:latin typeface="+mn-lt"/>
              </a:rPr>
              <a:t>Obszar wojskowości jest na dzień dzisiejszy najlepszym źródłem wiedzy </a:t>
            </a:r>
            <a:r>
              <a:rPr lang="en-GB" sz="4400" b="1" dirty="0">
                <a:latin typeface="+mn-lt"/>
              </a:rPr>
              <a:t>i</a:t>
            </a:r>
            <a:r>
              <a:rPr lang="en-PL" sz="4400" b="1" dirty="0">
                <a:latin typeface="+mn-lt"/>
              </a:rPr>
              <a:t> informacji na temat zarządzania kryzysowego w kryzysie długotrwałym.</a:t>
            </a:r>
          </a:p>
          <a:p>
            <a:pPr marL="0" indent="0">
              <a:buNone/>
            </a:pP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58410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83EC-C28A-BD4B-B210-2BF828AD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60649"/>
            <a:ext cx="7886700" cy="1325563"/>
          </a:xfrm>
        </p:spPr>
        <p:txBody>
          <a:bodyPr/>
          <a:lstStyle/>
          <a:p>
            <a:r>
              <a:rPr lang="pl-PL" dirty="0"/>
              <a:t>Wyczerpanie walką</a:t>
            </a:r>
            <a:endParaRPr lang="en-PL" dirty="0"/>
          </a:p>
        </p:txBody>
      </p:sp>
      <p:pic>
        <p:nvPicPr>
          <p:cNvPr id="1025" name="Picture 1" descr="page11image1808544">
            <a:extLst>
              <a:ext uri="{FF2B5EF4-FFF2-40B4-BE49-F238E27FC236}">
                <a16:creationId xmlns:a16="http://schemas.microsoft.com/office/drawing/2014/main" id="{4419D2D7-D4ED-9A4F-9702-F7ABF0E33C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8" y="1586211"/>
            <a:ext cx="9859808" cy="400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8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C9C77-344B-F642-8F05-25207246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60648"/>
            <a:ext cx="9217024" cy="604867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+mn-lt"/>
              </a:rPr>
              <a:t>UKŁAD AUTONOMICZNY</a:t>
            </a:r>
          </a:p>
          <a:p>
            <a:r>
              <a:rPr lang="en-GB" b="1" dirty="0" err="1">
                <a:latin typeface="+mn-lt"/>
              </a:rPr>
              <a:t>Działa</a:t>
            </a:r>
            <a:r>
              <a:rPr lang="en-GB" b="1" dirty="0">
                <a:latin typeface="+mn-lt"/>
              </a:rPr>
              <a:t> „NIEZALEŻNIE OD NASZEJ WOLI” </a:t>
            </a:r>
          </a:p>
          <a:p>
            <a:endParaRPr lang="ru-RU" b="1" dirty="0">
              <a:latin typeface="+mn-lt"/>
            </a:endParaRPr>
          </a:p>
          <a:p>
            <a:r>
              <a:rPr lang="en-GB" b="1" dirty="0" err="1">
                <a:latin typeface="+mn-lt"/>
              </a:rPr>
              <a:t>Uczestniczy</a:t>
            </a:r>
            <a:r>
              <a:rPr lang="en-GB" b="1" dirty="0">
                <a:latin typeface="+mn-lt"/>
              </a:rPr>
              <a:t> w </a:t>
            </a:r>
            <a:r>
              <a:rPr lang="en-GB" b="1" dirty="0" err="1">
                <a:latin typeface="+mn-lt"/>
              </a:rPr>
              <a:t>utrzymaniu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homeostazy</a:t>
            </a:r>
            <a:endParaRPr lang="en-GB" b="1" dirty="0">
              <a:latin typeface="+mn-lt"/>
            </a:endParaRPr>
          </a:p>
          <a:p>
            <a:endParaRPr lang="ru-RU" b="1" dirty="0">
              <a:latin typeface="+mn-lt"/>
            </a:endParaRPr>
          </a:p>
          <a:p>
            <a:r>
              <a:rPr lang="en-GB" b="1" dirty="0" err="1">
                <a:latin typeface="+mn-lt"/>
              </a:rPr>
              <a:t>Obejmuje</a:t>
            </a:r>
            <a:r>
              <a:rPr lang="en-GB" b="1" dirty="0">
                <a:latin typeface="+mn-lt"/>
              </a:rPr>
              <a:t> 3 </a:t>
            </a:r>
            <a:r>
              <a:rPr lang="en-GB" b="1" dirty="0" err="1">
                <a:latin typeface="+mn-lt"/>
              </a:rPr>
              <a:t>systemy</a:t>
            </a:r>
            <a:r>
              <a:rPr lang="en-GB" b="1" dirty="0">
                <a:latin typeface="+mn-lt"/>
              </a:rPr>
              <a:t>: </a:t>
            </a:r>
          </a:p>
          <a:p>
            <a:pPr lvl="1"/>
            <a:r>
              <a:rPr lang="en-GB" b="1" dirty="0">
                <a:latin typeface="+mn-lt"/>
              </a:rPr>
              <a:t>WSPÓŁCZULNY (</a:t>
            </a:r>
            <a:r>
              <a:rPr lang="en-GB" b="1" dirty="0" err="1">
                <a:latin typeface="+mn-lt"/>
              </a:rPr>
              <a:t>sympatyczny</a:t>
            </a:r>
            <a:r>
              <a:rPr lang="en-GB" b="1" dirty="0">
                <a:latin typeface="+mn-lt"/>
              </a:rPr>
              <a:t>)</a:t>
            </a:r>
            <a:endParaRPr lang="ru-RU" b="1" dirty="0">
              <a:latin typeface="+mn-lt"/>
            </a:endParaRPr>
          </a:p>
          <a:p>
            <a:pPr lvl="1"/>
            <a:r>
              <a:rPr lang="en-GB" b="1" dirty="0">
                <a:latin typeface="+mn-lt"/>
              </a:rPr>
              <a:t>PRZYWSPÓŁCZULNY (</a:t>
            </a:r>
            <a:r>
              <a:rPr lang="en-GB" b="1" dirty="0" err="1">
                <a:latin typeface="+mn-lt"/>
              </a:rPr>
              <a:t>parasympatyczny</a:t>
            </a:r>
            <a:r>
              <a:rPr lang="en-GB" b="1" dirty="0">
                <a:latin typeface="+mn-lt"/>
              </a:rPr>
              <a:t>)</a:t>
            </a:r>
            <a:endParaRPr lang="ru-RU" b="1" dirty="0">
              <a:latin typeface="+mn-lt"/>
            </a:endParaRPr>
          </a:p>
          <a:p>
            <a:pPr lvl="1"/>
            <a:r>
              <a:rPr lang="en-GB" b="1" dirty="0">
                <a:latin typeface="+mn-lt"/>
              </a:rPr>
              <a:t>TRZEWNY – </a:t>
            </a:r>
            <a:r>
              <a:rPr lang="en-GB" b="1" dirty="0" err="1">
                <a:latin typeface="+mn-lt"/>
              </a:rPr>
              <a:t>działa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niezależnie</a:t>
            </a:r>
            <a:r>
              <a:rPr lang="en-GB" b="1" dirty="0">
                <a:latin typeface="+mn-lt"/>
              </a:rPr>
              <a:t>, </a:t>
            </a:r>
            <a:r>
              <a:rPr lang="en-GB" b="1" dirty="0" err="1">
                <a:latin typeface="+mn-lt"/>
              </a:rPr>
              <a:t>reguluje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czynność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przewodu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pokarmowego</a:t>
            </a:r>
            <a:r>
              <a:rPr lang="en-GB" b="1" dirty="0">
                <a:latin typeface="+mn-lt"/>
              </a:rPr>
              <a:t>, </a:t>
            </a:r>
            <a:r>
              <a:rPr lang="en-GB" b="1" dirty="0" err="1">
                <a:latin typeface="+mn-lt"/>
              </a:rPr>
              <a:t>trzustki</a:t>
            </a:r>
            <a:r>
              <a:rPr lang="en-GB" b="1" dirty="0">
                <a:latin typeface="+mn-lt"/>
              </a:rPr>
              <a:t>, </a:t>
            </a:r>
            <a:r>
              <a:rPr lang="en-GB" b="1" dirty="0" err="1">
                <a:latin typeface="+mn-lt"/>
              </a:rPr>
              <a:t>pęcherzyka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żółciowego</a:t>
            </a:r>
            <a:endParaRPr lang="en-P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14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271464" y="1772816"/>
            <a:ext cx="86409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Dlaczego Bogdan nie utonął</a:t>
            </a:r>
            <a:endParaRPr lang="pl-PL" sz="80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DB5631-82DA-304B-A538-D1690BC6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476673"/>
            <a:ext cx="6840760" cy="62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3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479376" y="836712"/>
            <a:ext cx="97930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Zmień otoczenie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 którym dowiedziałeś się o trudnościach</a:t>
            </a:r>
            <a:endParaRPr lang="en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Zadbaj o swój organizm 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powietrze, woda - nawodnienie, energia – jedzenie, światło, sen, ruch, oddychanie</a:t>
            </a:r>
            <a:endParaRPr lang="en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Korzystaj z „długopisu i kartki papieru” 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rozpisz warianty – scenariusze i pójdź o krok dalej</a:t>
            </a:r>
            <a:endParaRPr lang="en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Skup się na tym, na co masz wpływ 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oraz na Potrójnym Prawie </a:t>
            </a:r>
            <a:r>
              <a:rPr lang="pl-PL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Pareto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(przykłady)</a:t>
            </a:r>
            <a:endParaRPr lang="en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Sięgnij o pomoc </a:t>
            </a:r>
            <a:r>
              <a:rPr lang="pl-PL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uwaga! Niekoniecznie u najbliższych oraz niekoniecznie u podopiecznych (element zarządczy)</a:t>
            </a:r>
            <a:endParaRPr lang="en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695400" y="-1488"/>
            <a:ext cx="864096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4400" dirty="0"/>
          </a:p>
          <a:p>
            <a:r>
              <a:rPr lang="en-PL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Świadoma praca nad umysłem</a:t>
            </a:r>
          </a:p>
          <a:p>
            <a:endParaRPr lang="en-PL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Akceptacja zmian:</a:t>
            </a:r>
            <a:endParaRPr lang="en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Zamiast opierać się, szukaj w zmianach okazji do rozwoju.</a:t>
            </a:r>
            <a:endParaRPr lang="en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839416" y="0"/>
            <a:ext cx="986509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4400" dirty="0"/>
          </a:p>
          <a:p>
            <a:r>
              <a:rPr lang="en-PL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Zarządzanie presją</a:t>
            </a:r>
            <a:endParaRPr lang="en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Priorytetyzowanie zadań:</a:t>
            </a:r>
            <a:endParaRPr lang="en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PL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Rozpisz warianty przyszłości</a:t>
            </a:r>
          </a:p>
          <a:p>
            <a:pPr marL="571500" lvl="0" indent="-5715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PL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Przypisz im prawdopodobieństwo</a:t>
            </a:r>
          </a:p>
          <a:p>
            <a:pPr marL="571500" lvl="0" indent="-5715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PL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Zastanów się, co możesz zrobić, aby podnieść prawdopodobieństwo pozytywów</a:t>
            </a:r>
          </a:p>
          <a:p>
            <a:pPr marL="571500" lvl="0" indent="-571500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PL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Stwórz plan działań (zdefiniuj kolejność oraz to, czego nie warto robić!!!)</a:t>
            </a:r>
          </a:p>
        </p:txBody>
      </p:sp>
    </p:spTree>
    <p:extLst>
      <p:ext uri="{BB962C8B-B14F-4D97-AF65-F5344CB8AC3E}">
        <p14:creationId xmlns:p14="http://schemas.microsoft.com/office/powerpoint/2010/main" val="38820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98A0-D300-4348-8BF8-E5577500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8121822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B050"/>
                </a:solidFill>
                <a:latin typeface="+mn-lt"/>
              </a:rPr>
              <a:t>ODRZUCENIE I KONCENTRACJA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00A1-6805-7F4B-A95C-367AAE3A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68761"/>
            <a:ext cx="9865096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+mn-lt"/>
              </a:rPr>
              <a:t>„Ludzie myślą, że koncentracja oznacza wybór tego, nad czym należy się skupić. Tymczasem chodzi o coś zupełnie innego. </a:t>
            </a:r>
            <a:r>
              <a:rPr lang="pl-PL" b="1" dirty="0">
                <a:latin typeface="+mn-lt"/>
              </a:rPr>
              <a:t>Oznacza odrzucenie setki innych pomysłów</a:t>
            </a:r>
            <a:r>
              <a:rPr lang="pl-PL" dirty="0">
                <a:latin typeface="+mn-lt"/>
              </a:rPr>
              <a:t>, które się nasuwają. Trzeba starannie je selekcjonować.  W gruncie rzeczy jestem tak samo dumny z tego, czego nie zrobiłem, jak z tego, czego się podjąłem.</a:t>
            </a:r>
            <a:r>
              <a:rPr lang="pl-PL" b="1" dirty="0">
                <a:latin typeface="+mn-lt"/>
              </a:rPr>
              <a:t> Innowacyjność polega na odrzuceniu tysiąca rzeczy.” </a:t>
            </a:r>
          </a:p>
          <a:p>
            <a:pPr marL="0" indent="0">
              <a:buNone/>
            </a:pPr>
            <a:r>
              <a:rPr lang="pl-PL" b="1" dirty="0">
                <a:latin typeface="+mn-lt"/>
              </a:rPr>
              <a:t>   					</a:t>
            </a:r>
            <a:r>
              <a:rPr lang="pl-PL" b="1" i="1" dirty="0">
                <a:latin typeface="+mn-lt"/>
              </a:rPr>
              <a:t>STEVE JOBS </a:t>
            </a:r>
            <a:endParaRPr lang="en-PL" b="1" i="1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990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055440" y="836712"/>
            <a:ext cx="86409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L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Wsparcie społeczne</a:t>
            </a:r>
            <a:endParaRPr lang="en-P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Rozmawiaj z bliskimi:</a:t>
            </a:r>
            <a:endParaRPr lang="en-P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Dziel się swoimi obawami i uczuciami.</a:t>
            </a:r>
            <a:endParaRPr lang="en-P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Szukaj wsparcia eksperta:</a:t>
            </a:r>
            <a:endParaRPr lang="en-P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Skorzystaj z pomocy psychologa, terapeuty lub coacha w trudnych momentach.</a:t>
            </a:r>
            <a:endParaRPr lang="en-P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551384" y="548680"/>
            <a:ext cx="864096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Zmiana myślenia</a:t>
            </a:r>
            <a:endParaRPr lang="en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Reframing (przekształcanie myśli):</a:t>
            </a:r>
            <a:endParaRPr lang="en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Zmieniaj perspektywę w trudnych sytuacjach.</a:t>
            </a:r>
            <a:endParaRPr lang="en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Postrzegaj zmiany jako szansę, a nie zagrożenie.</a:t>
            </a:r>
            <a:endParaRPr lang="en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Cognitive Behavioral Therapy (CBT):</a:t>
            </a:r>
            <a:endParaRPr lang="en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Przełamywanie negatywnych wzorców myślenia.</a:t>
            </a:r>
            <a:endParaRPr lang="en-PL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Praktyka realistycznego spojrzenia na sytuacje.</a:t>
            </a:r>
            <a:endParaRPr lang="pl-PL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551384" y="548680"/>
            <a:ext cx="864096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L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Zmiana myślenia</a:t>
            </a:r>
            <a:endParaRPr lang="en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L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Cognitive Behavioral Therapy (CBT):</a:t>
            </a:r>
            <a:endParaRPr lang="en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PL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Przełamywanie negatywnych wzorców myślenia - </a:t>
            </a:r>
            <a:r>
              <a:rPr lang="en-PL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PL" sz="5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raktyka realistycznego spojrzenia na sytuacje.</a:t>
            </a:r>
            <a:endParaRPr lang="pl-PL" sz="13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55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623392" y="836712"/>
            <a:ext cx="98650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PL" sz="4400" dirty="0">
                <a:effectLst/>
                <a:ea typeface="Times New Roman" panose="02020603050405020304" pitchFamily="18" charset="0"/>
              </a:rPr>
              <a:t>CBT zachęca do aktywnego testowania swoich myśli, poprzez obserwowanie dowodów na ich prawdziwość. Dzięki temu można rozwijać bardziej zdrowe, realistyczne wzorce myślenia, które zmniejszają stres i poprawiają samopoczucie.</a:t>
            </a:r>
          </a:p>
        </p:txBody>
      </p:sp>
    </p:spTree>
    <p:extLst>
      <p:ext uri="{BB962C8B-B14F-4D97-AF65-F5344CB8AC3E}">
        <p14:creationId xmlns:p14="http://schemas.microsoft.com/office/powerpoint/2010/main" val="1309777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statek sztorm kapitan">
            <a:extLst>
              <a:ext uri="{FF2B5EF4-FFF2-40B4-BE49-F238E27FC236}">
                <a16:creationId xmlns:a16="http://schemas.microsoft.com/office/drawing/2014/main" id="{C76B1DEA-1BDD-4D2D-B718-E9BFC1F5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" y="0"/>
            <a:ext cx="122242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Komputer\Documents\A 2014\QUEST - NOWA TWARZ\V Generacja Sprzedaży\5 generacja tlo.jpg">
            <a:extLst>
              <a:ext uri="{FF2B5EF4-FFF2-40B4-BE49-F238E27FC236}">
                <a16:creationId xmlns:a16="http://schemas.microsoft.com/office/drawing/2014/main" id="{0A742687-95A7-CD47-B9B1-18ED46AFB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90" y="548680"/>
            <a:ext cx="2303490" cy="23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Komputer\Documents\A 2014\QUEST - NOWA TWARZ\V Generacja Sprzedaży\5 generacja tlo.jpg">
            <a:extLst>
              <a:ext uri="{FF2B5EF4-FFF2-40B4-BE49-F238E27FC236}">
                <a16:creationId xmlns:a16="http://schemas.microsoft.com/office/drawing/2014/main" id="{C0825433-E42D-EF45-9C37-065D2FAE7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7" y="32668"/>
            <a:ext cx="2303490" cy="23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Komputer\Documents\A 2014\QUEST - NOWA TWARZ\V Generacja Sprzedaży\5 generacja tlo.jpg">
            <a:extLst>
              <a:ext uri="{FF2B5EF4-FFF2-40B4-BE49-F238E27FC236}">
                <a16:creationId xmlns:a16="http://schemas.microsoft.com/office/drawing/2014/main" id="{F7E0C53D-BC23-B946-AB62-260F17F5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49" y="4327994"/>
            <a:ext cx="2303490" cy="23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Komputer\Documents\A 2014\QUEST - NOWA TWARZ\V Generacja Sprzedaży\5 generacja tlo.jpg">
            <a:extLst>
              <a:ext uri="{FF2B5EF4-FFF2-40B4-BE49-F238E27FC236}">
                <a16:creationId xmlns:a16="http://schemas.microsoft.com/office/drawing/2014/main" id="{55D60841-D7DD-CC43-8DAB-06FFED17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80" y="4232171"/>
            <a:ext cx="2303490" cy="23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Komputer\Documents\A 2014\QUEST - NOWA TWARZ\V Generacja Sprzedaży\5 generacja tlo.jpg">
            <a:extLst>
              <a:ext uri="{FF2B5EF4-FFF2-40B4-BE49-F238E27FC236}">
                <a16:creationId xmlns:a16="http://schemas.microsoft.com/office/drawing/2014/main" id="{B8D5F49D-40D2-3E49-B469-46A0B6D2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41" y="3573016"/>
            <a:ext cx="2303490" cy="23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Komputer\Documents\A 2014\QUEST - NOWA TWARZ\V Generacja Sprzedaży\5 generacja tlo.jpg">
            <a:extLst>
              <a:ext uri="{FF2B5EF4-FFF2-40B4-BE49-F238E27FC236}">
                <a16:creationId xmlns:a16="http://schemas.microsoft.com/office/drawing/2014/main" id="{71DD61C3-B29B-1F4C-B93F-A0EC5E5F0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80" y="836712"/>
            <a:ext cx="2303490" cy="23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Komputer\Documents\A 2014\QUEST - NOWA TWARZ\V Generacja Sprzedaży\5 generacja tlo.jpg">
            <a:extLst>
              <a:ext uri="{FF2B5EF4-FFF2-40B4-BE49-F238E27FC236}">
                <a16:creationId xmlns:a16="http://schemas.microsoft.com/office/drawing/2014/main" id="{888C7DCA-0D62-A842-91CB-6200AC3C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79" y="1378431"/>
            <a:ext cx="2303490" cy="230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055440" y="476672"/>
            <a:ext cx="864096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Sobota – wieczór</a:t>
            </a:r>
          </a:p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	dwa warianty</a:t>
            </a:r>
          </a:p>
          <a:p>
            <a:pPr marL="1143000" indent="-1143000">
              <a:buFontTx/>
              <a:buChar char="-"/>
            </a:pPr>
            <a:r>
              <a:rPr lang="pl-PL" sz="8000" b="1" i="1" dirty="0">
                <a:solidFill>
                  <a:srgbClr val="FF0000"/>
                </a:solidFill>
              </a:rPr>
              <a:t>nie przewidujesz </a:t>
            </a:r>
          </a:p>
          <a:p>
            <a:pPr marL="1143000" indent="-1143000">
              <a:buFontTx/>
              <a:buChar char="-"/>
            </a:pPr>
            <a:r>
              <a:rPr lang="pl-PL" sz="8000" b="1" i="1" dirty="0">
                <a:solidFill>
                  <a:srgbClr val="00B050"/>
                </a:solidFill>
              </a:rPr>
              <a:t>przewidujesz</a:t>
            </a:r>
          </a:p>
          <a:p>
            <a:pPr marL="0" indent="0">
              <a:buNone/>
            </a:pPr>
            <a:endParaRPr lang="pl-PL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FD39-2028-984A-8408-4318E7AB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Z KSIĄŻKI TALEBA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C712-9C2F-4B4E-AE6C-44DB77A2F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95BBC65-B930-154D-AE59-E3A9DF133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185" y="862044"/>
            <a:ext cx="7155355" cy="53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89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4ECE1C-D35A-EA4B-878C-20ED6079EB1E}"/>
              </a:ext>
            </a:extLst>
          </p:cNvPr>
          <p:cNvSpPr txBox="1"/>
          <p:nvPr/>
        </p:nvSpPr>
        <p:spPr>
          <a:xfrm>
            <a:off x="767408" y="764704"/>
            <a:ext cx="914501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sz="4400" dirty="0"/>
              <a:t>„Niektórym rzeczom służą wstrząsy; rozwijają się i rozkwitają pod wpływem zmienności, przypadkowości, nieładu i stresu, przygody a ryzyko i niepewność to ich żywioł”. </a:t>
            </a:r>
          </a:p>
          <a:p>
            <a:r>
              <a:rPr lang="pl-PL" sz="4400" dirty="0"/>
              <a:t>Te rzeczy nazywa: </a:t>
            </a:r>
            <a:r>
              <a:rPr lang="pl-PL" sz="4400" dirty="0" err="1"/>
              <a:t>antykruchymi</a:t>
            </a:r>
            <a:r>
              <a:rPr lang="pl-PL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9680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id="{5AD8C2F9-B9D5-C242-BCDB-4905E450D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65981"/>
            <a:ext cx="5400600" cy="66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2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083B-B95F-BB43-A27A-CF8DC798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53E2F-EEDC-6C49-8453-D3BE419E0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7A6F405-43BE-3E48-9F8E-0B44CA2AB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6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62" y="0"/>
            <a:ext cx="8865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9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62" y="0"/>
            <a:ext cx="8865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3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62" y="0"/>
            <a:ext cx="8865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8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22" y="-13267"/>
            <a:ext cx="8699679" cy="67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15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67" y="0"/>
            <a:ext cx="886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4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DD44F0C9-9758-7243-B917-7CE7975D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850404"/>
            <a:ext cx="916834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055440" y="836712"/>
            <a:ext cx="86409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4400" dirty="0"/>
          </a:p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Probabilistyka</a:t>
            </a:r>
          </a:p>
          <a:p>
            <a:pPr marL="0" indent="0">
              <a:buNone/>
            </a:pPr>
            <a:r>
              <a:rPr lang="pl-PL" sz="4400" b="1" dirty="0">
                <a:solidFill>
                  <a:srgbClr val="0070C0"/>
                </a:solidFill>
              </a:rPr>
              <a:t>(wydarzenia „złe i dobre” są dobre, gdyż są normalnością i decydują o rozwoju, trzeba je akceptować, a chronić się przed skrajnościami)</a:t>
            </a:r>
            <a:endParaRPr lang="pl-PL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710F-6A48-C241-94C2-8095F547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L" sz="4800" b="1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Świat VUCA – co to jest?</a:t>
            </a:r>
            <a:endParaRPr lang="en-PL" sz="8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429A-6A72-C843-9C76-C0295877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8" y="1600201"/>
            <a:ext cx="10177131" cy="4525963"/>
          </a:xfrm>
        </p:spPr>
        <p:txBody>
          <a:bodyPr/>
          <a:lstStyle/>
          <a:p>
            <a:r>
              <a:rPr lang="en-PL" sz="5400" b="1" i="1" dirty="0">
                <a:solidFill>
                  <a:srgbClr val="2E2E3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Volatility - </a:t>
            </a:r>
            <a:r>
              <a:rPr lang="en-GB" sz="5400" kern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PL" sz="54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mienność</a:t>
            </a:r>
          </a:p>
          <a:p>
            <a:r>
              <a:rPr lang="en-PL" sz="5400" b="1" i="1" dirty="0">
                <a:solidFill>
                  <a:srgbClr val="2E2E3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Uncertainty - </a:t>
            </a:r>
            <a:r>
              <a:rPr lang="en-PL" sz="54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niepewność, </a:t>
            </a:r>
          </a:p>
          <a:p>
            <a:r>
              <a:rPr lang="en-PL" sz="5400" b="1" i="1" dirty="0">
                <a:solidFill>
                  <a:srgbClr val="2E2E3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Complexity</a:t>
            </a:r>
            <a:r>
              <a:rPr lang="en-PL" sz="5400" b="1" dirty="0">
                <a:solidFill>
                  <a:srgbClr val="2E2E3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PL" sz="54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złożoność, </a:t>
            </a:r>
          </a:p>
          <a:p>
            <a:r>
              <a:rPr lang="en-PL" sz="5400" b="1" i="1" dirty="0">
                <a:solidFill>
                  <a:srgbClr val="2E2E3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Ambiguity</a:t>
            </a:r>
            <a:r>
              <a:rPr lang="en-PL" sz="5400" b="1" dirty="0">
                <a:solidFill>
                  <a:srgbClr val="2E2E3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PL" sz="5400" kern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niejednoznaczność.</a:t>
            </a:r>
            <a:endParaRPr lang="en-P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L" sz="2000" dirty="0"/>
          </a:p>
        </p:txBody>
      </p:sp>
    </p:spTree>
    <p:extLst>
      <p:ext uri="{BB962C8B-B14F-4D97-AF65-F5344CB8AC3E}">
        <p14:creationId xmlns:p14="http://schemas.microsoft.com/office/powerpoint/2010/main" val="42606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710F-6A48-C241-94C2-8095F547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L" sz="5300" b="1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Świat VUCA i świat BANI</a:t>
            </a:r>
            <a:br>
              <a:rPr lang="en-PL" sz="4000" b="1" dirty="0">
                <a:solidFill>
                  <a:srgbClr val="2F5496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429A-6A72-C843-9C76-C0295877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58" y="1268760"/>
            <a:ext cx="8928992" cy="4525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PL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Zwinność pozwoli także odnaleźć się w każdej nowej rzeczywistości, gdy na horyzoncie widać już </a:t>
            </a:r>
            <a:r>
              <a:rPr lang="en-PL" b="1" u="sng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świat BANI</a:t>
            </a:r>
            <a:r>
              <a:rPr lang="en-PL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24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PL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Ten akronim definiuje świat jako </a:t>
            </a:r>
          </a:p>
          <a:p>
            <a:pPr>
              <a:lnSpc>
                <a:spcPts val="24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PL" b="1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 jak brittle (kruchy)</a:t>
            </a:r>
            <a:r>
              <a:rPr lang="en-PL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</a:p>
          <a:p>
            <a:pPr>
              <a:lnSpc>
                <a:spcPts val="24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PL" b="1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jak anxious (niespokojny)</a:t>
            </a:r>
            <a:r>
              <a:rPr lang="en-PL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</a:p>
          <a:p>
            <a:pPr>
              <a:lnSpc>
                <a:spcPts val="24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PL" b="1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 jak non-linear (nieliniowy)</a:t>
            </a:r>
            <a:r>
              <a:rPr lang="en-PL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i </a:t>
            </a:r>
          </a:p>
          <a:p>
            <a:pPr>
              <a:lnSpc>
                <a:spcPts val="24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PL" b="1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 jak incomprehensible (niezrozumiały)</a:t>
            </a:r>
            <a:r>
              <a:rPr lang="en-PL" dirty="0">
                <a:solidFill>
                  <a:srgbClr val="2E2E38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2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537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08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99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97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055440" y="836712"/>
            <a:ext cx="864096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4400" dirty="0"/>
          </a:p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PRZEDSIĘBIORCA</a:t>
            </a:r>
          </a:p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definicja</a:t>
            </a:r>
          </a:p>
          <a:p>
            <a:pPr marL="0" indent="0">
              <a:buNone/>
            </a:pPr>
            <a:r>
              <a:rPr lang="pl-PL" sz="8000" b="1" dirty="0">
                <a:solidFill>
                  <a:srgbClr val="0070C0"/>
                </a:solidFill>
              </a:rPr>
              <a:t>a więc: naturalna cecha, umiejętność</a:t>
            </a:r>
          </a:p>
          <a:p>
            <a:pPr marL="0" indent="0">
              <a:buNone/>
            </a:pPr>
            <a:endParaRPr lang="pl-PL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49F4-2AD1-0D4B-A151-B3526A4F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8640"/>
            <a:ext cx="9217024" cy="6552728"/>
          </a:xfrm>
        </p:spPr>
        <p:txBody>
          <a:bodyPr>
            <a:normAutofit lnSpcReduction="10000"/>
          </a:bodyPr>
          <a:lstStyle/>
          <a:p>
            <a:endParaRPr lang="en-GB" sz="3600" dirty="0">
              <a:latin typeface="+mn-lt"/>
            </a:endParaRPr>
          </a:p>
          <a:p>
            <a:endParaRPr lang="en-GB" sz="3600" dirty="0">
              <a:latin typeface="+mn-lt"/>
            </a:endParaRPr>
          </a:p>
          <a:p>
            <a:pPr marL="0" indent="0">
              <a:buNone/>
            </a:pPr>
            <a:r>
              <a:rPr lang="en-GB" sz="4400" dirty="0" err="1">
                <a:latin typeface="+mn-lt"/>
              </a:rPr>
              <a:t>Kryzys</a:t>
            </a:r>
            <a:r>
              <a:rPr lang="en-GB" sz="4400" dirty="0">
                <a:latin typeface="+mn-lt"/>
              </a:rPr>
              <a:t>, </a:t>
            </a:r>
            <a:r>
              <a:rPr lang="en-GB" sz="4400" dirty="0" err="1">
                <a:latin typeface="+mn-lt"/>
              </a:rPr>
              <a:t>opisywany</a:t>
            </a:r>
            <a:r>
              <a:rPr lang="en-GB" sz="4400" dirty="0">
                <a:latin typeface="+mn-lt"/>
              </a:rPr>
              <a:t> w </a:t>
            </a:r>
            <a:r>
              <a:rPr lang="en-GB" sz="4400" dirty="0" err="1">
                <a:latin typeface="+mn-lt"/>
              </a:rPr>
              <a:t>kontekście</a:t>
            </a:r>
            <a:r>
              <a:rPr lang="en-GB" sz="4400" dirty="0">
                <a:latin typeface="+mn-lt"/>
              </a:rPr>
              <a:t> </a:t>
            </a:r>
            <a:r>
              <a:rPr lang="en-GB" sz="4400" dirty="0" err="1">
                <a:latin typeface="+mn-lt"/>
              </a:rPr>
              <a:t>interwencji</a:t>
            </a:r>
            <a:r>
              <a:rPr lang="en-GB" sz="4400" dirty="0">
                <a:latin typeface="+mn-lt"/>
              </a:rPr>
              <a:t> </a:t>
            </a:r>
            <a:r>
              <a:rPr lang="en-GB" sz="4400" dirty="0" err="1">
                <a:latin typeface="+mn-lt"/>
              </a:rPr>
              <a:t>kryzysowej</a:t>
            </a:r>
            <a:r>
              <a:rPr lang="en-GB" sz="4400" dirty="0">
                <a:latin typeface="+mn-lt"/>
              </a:rPr>
              <a:t>, jest </a:t>
            </a:r>
            <a:r>
              <a:rPr lang="en-GB" sz="4400" dirty="0" err="1">
                <a:latin typeface="+mn-lt"/>
              </a:rPr>
              <a:t>zjawiskiem</a:t>
            </a:r>
            <a:r>
              <a:rPr lang="en-GB" sz="4400" dirty="0">
                <a:latin typeface="+mn-lt"/>
              </a:rPr>
              <a:t> </a:t>
            </a:r>
            <a:r>
              <a:rPr lang="en-GB" sz="4400" dirty="0" err="1">
                <a:latin typeface="+mn-lt"/>
              </a:rPr>
              <a:t>natury</a:t>
            </a:r>
            <a:r>
              <a:rPr lang="en-GB" sz="4400" dirty="0">
                <a:latin typeface="+mn-lt"/>
              </a:rPr>
              <a:t> </a:t>
            </a:r>
            <a:r>
              <a:rPr lang="en-GB" sz="4400" dirty="0" err="1">
                <a:latin typeface="+mn-lt"/>
              </a:rPr>
              <a:t>psychologicznej</a:t>
            </a:r>
            <a:r>
              <a:rPr lang="en-GB" sz="4400" dirty="0">
                <a:latin typeface="+mn-lt"/>
              </a:rPr>
              <a:t>, </a:t>
            </a:r>
            <a:r>
              <a:rPr lang="en-GB" sz="4400" dirty="0" err="1">
                <a:latin typeface="+mn-lt"/>
              </a:rPr>
              <a:t>odbieranym</a:t>
            </a:r>
            <a:r>
              <a:rPr lang="en-GB" sz="4400" dirty="0">
                <a:latin typeface="+mn-lt"/>
              </a:rPr>
              <a:t> </a:t>
            </a:r>
            <a:r>
              <a:rPr lang="en-GB" sz="4400" dirty="0" err="1">
                <a:latin typeface="+mn-lt"/>
              </a:rPr>
              <a:t>całkowicie</a:t>
            </a:r>
            <a:r>
              <a:rPr lang="en-GB" sz="4400" dirty="0">
                <a:latin typeface="+mn-lt"/>
              </a:rPr>
              <a:t> </a:t>
            </a:r>
            <a:r>
              <a:rPr lang="en-GB" sz="4400" dirty="0" err="1">
                <a:latin typeface="+mn-lt"/>
              </a:rPr>
              <a:t>subiektywnie</a:t>
            </a:r>
            <a:r>
              <a:rPr lang="en-GB" sz="4400" dirty="0">
                <a:latin typeface="+mn-lt"/>
              </a:rPr>
              <a:t> - </a:t>
            </a:r>
            <a:r>
              <a:rPr lang="en-GB" sz="4400" dirty="0" err="1">
                <a:latin typeface="+mn-lt"/>
              </a:rPr>
              <a:t>tzn</a:t>
            </a:r>
            <a:r>
              <a:rPr lang="en-GB" sz="4400" dirty="0">
                <a:latin typeface="+mn-lt"/>
              </a:rPr>
              <a:t>. </a:t>
            </a:r>
            <a:r>
              <a:rPr lang="en-GB" sz="6000" b="1" dirty="0" err="1">
                <a:latin typeface="+mn-lt"/>
              </a:rPr>
              <a:t>odczuwanym</a:t>
            </a:r>
            <a:r>
              <a:rPr lang="en-GB" sz="6000" b="1" dirty="0">
                <a:latin typeface="+mn-lt"/>
              </a:rPr>
              <a:t>, a </a:t>
            </a:r>
            <a:r>
              <a:rPr lang="en-GB" sz="6000" b="1" dirty="0" err="1">
                <a:latin typeface="+mn-lt"/>
              </a:rPr>
              <a:t>niekoniecznie</a:t>
            </a:r>
            <a:r>
              <a:rPr lang="en-GB" sz="6000" b="1" dirty="0">
                <a:latin typeface="+mn-lt"/>
              </a:rPr>
              <a:t> </a:t>
            </a:r>
            <a:r>
              <a:rPr lang="en-GB" sz="6000" b="1" dirty="0" err="1">
                <a:latin typeface="+mn-lt"/>
              </a:rPr>
              <a:t>doświadczanym</a:t>
            </a:r>
            <a:r>
              <a:rPr lang="en-GB" sz="6000" b="1" dirty="0">
                <a:latin typeface="+mn-lt"/>
              </a:rPr>
              <a:t>! </a:t>
            </a:r>
            <a:endParaRPr lang="en-GB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35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49F4-2AD1-0D4B-A151-B3526A4F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8640"/>
            <a:ext cx="9217024" cy="6552728"/>
          </a:xfrm>
        </p:spPr>
        <p:txBody>
          <a:bodyPr>
            <a:normAutofit/>
          </a:bodyPr>
          <a:lstStyle/>
          <a:p>
            <a:endParaRPr lang="en-GB" sz="3600" dirty="0">
              <a:latin typeface="+mn-lt"/>
            </a:endParaRPr>
          </a:p>
          <a:p>
            <a:endParaRPr lang="en-GB" sz="3600" dirty="0">
              <a:latin typeface="+mn-lt"/>
            </a:endParaRPr>
          </a:p>
          <a:p>
            <a:pPr marL="0" indent="0">
              <a:buNone/>
            </a:pPr>
            <a:r>
              <a:rPr lang="en-GB" sz="8800" b="1" dirty="0">
                <a:latin typeface="+mn-lt"/>
              </a:rPr>
              <a:t>Historia z Z(E)</a:t>
            </a:r>
            <a:r>
              <a:rPr lang="en-GB" sz="8800" b="1" dirty="0" err="1">
                <a:latin typeface="+mn-lt"/>
              </a:rPr>
              <a:t>USem</a:t>
            </a:r>
            <a:endParaRPr lang="en-GB" sz="8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765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1055440" y="836712"/>
            <a:ext cx="936104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PL" sz="4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Jedną z najbardziej wiarygodnych cech znamionujących prawdziwego lidera jest </a:t>
            </a:r>
            <a:r>
              <a:rPr lang="en-PL" sz="4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zdolność do pozytywnego interpretowania</a:t>
            </a:r>
            <a:r>
              <a:rPr lang="en-PL" sz="4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niekorzystnych zdarzeń i wyciągania konstruktywnych  wniosków z najbardziej nawet przykrych doświadczeń.</a:t>
            </a:r>
            <a:endParaRPr lang="pl-PL" sz="287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56A2B-C922-F94D-B43D-117ED21E7A54}"/>
              </a:ext>
            </a:extLst>
          </p:cNvPr>
          <p:cNvSpPr txBox="1"/>
          <p:nvPr/>
        </p:nvSpPr>
        <p:spPr>
          <a:xfrm>
            <a:off x="479376" y="332656"/>
            <a:ext cx="9649072" cy="654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/>
            <a:r>
              <a:rPr lang="pl-PL" sz="115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Neotenia</a:t>
            </a:r>
            <a:r>
              <a:rPr lang="pl-PL" sz="4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algn="just"/>
            <a:r>
              <a:rPr lang="pl-PL" sz="4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cecha, która daje siłę przywódcy</a:t>
            </a:r>
          </a:p>
          <a:p>
            <a:pPr marL="457200" algn="just"/>
            <a:endParaRPr lang="en-PL" sz="44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Pozwolić oksytocynie pokonać kortyzol – algorytm siły przywódczej</a:t>
            </a:r>
            <a:endParaRPr lang="en-PL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Cechy rewitalizacyjne i dynamika działań</a:t>
            </a:r>
            <a:endParaRPr lang="en-PL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Głód wiedzy i pragnienie rozwoju</a:t>
            </a:r>
            <a:endParaRPr lang="en-PL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Ciekawość i pasja</a:t>
            </a:r>
            <a:endParaRPr lang="en-PL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lphaLcPeriod"/>
            </a:pPr>
            <a:r>
              <a:rPr lang="pl-PL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Fizyczna sprawność</a:t>
            </a:r>
            <a:endParaRPr lang="en-PL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5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es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49323</TotalTime>
  <Words>836</Words>
  <Application>Microsoft Macintosh PowerPoint</Application>
  <PresentationFormat>Widescreen</PresentationFormat>
  <Paragraphs>152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Barlow</vt:lpstr>
      <vt:lpstr>Barlow Light</vt:lpstr>
      <vt:lpstr>Calibri</vt:lpstr>
      <vt:lpstr>Calibri Light</vt:lpstr>
      <vt:lpstr>Courier New</vt:lpstr>
      <vt:lpstr>Symbol</vt:lpstr>
      <vt:lpstr>Verdana</vt:lpstr>
      <vt:lpstr>Quest</vt:lpstr>
      <vt:lpstr>Projekt niestandardowy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Postawy członków organizacji w sytuacji niechcianej zmiany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Wyjaśnienie</vt:lpstr>
      <vt:lpstr>Wyczerpanie walką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ODRZUCENIE I KONCENTRACJA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ZDJĘCIE Z KSIĄŻKI TALEBA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Świat VUCA – co to jest?</vt:lpstr>
      <vt:lpstr>Świat VUCA i świat BANI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</dc:title>
  <dc:creator>Quest AW</dc:creator>
  <cp:lastModifiedBy>Quest Change Managers</cp:lastModifiedBy>
  <cp:revision>252</cp:revision>
  <dcterms:created xsi:type="dcterms:W3CDTF">2012-05-18T07:07:23Z</dcterms:created>
  <dcterms:modified xsi:type="dcterms:W3CDTF">2024-09-12T07:35:27Z</dcterms:modified>
</cp:coreProperties>
</file>