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880" r:id="rId5"/>
    <p:sldId id="2905" r:id="rId6"/>
    <p:sldId id="2906" r:id="rId7"/>
    <p:sldId id="2907" r:id="rId8"/>
    <p:sldId id="2908" r:id="rId9"/>
    <p:sldId id="2914" r:id="rId10"/>
    <p:sldId id="2909" r:id="rId11"/>
    <p:sldId id="2911" r:id="rId12"/>
    <p:sldId id="2912" r:id="rId13"/>
    <p:sldId id="2913" r:id="rId14"/>
    <p:sldId id="2819" r:id="rId15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5DF3D1-C038-8730-9AB0-52E5FFD707B2}" name="Mateusz Błachowiak" initials="MB" userId="S::m.blachowiak@filipiakbabicz.com::5534c557-c2a1-4bba-8b94-4a1efa8286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100"/>
    <a:srgbClr val="EC6614"/>
    <a:srgbClr val="1D1D1A"/>
    <a:srgbClr val="F26535"/>
    <a:srgbClr val="FFFFFF"/>
    <a:srgbClr val="282727"/>
    <a:srgbClr val="EC6411"/>
    <a:srgbClr val="F15B28"/>
    <a:srgbClr val="F09252"/>
    <a:srgbClr val="F47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1068EC-BD5F-4157-BFD9-D708AA8C9F80}" v="2" dt="2024-08-30T13:37:45.859"/>
    <p1510:client id="{C5930ECB-DBAA-C4E9-79DA-A54BDA28560C}" v="510" dt="2024-08-30T12:50:57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6"/>
    <p:restoredTop sz="92437" autoAdjust="0"/>
  </p:normalViewPr>
  <p:slideViewPr>
    <p:cSldViewPr snapToGrid="0">
      <p:cViewPr varScale="1">
        <p:scale>
          <a:sx n="95" d="100"/>
          <a:sy n="95" d="100"/>
        </p:scale>
        <p:origin x="114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0A910-68FE-466A-8572-85B96259B706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CF530-9019-48E8-8597-E816F7A9E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326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CF530-9019-48E8-8597-E816F7A9E49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941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a2e40cf7a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a2e40cf7a_1_7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9676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a2e40cf7a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a2e40cf7a_1_7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3353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a2e40cf7a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a2e40cf7a_1_7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180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a2e40cf7a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a2e40cf7a_1_7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7311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a2e40cf7a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a2e40cf7a_1_7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2059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a2e40cf7a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a2e40cf7a_1_7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793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a2e40cf7a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a2e40cf7a_1_7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0722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a2e40cf7a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a2e40cf7a_1_7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5654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a2e40cf7a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a2e40cf7a_1_7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6472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a2e40cf7a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a2e40cf7a_1_7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478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DF51A6-B166-4435-817E-944DE8B45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6DB02D6-5E94-42EF-999D-A4BFC19D2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0A3982-055A-40E6-BD77-B636C29B7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262F-6167-4605-9687-4092569C8F7A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220E61-642F-4DAE-B27C-B36B3EB7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2ECBEA-CD96-439C-9971-E5A26264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DCA3-A807-45C3-BD95-7FF97AFF8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753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B51734-F430-4948-862F-7F3DA023E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283299C-B27C-4F2F-81A9-EDD44E580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A513CA-6F6F-434B-8F5A-6789B8DEB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262F-6167-4605-9687-4092569C8F7A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6378EC1-B2C8-49A9-BBE2-1B672B0C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D846F5-229F-42A9-AD92-F3E3D6E5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DCA3-A807-45C3-BD95-7FF97AFF8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361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C260461-E4D3-4549-8F19-787B201F7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3AA71D4-C583-4944-8F9D-E32ED1831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899197-2F88-4709-9172-8C2A023AC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262F-6167-4605-9687-4092569C8F7A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CD06ED-590C-4EE1-AFE8-29257D173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AC152DF-A1C9-4A87-A515-1F4C06F8C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DCA3-A807-45C3-BD95-7FF97AFF8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7732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l" smtClean="0"/>
              <a:pPr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1807248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19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CF8334-23FC-4077-9F35-0A667509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68DB81-4D99-4D56-9B92-856C90F6D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7C6E6D-314F-4BE5-B6A1-B8B2A291D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262F-6167-4605-9687-4092569C8F7A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9E1EF4-BBEE-4C1A-B720-6804A8A3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5781CA-978A-4285-AB47-614260F5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DCA3-A807-45C3-BD95-7FF97AFF8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47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A8426B-4A08-4171-957D-B266DD519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E57C3DE-EE0A-475A-8569-DA6E72E33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1FF191-732B-4B12-90E9-7EA69D73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262F-6167-4605-9687-4092569C8F7A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D0CE69-F159-4C3A-A2F5-AFBB16A7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7FF7A5-DDFA-4AD3-8F03-FF449851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DCA3-A807-45C3-BD95-7FF97AFF8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35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9950FC-B401-436A-BEF2-22DB4073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BA2F1B-EFF9-4417-BE8C-024FEEB71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9291122-820B-44BD-99C9-54AA779D5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45A3EBE-388C-42E8-A92F-281E58B62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262F-6167-4605-9687-4092569C8F7A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DE0AE56-E748-4ABE-9E13-4D507735C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ABE18D1-D1B2-4EA0-B436-B450B29E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DCA3-A807-45C3-BD95-7FF97AFF8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884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BD7178-6DCA-451A-81E2-8DEE1C8D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22F26F-6075-4831-93EB-552EE470F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A1E5EDB-13F6-4D06-8075-41B1B9085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A672314-0C64-4BAA-A34A-1D3897880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E89D297-2C9D-4F00-88C2-C1C12E255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98493DB-D6A2-4BAC-8140-827E94D30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262F-6167-4605-9687-4092569C8F7A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FD46F6D-E303-415E-853C-E609147C0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64AC8D4-B479-4EBA-AFD9-43B80EFEC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DCA3-A807-45C3-BD95-7FF97AFF8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67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574545-AC25-4414-80A4-7F542B3D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B5E99EE-4271-4FC0-A442-2156BF8B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262F-6167-4605-9687-4092569C8F7A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46A9E0D-C658-4E81-B420-3A02989A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F103FB1-B7CD-4070-BB86-463BBD0A2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DCA3-A807-45C3-BD95-7FF97AFF8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56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698BFD1-97B2-4737-9980-FAD79E6C8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262F-6167-4605-9687-4092569C8F7A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722C27D-291C-4C66-B98A-1DE48F538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5CCA140-3DD2-426F-A0DE-5D953E3B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DCA3-A807-45C3-BD95-7FF97AFF8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05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3EB552-7C8E-4F39-97E5-373E02B0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82B307-AAB8-46D8-985C-F06D8571F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3AA5699-7E20-4DF0-93F8-1A1D8433C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2C52CB0-271B-4EA8-A95C-A35CF6E1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262F-6167-4605-9687-4092569C8F7A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067E4B5-89D2-41F4-87DF-491EF529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7FD54F4-FC73-4401-A56C-0B33BDD6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DCA3-A807-45C3-BD95-7FF97AFF8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351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8B0D97-12C3-47BB-B3FE-4E92E6B6D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B3FAD50-DA31-4CDE-9B58-E500BEB74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3FF421D-91FA-4E63-838E-C104D4210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A717E8A-DEF5-4AE2-801B-41E641073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262F-6167-4605-9687-4092569C8F7A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922DD08-4EA4-4417-9D4E-B8DB6AF67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6A9605-92A1-4144-B7B6-7FEB8C1A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DCA3-A807-45C3-BD95-7FF97AFF8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912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9EB2E41-6D2E-4978-A39E-02DF26AEB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C72F801-C9B4-4576-A8EF-D1695E652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657313-C35A-4071-A7B9-3C2CB00D9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0262F-6167-4605-9687-4092569C8F7A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31A38D-51A3-47CA-81F8-82C505240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48B5F6-4BBD-465E-9F40-D93576B6D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6DCA3-A807-45C3-BD95-7FF97AFF8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588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g28efa9f9e81_0_8">
            <a:extLst>
              <a:ext uri="{FF2B5EF4-FFF2-40B4-BE49-F238E27FC236}">
                <a16:creationId xmlns:a16="http://schemas.microsoft.com/office/drawing/2014/main" id="{387EB53E-739B-B816-4632-14B4DD328D5C}"/>
              </a:ext>
            </a:extLst>
          </p:cNvPr>
          <p:cNvSpPr txBox="1">
            <a:spLocks/>
          </p:cNvSpPr>
          <p:nvPr/>
        </p:nvSpPr>
        <p:spPr>
          <a:xfrm>
            <a:off x="5807379" y="3053620"/>
            <a:ext cx="5869678" cy="200747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0" tIns="121900" rIns="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pl-PL" sz="4400" b="0" i="0" u="none" strike="noStrike" dirty="0">
                <a:solidFill>
                  <a:srgbClr val="E441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  <a:t>Jak znaleźć pieniądze dla firmy w </a:t>
            </a:r>
            <a:r>
              <a:rPr lang="pl-PL" sz="4400" b="0" i="0" u="none" strike="noStrik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  <a:t>nieoczywistych</a:t>
            </a:r>
            <a:r>
              <a:rPr lang="pl-PL" sz="4400" b="0" i="0" u="none" strike="noStrike" dirty="0">
                <a:solidFill>
                  <a:srgbClr val="E441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  <a:t> miejscach</a:t>
            </a:r>
            <a:endParaRPr lang="pl-PL" sz="4400" dirty="0">
              <a:solidFill>
                <a:srgbClr val="E441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11" name="Google Shape;175;g2c0e6d28267_3_33">
            <a:extLst>
              <a:ext uri="{FF2B5EF4-FFF2-40B4-BE49-F238E27FC236}">
                <a16:creationId xmlns:a16="http://schemas.microsoft.com/office/drawing/2014/main" id="{8D339020-757E-CD7F-4DBC-B5CB0BC6A50B}"/>
              </a:ext>
            </a:extLst>
          </p:cNvPr>
          <p:cNvSpPr/>
          <p:nvPr/>
        </p:nvSpPr>
        <p:spPr>
          <a:xfrm>
            <a:off x="0" y="6704000"/>
            <a:ext cx="12192167" cy="154000"/>
          </a:xfrm>
          <a:prstGeom prst="rect">
            <a:avLst/>
          </a:prstGeom>
          <a:solidFill>
            <a:srgbClr val="E342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Obraz 12" descr="Obraz zawierający ciemność, zrzut ekranu, czarne&#10;&#10;Opis wygenerowany automatycznie">
            <a:extLst>
              <a:ext uri="{FF2B5EF4-FFF2-40B4-BE49-F238E27FC236}">
                <a16:creationId xmlns:a16="http://schemas.microsoft.com/office/drawing/2014/main" id="{019DA087-471F-7531-9E77-14185ABDF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9" y="92629"/>
            <a:ext cx="5571351" cy="22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1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5;g2c0e6d28267_3_33">
            <a:extLst>
              <a:ext uri="{FF2B5EF4-FFF2-40B4-BE49-F238E27FC236}">
                <a16:creationId xmlns:a16="http://schemas.microsoft.com/office/drawing/2014/main" id="{82DDD6D9-AA32-BCA6-01F1-DBA8D6935930}"/>
              </a:ext>
            </a:extLst>
          </p:cNvPr>
          <p:cNvSpPr/>
          <p:nvPr/>
        </p:nvSpPr>
        <p:spPr>
          <a:xfrm>
            <a:off x="0" y="6704000"/>
            <a:ext cx="12192167" cy="154000"/>
          </a:xfrm>
          <a:prstGeom prst="rect">
            <a:avLst/>
          </a:prstGeom>
          <a:solidFill>
            <a:srgbClr val="E342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459B762-E408-3BC3-69FF-5E5AD8055210}"/>
              </a:ext>
            </a:extLst>
          </p:cNvPr>
          <p:cNvSpPr txBox="1">
            <a:spLocks noChangeAspect="1"/>
          </p:cNvSpPr>
          <p:nvPr/>
        </p:nvSpPr>
        <p:spPr>
          <a:xfrm>
            <a:off x="700035" y="694796"/>
            <a:ext cx="10791930" cy="5425525"/>
          </a:xfrm>
          <a:prstGeom prst="rect">
            <a:avLst/>
          </a:prstGeom>
          <a:solidFill>
            <a:srgbClr val="E44100">
              <a:alpha val="80000"/>
            </a:srgbClr>
          </a:solidFill>
        </p:spPr>
        <p:txBody>
          <a:bodyPr wrap="square" rtlCol="0">
            <a:noAutofit/>
          </a:bodyPr>
          <a:lstStyle/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 descr="Obraz zawierający ciemność, zrzut ekranu, czarne&#10;&#10;Opis wygenerowany automatycznie">
            <a:extLst>
              <a:ext uri="{FF2B5EF4-FFF2-40B4-BE49-F238E27FC236}">
                <a16:creationId xmlns:a16="http://schemas.microsoft.com/office/drawing/2014/main" id="{BA37B701-1B3D-916F-1149-6F0E14CFC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18" y="153999"/>
            <a:ext cx="2266247" cy="906499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578E5FC8-6CCE-99F4-0EE7-F6D0FD171C54}"/>
              </a:ext>
            </a:extLst>
          </p:cNvPr>
          <p:cNvSpPr>
            <a:spLocks noChangeAspect="1"/>
          </p:cNvSpPr>
          <p:nvPr/>
        </p:nvSpPr>
        <p:spPr bwMode="auto">
          <a:xfrm>
            <a:off x="2336103" y="1837232"/>
            <a:ext cx="7519793" cy="318353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Czy wiesz ile tracisz </a:t>
            </a:r>
            <a:br>
              <a:rPr lang="pl-PL" sz="4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pl-PL" sz="4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nie mając profesjonalnej obsługi prawnej </a:t>
            </a:r>
            <a:br>
              <a:rPr lang="pl-PL" sz="4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pl-PL" sz="4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 finansowej?</a:t>
            </a:r>
          </a:p>
        </p:txBody>
      </p:sp>
    </p:spTree>
    <p:extLst>
      <p:ext uri="{BB962C8B-B14F-4D97-AF65-F5344CB8AC3E}">
        <p14:creationId xmlns:p14="http://schemas.microsoft.com/office/powerpoint/2010/main" val="3877553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5;g2c0e6d28267_3_33">
            <a:extLst>
              <a:ext uri="{FF2B5EF4-FFF2-40B4-BE49-F238E27FC236}">
                <a16:creationId xmlns:a16="http://schemas.microsoft.com/office/drawing/2014/main" id="{82DDD6D9-AA32-BCA6-01F1-DBA8D6935930}"/>
              </a:ext>
            </a:extLst>
          </p:cNvPr>
          <p:cNvSpPr/>
          <p:nvPr/>
        </p:nvSpPr>
        <p:spPr>
          <a:xfrm>
            <a:off x="0" y="6704000"/>
            <a:ext cx="12192167" cy="154000"/>
          </a:xfrm>
          <a:prstGeom prst="rect">
            <a:avLst/>
          </a:prstGeom>
          <a:solidFill>
            <a:srgbClr val="E342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459B762-E408-3BC3-69FF-5E5AD8055210}"/>
              </a:ext>
            </a:extLst>
          </p:cNvPr>
          <p:cNvSpPr txBox="1">
            <a:spLocks noChangeAspect="1"/>
          </p:cNvSpPr>
          <p:nvPr/>
        </p:nvSpPr>
        <p:spPr>
          <a:xfrm>
            <a:off x="700035" y="716237"/>
            <a:ext cx="10791930" cy="5425525"/>
          </a:xfrm>
          <a:prstGeom prst="rect">
            <a:avLst/>
          </a:prstGeom>
          <a:solidFill>
            <a:srgbClr val="E44100">
              <a:alpha val="80000"/>
            </a:srgbClr>
          </a:solidFill>
        </p:spPr>
        <p:txBody>
          <a:bodyPr wrap="square" rtlCol="0">
            <a:noAutofit/>
          </a:bodyPr>
          <a:lstStyle/>
          <a:p>
            <a:endParaRPr lang="pl-PL" dirty="0">
              <a:solidFill>
                <a:schemeClr val="bg1"/>
              </a:solidFill>
            </a:endParaRPr>
          </a:p>
          <a:p>
            <a:pPr marL="6992938"/>
            <a:endParaRPr lang="pl-PL" dirty="0">
              <a:solidFill>
                <a:schemeClr val="bg1"/>
              </a:solidFill>
            </a:endParaRPr>
          </a:p>
          <a:p>
            <a:pPr marL="6992938"/>
            <a:endParaRPr lang="pl-PL" dirty="0">
              <a:solidFill>
                <a:schemeClr val="bg1"/>
              </a:solidFill>
            </a:endParaRPr>
          </a:p>
          <a:p>
            <a:pPr marL="7173913"/>
            <a:r>
              <a:rPr lang="pl-PL" sz="5400" dirty="0">
                <a:solidFill>
                  <a:schemeClr val="bg1"/>
                </a:solidFill>
                <a:latin typeface="Arial Black" panose="020B0A04020102020204" pitchFamily="34" charset="0"/>
              </a:rPr>
              <a:t>.pl</a:t>
            </a:r>
            <a:endParaRPr lang="pl-PL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Obraz 5" descr="Obraz zawierający ciemność, zrzut ekranu, czarne&#10;&#10;Opis wygenerowany automatycznie">
            <a:extLst>
              <a:ext uri="{FF2B5EF4-FFF2-40B4-BE49-F238E27FC236}">
                <a16:creationId xmlns:a16="http://schemas.microsoft.com/office/drawing/2014/main" id="{BA37B701-1B3D-916F-1149-6F0E14CFC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13" y="3133646"/>
            <a:ext cx="3703852" cy="1481541"/>
          </a:xfrm>
          <a:prstGeom prst="rect">
            <a:avLst/>
          </a:prstGeom>
        </p:spPr>
      </p:pic>
      <p:pic>
        <p:nvPicPr>
          <p:cNvPr id="10" name="Obraz 9" descr="Obraz zawierający Czcionka, Grafika, zrzut ekranu, czarne&#10;&#10;Opis wygenerowany automatycznie">
            <a:extLst>
              <a:ext uri="{FF2B5EF4-FFF2-40B4-BE49-F238E27FC236}">
                <a16:creationId xmlns:a16="http://schemas.microsoft.com/office/drawing/2014/main" id="{BF7B51F4-9304-7769-9C57-F2E0E4CE5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99" y="1263012"/>
            <a:ext cx="4742822" cy="1134851"/>
          </a:xfrm>
          <a:prstGeom prst="rect">
            <a:avLst/>
          </a:prstGeom>
        </p:spPr>
      </p:pic>
      <p:pic>
        <p:nvPicPr>
          <p:cNvPr id="12" name="Obraz 11" descr="Obraz zawierający Grafika, Czcionka, projekt graficzny, zrzut ekranu&#10;&#10;Opis wygenerowany automatycznie">
            <a:extLst>
              <a:ext uri="{FF2B5EF4-FFF2-40B4-BE49-F238E27FC236}">
                <a16:creationId xmlns:a16="http://schemas.microsoft.com/office/drawing/2014/main" id="{5C979BBC-3AB3-2E4A-A470-5B1BD7C8F3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07" y="3361187"/>
            <a:ext cx="3091353" cy="931680"/>
          </a:xfrm>
          <a:prstGeom prst="rect">
            <a:avLst/>
          </a:prstGeom>
        </p:spPr>
      </p:pic>
      <p:pic>
        <p:nvPicPr>
          <p:cNvPr id="16" name="Obraz 15" descr="Obraz zawierający Grafika, Czcionka, projekt graficzny, zrzut ekranu&#10;&#10;Opis wygenerowany automatycznie">
            <a:extLst>
              <a:ext uri="{FF2B5EF4-FFF2-40B4-BE49-F238E27FC236}">
                <a16:creationId xmlns:a16="http://schemas.microsoft.com/office/drawing/2014/main" id="{F63F283B-CA37-AFE1-C87E-5EBC209D8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07" y="4855954"/>
            <a:ext cx="2976725" cy="871700"/>
          </a:xfrm>
          <a:prstGeom prst="rect">
            <a:avLst/>
          </a:prstGeom>
        </p:spPr>
      </p:pic>
      <p:pic>
        <p:nvPicPr>
          <p:cNvPr id="18" name="Obraz 17" descr="Obraz zawierający Grafika, Czcionka, projekt graficzny, logo&#10;&#10;Opis wygenerowany automatycznie">
            <a:extLst>
              <a:ext uri="{FF2B5EF4-FFF2-40B4-BE49-F238E27FC236}">
                <a16:creationId xmlns:a16="http://schemas.microsoft.com/office/drawing/2014/main" id="{772669BB-DCAE-D7F6-DC8B-B27C9E4F07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68" y="4629583"/>
            <a:ext cx="2190660" cy="1229032"/>
          </a:xfrm>
          <a:prstGeom prst="rect">
            <a:avLst/>
          </a:prstGeom>
        </p:spPr>
      </p:pic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EAC52036-500D-92A8-3574-ECCBE39D80C0}"/>
              </a:ext>
            </a:extLst>
          </p:cNvPr>
          <p:cNvCxnSpPr/>
          <p:nvPr/>
        </p:nvCxnSpPr>
        <p:spPr>
          <a:xfrm>
            <a:off x="700035" y="2964264"/>
            <a:ext cx="1079193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8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5;g2c0e6d28267_3_33">
            <a:extLst>
              <a:ext uri="{FF2B5EF4-FFF2-40B4-BE49-F238E27FC236}">
                <a16:creationId xmlns:a16="http://schemas.microsoft.com/office/drawing/2014/main" id="{82DDD6D9-AA32-BCA6-01F1-DBA8D6935930}"/>
              </a:ext>
            </a:extLst>
          </p:cNvPr>
          <p:cNvSpPr/>
          <p:nvPr/>
        </p:nvSpPr>
        <p:spPr>
          <a:xfrm>
            <a:off x="0" y="6704000"/>
            <a:ext cx="12192167" cy="154000"/>
          </a:xfrm>
          <a:prstGeom prst="rect">
            <a:avLst/>
          </a:prstGeom>
          <a:solidFill>
            <a:srgbClr val="E342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459B762-E408-3BC3-69FF-5E5AD8055210}"/>
              </a:ext>
            </a:extLst>
          </p:cNvPr>
          <p:cNvSpPr txBox="1">
            <a:spLocks noChangeAspect="1"/>
          </p:cNvSpPr>
          <p:nvPr/>
        </p:nvSpPr>
        <p:spPr>
          <a:xfrm>
            <a:off x="700035" y="716237"/>
            <a:ext cx="10791930" cy="5425525"/>
          </a:xfrm>
          <a:prstGeom prst="rect">
            <a:avLst/>
          </a:prstGeom>
          <a:solidFill>
            <a:srgbClr val="E44100">
              <a:alpha val="80000"/>
            </a:srgbClr>
          </a:solidFill>
        </p:spPr>
        <p:txBody>
          <a:bodyPr wrap="square" rtlCol="0">
            <a:noAutofit/>
          </a:bodyPr>
          <a:lstStyle/>
          <a:p>
            <a:endParaRPr lang="pl-PL" sz="1000" b="1" dirty="0">
              <a:solidFill>
                <a:schemeClr val="bg1"/>
              </a:solidFill>
              <a:latin typeface="Arial Black" panose="020B0A04020102020204" pitchFamily="34" charset="0"/>
              <a:ea typeface="Alef"/>
              <a:cs typeface="Arial" panose="020B0604020202020204" pitchFamily="34" charset="0"/>
              <a:sym typeface="Alef"/>
            </a:endParaRPr>
          </a:p>
          <a:p>
            <a:pPr marL="542925"/>
            <a:endParaRPr lang="pl-PL" sz="2000" b="1" dirty="0">
              <a:solidFill>
                <a:schemeClr val="bg1"/>
              </a:solidFill>
              <a:latin typeface="Arial Black" panose="020B0A04020102020204" pitchFamily="34" charset="0"/>
              <a:ea typeface="Alef"/>
              <a:cs typeface="Arial" panose="020B0604020202020204" pitchFamily="34" charset="0"/>
              <a:sym typeface="Alef"/>
            </a:endParaRPr>
          </a:p>
          <a:p>
            <a:pPr marL="542925"/>
            <a:r>
              <a:rPr lang="pl-PL" sz="2800" b="1" dirty="0">
                <a:solidFill>
                  <a:schemeClr val="bg1"/>
                </a:solidFill>
                <a:latin typeface="Arial Black" panose="020B0A04020102020204" pitchFamily="34" charset="0"/>
                <a:ea typeface="Alef"/>
                <a:cs typeface="Arial" panose="020B0604020202020204" pitchFamily="34" charset="0"/>
                <a:sym typeface="Alef"/>
              </a:rPr>
              <a:t>Mateusz Kamiński</a:t>
            </a:r>
          </a:p>
          <a:p>
            <a:pPr marL="542925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Doradca podatkowy i założyciel Filipiak Babicz Tax</a:t>
            </a:r>
            <a:endParaRPr lang="pl-PL" sz="20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ea typeface="Alef"/>
              <a:cs typeface="Arial" panose="020B0604020202020204" pitchFamily="34" charset="0"/>
              <a:sym typeface="Alef"/>
            </a:endParaRPr>
          </a:p>
          <a:p>
            <a:endParaRPr lang="pl-PL" sz="20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ea typeface="Alef"/>
              <a:cs typeface="Arial" panose="020B0604020202020204" pitchFamily="34" charset="0"/>
              <a:sym typeface="Alef"/>
            </a:endParaRPr>
          </a:p>
          <a:p>
            <a:endParaRPr lang="pl-PL" sz="20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ea typeface="Alef"/>
              <a:cs typeface="Arial" panose="020B0604020202020204" pitchFamily="34" charset="0"/>
              <a:sym typeface="Alef"/>
            </a:endParaRPr>
          </a:p>
        </p:txBody>
      </p:sp>
      <p:pic>
        <p:nvPicPr>
          <p:cNvPr id="6" name="Obraz 5" descr="Obraz zawierający ciemność, zrzut ekranu, czarne&#10;&#10;Opis wygenerowany automatycznie">
            <a:extLst>
              <a:ext uri="{FF2B5EF4-FFF2-40B4-BE49-F238E27FC236}">
                <a16:creationId xmlns:a16="http://schemas.microsoft.com/office/drawing/2014/main" id="{BA37B701-1B3D-916F-1149-6F0E14CFC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18" y="153999"/>
            <a:ext cx="2266247" cy="90649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D23948B-7149-18F9-1B54-D5C9EE7A5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423" y="2427220"/>
            <a:ext cx="3714541" cy="3714541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8157325A-1386-2871-EA56-BD38FBE2DFB7}"/>
              </a:ext>
            </a:extLst>
          </p:cNvPr>
          <p:cNvSpPr txBox="1"/>
          <p:nvPr/>
        </p:nvSpPr>
        <p:spPr>
          <a:xfrm>
            <a:off x="957106" y="2589226"/>
            <a:ext cx="786497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5"/>
              </a:buBlip>
            </a:pP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Specjalizuję się w obsłudze firm na rynku polskim, przede wszystkim w zakresie podatków dochodowych. </a:t>
            </a:r>
          </a:p>
          <a:p>
            <a:pPr marL="285750" indent="-285750" algn="just">
              <a:buBlip>
                <a:blip r:embed="rId5"/>
              </a:buBlip>
            </a:pP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Blip>
                <a:blip r:embed="rId5"/>
              </a:buBlip>
            </a:pP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Obsługuję głównie polskie firmy rodzinne, szczególnie w obszarach gospodarki: TSL, deweloperskiej, produkcyjnej oraz prywatnej opieki zdrowotnej.</a:t>
            </a:r>
          </a:p>
          <a:p>
            <a:pPr marL="285750" indent="-285750" algn="just">
              <a:buBlip>
                <a:blip r:embed="rId5"/>
              </a:buBlip>
            </a:pP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Blip>
                <a:blip r:embed="rId5"/>
              </a:buBlip>
            </a:pP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Posiadam ponad 14-letnie doświadczenie w zakresie usług doradztwa podatkowego – w tym czasie zbudowałem koncepcje, zarządzałem wdrożeniem i brałem udział w ponad 300 różnych projektach podatkowych.</a:t>
            </a:r>
          </a:p>
        </p:txBody>
      </p:sp>
    </p:spTree>
    <p:extLst>
      <p:ext uri="{BB962C8B-B14F-4D97-AF65-F5344CB8AC3E}">
        <p14:creationId xmlns:p14="http://schemas.microsoft.com/office/powerpoint/2010/main" val="240831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5;g2c0e6d28267_3_33">
            <a:extLst>
              <a:ext uri="{FF2B5EF4-FFF2-40B4-BE49-F238E27FC236}">
                <a16:creationId xmlns:a16="http://schemas.microsoft.com/office/drawing/2014/main" id="{82DDD6D9-AA32-BCA6-01F1-DBA8D6935930}"/>
              </a:ext>
            </a:extLst>
          </p:cNvPr>
          <p:cNvSpPr/>
          <p:nvPr/>
        </p:nvSpPr>
        <p:spPr>
          <a:xfrm>
            <a:off x="0" y="6704000"/>
            <a:ext cx="12192167" cy="154000"/>
          </a:xfrm>
          <a:prstGeom prst="rect">
            <a:avLst/>
          </a:prstGeom>
          <a:solidFill>
            <a:srgbClr val="E342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459B762-E408-3BC3-69FF-5E5AD8055210}"/>
              </a:ext>
            </a:extLst>
          </p:cNvPr>
          <p:cNvSpPr txBox="1">
            <a:spLocks noChangeAspect="1"/>
          </p:cNvSpPr>
          <p:nvPr/>
        </p:nvSpPr>
        <p:spPr>
          <a:xfrm>
            <a:off x="744871" y="716237"/>
            <a:ext cx="10791930" cy="5425525"/>
          </a:xfrm>
          <a:prstGeom prst="rect">
            <a:avLst/>
          </a:prstGeom>
          <a:solidFill>
            <a:srgbClr val="E44100">
              <a:alpha val="80000"/>
            </a:srgbClr>
          </a:solidFill>
        </p:spPr>
        <p:txBody>
          <a:bodyPr wrap="square" rtlCol="0">
            <a:noAutofit/>
          </a:bodyPr>
          <a:lstStyle/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 descr="Obraz zawierający ciemność, zrzut ekranu, czarne&#10;&#10;Opis wygenerowany automatycznie">
            <a:extLst>
              <a:ext uri="{FF2B5EF4-FFF2-40B4-BE49-F238E27FC236}">
                <a16:creationId xmlns:a16="http://schemas.microsoft.com/office/drawing/2014/main" id="{BA37B701-1B3D-916F-1149-6F0E14CFC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18" y="153999"/>
            <a:ext cx="2266247" cy="90649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316AA4A-F257-8A38-5EBC-7B6D6BE2CBAB}"/>
              </a:ext>
            </a:extLst>
          </p:cNvPr>
          <p:cNvSpPr txBox="1"/>
          <p:nvPr/>
        </p:nvSpPr>
        <p:spPr>
          <a:xfrm>
            <a:off x="1922832" y="2108413"/>
            <a:ext cx="8436009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algn="ctr"/>
            <a:r>
              <a:rPr lang="pl-PL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To nie jest koniec, to nawet nie jest początek końca. Ale być może, jest to </a:t>
            </a:r>
            <a:r>
              <a:rPr lang="pl-PL" sz="4000" b="1" dirty="0">
                <a:effectLst/>
                <a:latin typeface="Arial" panose="020B0604020202020204" pitchFamily="34" charset="0"/>
              </a:rPr>
              <a:t>koniec początku!</a:t>
            </a:r>
          </a:p>
          <a:p>
            <a:pPr marL="180975" algn="r"/>
            <a:endParaRPr lang="pl-PL" sz="4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80975" algn="r"/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</a:rPr>
              <a:t>– Winston Churchill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4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5;g2c0e6d28267_3_33">
            <a:extLst>
              <a:ext uri="{FF2B5EF4-FFF2-40B4-BE49-F238E27FC236}">
                <a16:creationId xmlns:a16="http://schemas.microsoft.com/office/drawing/2014/main" id="{82DDD6D9-AA32-BCA6-01F1-DBA8D6935930}"/>
              </a:ext>
            </a:extLst>
          </p:cNvPr>
          <p:cNvSpPr/>
          <p:nvPr/>
        </p:nvSpPr>
        <p:spPr>
          <a:xfrm>
            <a:off x="0" y="6704000"/>
            <a:ext cx="12192167" cy="154000"/>
          </a:xfrm>
          <a:prstGeom prst="rect">
            <a:avLst/>
          </a:prstGeom>
          <a:solidFill>
            <a:srgbClr val="E342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459B762-E408-3BC3-69FF-5E5AD8055210}"/>
              </a:ext>
            </a:extLst>
          </p:cNvPr>
          <p:cNvSpPr txBox="1">
            <a:spLocks noChangeAspect="1"/>
          </p:cNvSpPr>
          <p:nvPr/>
        </p:nvSpPr>
        <p:spPr>
          <a:xfrm>
            <a:off x="700035" y="716237"/>
            <a:ext cx="10791930" cy="5425525"/>
          </a:xfrm>
          <a:prstGeom prst="rect">
            <a:avLst/>
          </a:prstGeom>
          <a:solidFill>
            <a:srgbClr val="E44100">
              <a:alpha val="80000"/>
            </a:srgbClr>
          </a:solidFill>
        </p:spPr>
        <p:txBody>
          <a:bodyPr wrap="square" rtlCol="0">
            <a:noAutofit/>
          </a:bodyPr>
          <a:lstStyle/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 descr="Obraz zawierający ciemność, zrzut ekranu, czarne&#10;&#10;Opis wygenerowany automatycznie">
            <a:extLst>
              <a:ext uri="{FF2B5EF4-FFF2-40B4-BE49-F238E27FC236}">
                <a16:creationId xmlns:a16="http://schemas.microsoft.com/office/drawing/2014/main" id="{BA37B701-1B3D-916F-1149-6F0E14CFC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18" y="153999"/>
            <a:ext cx="2266247" cy="90649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8DCECC0-283D-DC62-0B4B-63589756C924}"/>
              </a:ext>
            </a:extLst>
          </p:cNvPr>
          <p:cNvSpPr txBox="1"/>
          <p:nvPr/>
        </p:nvSpPr>
        <p:spPr>
          <a:xfrm>
            <a:off x="1274047" y="1302375"/>
            <a:ext cx="9643905" cy="4234268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712788" indent="-712788" algn="just">
              <a:buBlip>
                <a:blip r:embed="rId4"/>
              </a:buBlip>
            </a:pPr>
            <a:r>
              <a:rPr lang="pl-PL" sz="2400" dirty="0">
                <a:solidFill>
                  <a:schemeClr val="bg1"/>
                </a:solidFill>
              </a:rPr>
              <a:t>Obecnie transport drogowy jest zadłużony na ponad </a:t>
            </a:r>
            <a:r>
              <a:rPr lang="pl-PL" sz="2400" b="1" dirty="0"/>
              <a:t>MILIARD złotych</a:t>
            </a:r>
            <a:r>
              <a:rPr lang="pl-PL" sz="2400" dirty="0"/>
              <a:t> </a:t>
            </a:r>
            <a:r>
              <a:rPr lang="pl-PL" sz="2400" dirty="0">
                <a:solidFill>
                  <a:schemeClr val="bg1"/>
                </a:solidFill>
              </a:rPr>
              <a:t>(dane z KRD). </a:t>
            </a:r>
          </a:p>
          <a:p>
            <a:pPr marL="712788" indent="-712788" algn="just">
              <a:buBlip>
                <a:blip r:embed="rId4"/>
              </a:buBlip>
            </a:pPr>
            <a:endParaRPr lang="pl-PL" sz="2400" dirty="0">
              <a:solidFill>
                <a:schemeClr val="bg1"/>
              </a:solidFill>
            </a:endParaRPr>
          </a:p>
          <a:p>
            <a:pPr marL="712788" indent="-712788" algn="just">
              <a:buBlip>
                <a:blip r:embed="rId4"/>
              </a:buBlip>
            </a:pPr>
            <a:r>
              <a:rPr lang="pl-PL" sz="2400" dirty="0">
                <a:solidFill>
                  <a:schemeClr val="bg1"/>
                </a:solidFill>
              </a:rPr>
              <a:t>Od początku 2023 r. zamknęło się co najmniej </a:t>
            </a:r>
            <a:r>
              <a:rPr lang="pl-PL" sz="2400" b="1" dirty="0"/>
              <a:t>700 firm</a:t>
            </a:r>
            <a:r>
              <a:rPr lang="pl-PL" sz="2400" dirty="0"/>
              <a:t> </a:t>
            </a:r>
            <a:r>
              <a:rPr lang="pl-PL" sz="2400" dirty="0">
                <a:solidFill>
                  <a:schemeClr val="bg1"/>
                </a:solidFill>
              </a:rPr>
              <a:t>transportowych (dane na I kwartał 2024).</a:t>
            </a:r>
          </a:p>
          <a:p>
            <a:pPr marL="712788" indent="-712788" algn="just"/>
            <a:endParaRPr lang="pl-PL" sz="2400" dirty="0">
              <a:solidFill>
                <a:schemeClr val="bg1"/>
              </a:solidFill>
            </a:endParaRPr>
          </a:p>
          <a:p>
            <a:pPr marL="712788" indent="-712788" algn="just">
              <a:buBlip>
                <a:blip r:embed="rId4"/>
              </a:buBlip>
            </a:pPr>
            <a:r>
              <a:rPr lang="pl-PL" sz="2400" b="1" dirty="0"/>
              <a:t>Analogia do pandemii </a:t>
            </a:r>
            <a:r>
              <a:rPr lang="pl-PL" sz="2400" dirty="0">
                <a:solidFill>
                  <a:schemeClr val="bg1"/>
                </a:solidFill>
              </a:rPr>
              <a:t>i branży gastronomicznej – odbicie nie jest samo w sobie rozwiązaniem wystarczającym.</a:t>
            </a:r>
          </a:p>
          <a:p>
            <a:pPr marL="712788" indent="-712788" algn="just">
              <a:buBlip>
                <a:blip r:embed="rId4"/>
              </a:buBlip>
            </a:pPr>
            <a:endParaRPr lang="pl-PL" sz="2400" dirty="0">
              <a:solidFill>
                <a:schemeClr val="bg1"/>
              </a:solidFill>
            </a:endParaRPr>
          </a:p>
          <a:p>
            <a:pPr marL="712788" indent="-712788" algn="just">
              <a:buBlip>
                <a:blip r:embed="rId4"/>
              </a:buBlip>
            </a:pPr>
            <a:r>
              <a:rPr lang="pl-PL" sz="2400" b="1" dirty="0"/>
              <a:t>Nauka na przyszłość </a:t>
            </a:r>
            <a:r>
              <a:rPr lang="pl-PL" sz="2400" dirty="0">
                <a:solidFill>
                  <a:schemeClr val="bg1"/>
                </a:solidFill>
              </a:rPr>
              <a:t>– uda(ło) się nam uratować firmę podczas tego kryzysu, może nawet ją wzmocnić? – nie spocznijmy na laurach.  </a:t>
            </a:r>
          </a:p>
        </p:txBody>
      </p:sp>
    </p:spTree>
    <p:extLst>
      <p:ext uri="{BB962C8B-B14F-4D97-AF65-F5344CB8AC3E}">
        <p14:creationId xmlns:p14="http://schemas.microsoft.com/office/powerpoint/2010/main" val="222003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5;g2c0e6d28267_3_33">
            <a:extLst>
              <a:ext uri="{FF2B5EF4-FFF2-40B4-BE49-F238E27FC236}">
                <a16:creationId xmlns:a16="http://schemas.microsoft.com/office/drawing/2014/main" id="{82DDD6D9-AA32-BCA6-01F1-DBA8D6935930}"/>
              </a:ext>
            </a:extLst>
          </p:cNvPr>
          <p:cNvSpPr/>
          <p:nvPr/>
        </p:nvSpPr>
        <p:spPr>
          <a:xfrm>
            <a:off x="0" y="6704000"/>
            <a:ext cx="12192167" cy="154000"/>
          </a:xfrm>
          <a:prstGeom prst="rect">
            <a:avLst/>
          </a:prstGeom>
          <a:solidFill>
            <a:srgbClr val="E342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459B762-E408-3BC3-69FF-5E5AD8055210}"/>
              </a:ext>
            </a:extLst>
          </p:cNvPr>
          <p:cNvSpPr txBox="1">
            <a:spLocks noChangeAspect="1"/>
          </p:cNvSpPr>
          <p:nvPr/>
        </p:nvSpPr>
        <p:spPr>
          <a:xfrm>
            <a:off x="700035" y="716237"/>
            <a:ext cx="10791930" cy="5425525"/>
          </a:xfrm>
          <a:prstGeom prst="rect">
            <a:avLst/>
          </a:prstGeom>
          <a:solidFill>
            <a:srgbClr val="E44100">
              <a:alpha val="80000"/>
            </a:srgbClr>
          </a:solidFill>
        </p:spPr>
        <p:txBody>
          <a:bodyPr wrap="square" rtlCol="0">
            <a:noAutofit/>
          </a:bodyPr>
          <a:lstStyle/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 descr="Obraz zawierający ciemność, zrzut ekranu, czarne&#10;&#10;Opis wygenerowany automatycznie">
            <a:extLst>
              <a:ext uri="{FF2B5EF4-FFF2-40B4-BE49-F238E27FC236}">
                <a16:creationId xmlns:a16="http://schemas.microsoft.com/office/drawing/2014/main" id="{BA37B701-1B3D-916F-1149-6F0E14CFC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18" y="153999"/>
            <a:ext cx="2266247" cy="90649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8DCECC0-283D-DC62-0B4B-63589756C924}"/>
              </a:ext>
            </a:extLst>
          </p:cNvPr>
          <p:cNvSpPr txBox="1"/>
          <p:nvPr/>
        </p:nvSpPr>
        <p:spPr>
          <a:xfrm>
            <a:off x="1274047" y="1302375"/>
            <a:ext cx="9643905" cy="4234268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712788" indent="-712788" algn="just">
              <a:buBlip>
                <a:blip r:embed="rId4"/>
              </a:buBlip>
            </a:pPr>
            <a:r>
              <a:rPr lang="pl-PL" sz="2800" dirty="0">
                <a:solidFill>
                  <a:schemeClr val="bg1"/>
                </a:solidFill>
              </a:rPr>
              <a:t>Optymalizujesz koszty – takie jak: paliwo, opony, trasy, kierowców, wydatki „luksusowe” – to bardzo dobrze.</a:t>
            </a:r>
          </a:p>
          <a:p>
            <a:pPr marL="712788" indent="-712788" algn="just">
              <a:buBlip>
                <a:blip r:embed="rId4"/>
              </a:buBlip>
            </a:pPr>
            <a:endParaRPr lang="pl-PL" sz="2800" dirty="0">
              <a:solidFill>
                <a:schemeClr val="bg1"/>
              </a:solidFill>
            </a:endParaRPr>
          </a:p>
          <a:p>
            <a:pPr marL="712788" indent="-712788" algn="just">
              <a:buBlip>
                <a:blip r:embed="rId4"/>
              </a:buBlip>
            </a:pPr>
            <a:r>
              <a:rPr lang="pl-PL" sz="2800" dirty="0">
                <a:solidFill>
                  <a:schemeClr val="bg1"/>
                </a:solidFill>
              </a:rPr>
              <a:t>Nic dziwnego – na tym się znasz, to jest sens tego biznesu.</a:t>
            </a:r>
          </a:p>
          <a:p>
            <a:pPr marL="712788" indent="-712788" algn="just">
              <a:buBlip>
                <a:blip r:embed="rId4"/>
              </a:buBlip>
            </a:pPr>
            <a:endParaRPr lang="pl-PL" sz="2800" dirty="0">
              <a:solidFill>
                <a:schemeClr val="bg1"/>
              </a:solidFill>
            </a:endParaRPr>
          </a:p>
          <a:p>
            <a:pPr marL="712788" indent="-712788" algn="just">
              <a:buBlip>
                <a:blip r:embed="rId4"/>
              </a:buBlip>
            </a:pPr>
            <a:r>
              <a:rPr lang="pl-PL" sz="2800" b="1" dirty="0"/>
              <a:t>ALE – pieniądze są też w wielu innych miejscach! </a:t>
            </a:r>
            <a:r>
              <a:rPr lang="pl-PL" sz="2800" dirty="0">
                <a:solidFill>
                  <a:schemeClr val="bg1"/>
                </a:solidFill>
              </a:rPr>
              <a:t>– takich, w które nie zaglądasz, których nie znasz lub które zostawiłaś/eś komuś innemu.</a:t>
            </a:r>
          </a:p>
        </p:txBody>
      </p:sp>
    </p:spTree>
    <p:extLst>
      <p:ext uri="{BB962C8B-B14F-4D97-AF65-F5344CB8AC3E}">
        <p14:creationId xmlns:p14="http://schemas.microsoft.com/office/powerpoint/2010/main" val="21019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5;g2c0e6d28267_3_33">
            <a:extLst>
              <a:ext uri="{FF2B5EF4-FFF2-40B4-BE49-F238E27FC236}">
                <a16:creationId xmlns:a16="http://schemas.microsoft.com/office/drawing/2014/main" id="{82DDD6D9-AA32-BCA6-01F1-DBA8D6935930}"/>
              </a:ext>
            </a:extLst>
          </p:cNvPr>
          <p:cNvSpPr/>
          <p:nvPr/>
        </p:nvSpPr>
        <p:spPr>
          <a:xfrm>
            <a:off x="0" y="6704000"/>
            <a:ext cx="12192167" cy="154000"/>
          </a:xfrm>
          <a:prstGeom prst="rect">
            <a:avLst/>
          </a:prstGeom>
          <a:solidFill>
            <a:srgbClr val="E342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459B762-E408-3BC3-69FF-5E5AD8055210}"/>
              </a:ext>
            </a:extLst>
          </p:cNvPr>
          <p:cNvSpPr txBox="1">
            <a:spLocks noChangeAspect="1"/>
          </p:cNvSpPr>
          <p:nvPr/>
        </p:nvSpPr>
        <p:spPr>
          <a:xfrm>
            <a:off x="700035" y="694796"/>
            <a:ext cx="10791930" cy="5425525"/>
          </a:xfrm>
          <a:prstGeom prst="rect">
            <a:avLst/>
          </a:prstGeom>
          <a:solidFill>
            <a:srgbClr val="E44100">
              <a:alpha val="80000"/>
            </a:srgbClr>
          </a:solidFill>
        </p:spPr>
        <p:txBody>
          <a:bodyPr wrap="square" rtlCol="0">
            <a:noAutofit/>
          </a:bodyPr>
          <a:lstStyle/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 descr="Obraz zawierający ciemność, zrzut ekranu, czarne&#10;&#10;Opis wygenerowany automatycznie">
            <a:extLst>
              <a:ext uri="{FF2B5EF4-FFF2-40B4-BE49-F238E27FC236}">
                <a16:creationId xmlns:a16="http://schemas.microsoft.com/office/drawing/2014/main" id="{BA37B701-1B3D-916F-1149-6F0E14CFC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18" y="153999"/>
            <a:ext cx="2266247" cy="906499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578E5FC8-6CCE-99F4-0EE7-F6D0FD171C54}"/>
              </a:ext>
            </a:extLst>
          </p:cNvPr>
          <p:cNvSpPr>
            <a:spLocks noChangeAspect="1"/>
          </p:cNvSpPr>
          <p:nvPr/>
        </p:nvSpPr>
        <p:spPr bwMode="auto">
          <a:xfrm>
            <a:off x="2336103" y="1837232"/>
            <a:ext cx="7519793" cy="318353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Czy wiesz w jakim miejscu firmy tracisz najwięcej pieniędzy?</a:t>
            </a:r>
          </a:p>
        </p:txBody>
      </p:sp>
    </p:spTree>
    <p:extLst>
      <p:ext uri="{BB962C8B-B14F-4D97-AF65-F5344CB8AC3E}">
        <p14:creationId xmlns:p14="http://schemas.microsoft.com/office/powerpoint/2010/main" val="301791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5;g2c0e6d28267_3_33">
            <a:extLst>
              <a:ext uri="{FF2B5EF4-FFF2-40B4-BE49-F238E27FC236}">
                <a16:creationId xmlns:a16="http://schemas.microsoft.com/office/drawing/2014/main" id="{82DDD6D9-AA32-BCA6-01F1-DBA8D6935930}"/>
              </a:ext>
            </a:extLst>
          </p:cNvPr>
          <p:cNvSpPr/>
          <p:nvPr/>
        </p:nvSpPr>
        <p:spPr>
          <a:xfrm>
            <a:off x="0" y="6704000"/>
            <a:ext cx="12192167" cy="154000"/>
          </a:xfrm>
          <a:prstGeom prst="rect">
            <a:avLst/>
          </a:prstGeom>
          <a:solidFill>
            <a:srgbClr val="E342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459B762-E408-3BC3-69FF-5E5AD8055210}"/>
              </a:ext>
            </a:extLst>
          </p:cNvPr>
          <p:cNvSpPr txBox="1">
            <a:spLocks noChangeAspect="1"/>
          </p:cNvSpPr>
          <p:nvPr/>
        </p:nvSpPr>
        <p:spPr>
          <a:xfrm>
            <a:off x="700035" y="694796"/>
            <a:ext cx="10791930" cy="5425525"/>
          </a:xfrm>
          <a:prstGeom prst="rect">
            <a:avLst/>
          </a:prstGeom>
          <a:solidFill>
            <a:srgbClr val="E44100">
              <a:alpha val="80000"/>
            </a:srgbClr>
          </a:solidFill>
        </p:spPr>
        <p:txBody>
          <a:bodyPr wrap="square" rtlCol="0">
            <a:noAutofit/>
          </a:bodyPr>
          <a:lstStyle/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 descr="Obraz zawierający ciemność, zrzut ekranu, czarne&#10;&#10;Opis wygenerowany automatycznie">
            <a:extLst>
              <a:ext uri="{FF2B5EF4-FFF2-40B4-BE49-F238E27FC236}">
                <a16:creationId xmlns:a16="http://schemas.microsoft.com/office/drawing/2014/main" id="{BA37B701-1B3D-916F-1149-6F0E14CFC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18" y="153999"/>
            <a:ext cx="2266247" cy="906499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578E5FC8-6CCE-99F4-0EE7-F6D0FD171C54}"/>
              </a:ext>
            </a:extLst>
          </p:cNvPr>
          <p:cNvSpPr>
            <a:spLocks noChangeAspect="1"/>
          </p:cNvSpPr>
          <p:nvPr/>
        </p:nvSpPr>
        <p:spPr bwMode="auto">
          <a:xfrm>
            <a:off x="1395572" y="1321357"/>
            <a:ext cx="4331656" cy="18338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Kiedy ostatnio sprawdzałaś/eś ile płacisz za wzięty kredyt?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1F63060-0F8A-BD8B-8A9F-4F86FC6FD2CC}"/>
              </a:ext>
            </a:extLst>
          </p:cNvPr>
          <p:cNvSpPr>
            <a:spLocks noChangeAspect="1"/>
          </p:cNvSpPr>
          <p:nvPr/>
        </p:nvSpPr>
        <p:spPr bwMode="auto">
          <a:xfrm>
            <a:off x="6464772" y="3697770"/>
            <a:ext cx="4371015" cy="18504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Czy wiesz jakie dofinansowania są dla Ciebie dostępne?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D2D4E3AB-D58B-327D-6201-C8F232B59754}"/>
              </a:ext>
            </a:extLst>
          </p:cNvPr>
          <p:cNvSpPr>
            <a:spLocks noChangeAspect="1"/>
          </p:cNvSpPr>
          <p:nvPr/>
        </p:nvSpPr>
        <p:spPr bwMode="auto">
          <a:xfrm>
            <a:off x="6464773" y="1290091"/>
            <a:ext cx="4331656" cy="18338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Czy korzystasz z różnych form finansowania?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CB55E495-3A5D-BC7C-3181-957B5C1D373C}"/>
              </a:ext>
            </a:extLst>
          </p:cNvPr>
          <p:cNvSpPr>
            <a:spLocks noChangeAspect="1"/>
          </p:cNvSpPr>
          <p:nvPr/>
        </p:nvSpPr>
        <p:spPr bwMode="auto">
          <a:xfrm>
            <a:off x="1395571" y="3702818"/>
            <a:ext cx="4331655" cy="18338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Czy na bieżąco weryfikujesz oferty leasingowe?</a:t>
            </a:r>
          </a:p>
        </p:txBody>
      </p:sp>
    </p:spTree>
    <p:extLst>
      <p:ext uri="{BB962C8B-B14F-4D97-AF65-F5344CB8AC3E}">
        <p14:creationId xmlns:p14="http://schemas.microsoft.com/office/powerpoint/2010/main" val="224397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5;g2c0e6d28267_3_33">
            <a:extLst>
              <a:ext uri="{FF2B5EF4-FFF2-40B4-BE49-F238E27FC236}">
                <a16:creationId xmlns:a16="http://schemas.microsoft.com/office/drawing/2014/main" id="{82DDD6D9-AA32-BCA6-01F1-DBA8D6935930}"/>
              </a:ext>
            </a:extLst>
          </p:cNvPr>
          <p:cNvSpPr/>
          <p:nvPr/>
        </p:nvSpPr>
        <p:spPr>
          <a:xfrm>
            <a:off x="0" y="6704000"/>
            <a:ext cx="12192167" cy="154000"/>
          </a:xfrm>
          <a:prstGeom prst="rect">
            <a:avLst/>
          </a:prstGeom>
          <a:solidFill>
            <a:srgbClr val="E342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459B762-E408-3BC3-69FF-5E5AD8055210}"/>
              </a:ext>
            </a:extLst>
          </p:cNvPr>
          <p:cNvSpPr txBox="1">
            <a:spLocks noChangeAspect="1"/>
          </p:cNvSpPr>
          <p:nvPr/>
        </p:nvSpPr>
        <p:spPr>
          <a:xfrm>
            <a:off x="700035" y="694796"/>
            <a:ext cx="10791930" cy="5425525"/>
          </a:xfrm>
          <a:prstGeom prst="rect">
            <a:avLst/>
          </a:prstGeom>
          <a:solidFill>
            <a:srgbClr val="E44100">
              <a:alpha val="80000"/>
            </a:srgbClr>
          </a:solidFill>
        </p:spPr>
        <p:txBody>
          <a:bodyPr wrap="square" rtlCol="0">
            <a:noAutofit/>
          </a:bodyPr>
          <a:lstStyle/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 descr="Obraz zawierający ciemność, zrzut ekranu, czarne&#10;&#10;Opis wygenerowany automatycznie">
            <a:extLst>
              <a:ext uri="{FF2B5EF4-FFF2-40B4-BE49-F238E27FC236}">
                <a16:creationId xmlns:a16="http://schemas.microsoft.com/office/drawing/2014/main" id="{BA37B701-1B3D-916F-1149-6F0E14CFC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18" y="153999"/>
            <a:ext cx="2266247" cy="906499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578E5FC8-6CCE-99F4-0EE7-F6D0FD171C54}"/>
              </a:ext>
            </a:extLst>
          </p:cNvPr>
          <p:cNvSpPr>
            <a:spLocks noChangeAspect="1"/>
          </p:cNvSpPr>
          <p:nvPr/>
        </p:nvSpPr>
        <p:spPr bwMode="auto">
          <a:xfrm>
            <a:off x="1395572" y="1321357"/>
            <a:ext cx="4331656" cy="18338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Czy prowadzisz firmę </a:t>
            </a:r>
            <a:b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 formie JDG?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1F63060-0F8A-BD8B-8A9F-4F86FC6FD2CC}"/>
              </a:ext>
            </a:extLst>
          </p:cNvPr>
          <p:cNvSpPr>
            <a:spLocks noChangeAspect="1"/>
          </p:cNvSpPr>
          <p:nvPr/>
        </p:nvSpPr>
        <p:spPr bwMode="auto">
          <a:xfrm>
            <a:off x="6464772" y="3697770"/>
            <a:ext cx="4371015" cy="18504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Czy wiesz, że możesz nie płacić miesięcznej kary do PFRON?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D2D4E3AB-D58B-327D-6201-C8F232B59754}"/>
              </a:ext>
            </a:extLst>
          </p:cNvPr>
          <p:cNvSpPr>
            <a:spLocks noChangeAspect="1"/>
          </p:cNvSpPr>
          <p:nvPr/>
        </p:nvSpPr>
        <p:spPr bwMode="auto">
          <a:xfrm>
            <a:off x="6464773" y="1290091"/>
            <a:ext cx="4331656" cy="18338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Czy znasz swoją „efektywną” stawkę podatkową?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CB55E495-3A5D-BC7C-3181-957B5C1D373C}"/>
              </a:ext>
            </a:extLst>
          </p:cNvPr>
          <p:cNvSpPr>
            <a:spLocks noChangeAspect="1"/>
          </p:cNvSpPr>
          <p:nvPr/>
        </p:nvSpPr>
        <p:spPr bwMode="auto">
          <a:xfrm>
            <a:off x="1395571" y="3702818"/>
            <a:ext cx="4331655" cy="18338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Czy wiesz ile kosztuje Cię pracownik?</a:t>
            </a:r>
          </a:p>
        </p:txBody>
      </p:sp>
    </p:spTree>
    <p:extLst>
      <p:ext uri="{BB962C8B-B14F-4D97-AF65-F5344CB8AC3E}">
        <p14:creationId xmlns:p14="http://schemas.microsoft.com/office/powerpoint/2010/main" val="78077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5;g2c0e6d28267_3_33">
            <a:extLst>
              <a:ext uri="{FF2B5EF4-FFF2-40B4-BE49-F238E27FC236}">
                <a16:creationId xmlns:a16="http://schemas.microsoft.com/office/drawing/2014/main" id="{82DDD6D9-AA32-BCA6-01F1-DBA8D6935930}"/>
              </a:ext>
            </a:extLst>
          </p:cNvPr>
          <p:cNvSpPr/>
          <p:nvPr/>
        </p:nvSpPr>
        <p:spPr>
          <a:xfrm>
            <a:off x="0" y="6704000"/>
            <a:ext cx="12192167" cy="154000"/>
          </a:xfrm>
          <a:prstGeom prst="rect">
            <a:avLst/>
          </a:prstGeom>
          <a:solidFill>
            <a:srgbClr val="E342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459B762-E408-3BC3-69FF-5E5AD8055210}"/>
              </a:ext>
            </a:extLst>
          </p:cNvPr>
          <p:cNvSpPr txBox="1">
            <a:spLocks noChangeAspect="1"/>
          </p:cNvSpPr>
          <p:nvPr/>
        </p:nvSpPr>
        <p:spPr>
          <a:xfrm>
            <a:off x="700035" y="694796"/>
            <a:ext cx="10791930" cy="5425525"/>
          </a:xfrm>
          <a:prstGeom prst="rect">
            <a:avLst/>
          </a:prstGeom>
          <a:solidFill>
            <a:srgbClr val="E44100">
              <a:alpha val="80000"/>
            </a:srgbClr>
          </a:solidFill>
        </p:spPr>
        <p:txBody>
          <a:bodyPr wrap="square" rtlCol="0">
            <a:noAutofit/>
          </a:bodyPr>
          <a:lstStyle/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 descr="Obraz zawierający ciemność, zrzut ekranu, czarne&#10;&#10;Opis wygenerowany automatycznie">
            <a:extLst>
              <a:ext uri="{FF2B5EF4-FFF2-40B4-BE49-F238E27FC236}">
                <a16:creationId xmlns:a16="http://schemas.microsoft.com/office/drawing/2014/main" id="{BA37B701-1B3D-916F-1149-6F0E14CFC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18" y="153999"/>
            <a:ext cx="2266247" cy="906499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578E5FC8-6CCE-99F4-0EE7-F6D0FD171C54}"/>
              </a:ext>
            </a:extLst>
          </p:cNvPr>
          <p:cNvSpPr>
            <a:spLocks noChangeAspect="1"/>
          </p:cNvSpPr>
          <p:nvPr/>
        </p:nvSpPr>
        <p:spPr bwMode="auto">
          <a:xfrm>
            <a:off x="1395572" y="1321357"/>
            <a:ext cx="4331656" cy="18338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Czy naliczasz odsetki </a:t>
            </a:r>
            <a:b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 „40-stki” lub przynajmniej wiesz ile ich masz?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1F63060-0F8A-BD8B-8A9F-4F86FC6FD2CC}"/>
              </a:ext>
            </a:extLst>
          </p:cNvPr>
          <p:cNvSpPr>
            <a:spLocks noChangeAspect="1"/>
          </p:cNvSpPr>
          <p:nvPr/>
        </p:nvSpPr>
        <p:spPr bwMode="auto">
          <a:xfrm>
            <a:off x="6464772" y="3697770"/>
            <a:ext cx="4371015" cy="18504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Czy Twoi pracownicy czytają ogólne warunki zleceń transportowych?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D2D4E3AB-D58B-327D-6201-C8F232B59754}"/>
              </a:ext>
            </a:extLst>
          </p:cNvPr>
          <p:cNvSpPr>
            <a:spLocks noChangeAspect="1"/>
          </p:cNvSpPr>
          <p:nvPr/>
        </p:nvSpPr>
        <p:spPr bwMode="auto">
          <a:xfrm>
            <a:off x="6464773" y="1290091"/>
            <a:ext cx="4331656" cy="18338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Czy wiesz ile reklamacji uznajesz w ciągu roku?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CB55E495-3A5D-BC7C-3181-957B5C1D373C}"/>
              </a:ext>
            </a:extLst>
          </p:cNvPr>
          <p:cNvSpPr>
            <a:spLocks noChangeAspect="1"/>
          </p:cNvSpPr>
          <p:nvPr/>
        </p:nvSpPr>
        <p:spPr bwMode="auto">
          <a:xfrm>
            <a:off x="1395571" y="3702818"/>
            <a:ext cx="4331655" cy="18338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Czy wiesz ile kar umownych zapłaciłaś/eś w ciągu roku?</a:t>
            </a:r>
          </a:p>
        </p:txBody>
      </p:sp>
    </p:spTree>
    <p:extLst>
      <p:ext uri="{BB962C8B-B14F-4D97-AF65-F5344CB8AC3E}">
        <p14:creationId xmlns:p14="http://schemas.microsoft.com/office/powerpoint/2010/main" val="9170310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F84103727A93148BAAD0E5A351A93EE" ma:contentTypeVersion="17" ma:contentTypeDescription="Utwórz nowy dokument." ma:contentTypeScope="" ma:versionID="bfd32ba8174b4f678abd93b203104272">
  <xsd:schema xmlns:xsd="http://www.w3.org/2001/XMLSchema" xmlns:xs="http://www.w3.org/2001/XMLSchema" xmlns:p="http://schemas.microsoft.com/office/2006/metadata/properties" xmlns:ns2="fe530aa7-3a16-4d74-a92d-fd64356d373e" xmlns:ns3="93627f93-8b50-4c43-a93e-00f55724e5c4" targetNamespace="http://schemas.microsoft.com/office/2006/metadata/properties" ma:root="true" ma:fieldsID="d1069f926590ab1ebb56941bd19aa04c" ns2:_="" ns3:_="">
    <xsd:import namespace="fe530aa7-3a16-4d74-a92d-fd64356d373e"/>
    <xsd:import namespace="93627f93-8b50-4c43-a93e-00f55724e5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30aa7-3a16-4d74-a92d-fd64356d37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Tagi obrazów" ma:readOnly="false" ma:fieldId="{5cf76f15-5ced-4ddc-b409-7134ff3c332f}" ma:taxonomyMulti="true" ma:sspId="91e846fd-797a-42f9-88a1-5fb3de74b0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27f93-8b50-4c43-a93e-00f55724e5c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0fa87a7-8e45-4026-b679-802bab14a112}" ma:internalName="TaxCatchAll" ma:showField="CatchAllData" ma:web="93627f93-8b50-4c43-a93e-00f55724e5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627f93-8b50-4c43-a93e-00f55724e5c4" xsi:nil="true"/>
    <lcf76f155ced4ddcb4097134ff3c332f xmlns="fe530aa7-3a16-4d74-a92d-fd64356d373e">
      <Terms xmlns="http://schemas.microsoft.com/office/infopath/2007/PartnerControls"/>
    </lcf76f155ced4ddcb4097134ff3c332f>
    <SharedWithUsers xmlns="93627f93-8b50-4c43-a93e-00f55724e5c4">
      <UserInfo>
        <DisplayName>Jakub Owczarek</DisplayName>
        <AccountId>14</AccountId>
        <AccountType/>
      </UserInfo>
      <UserInfo>
        <DisplayName>Filip Kołeczko</DisplayName>
        <AccountId>21</AccountId>
        <AccountType/>
      </UserInfo>
      <UserInfo>
        <DisplayName>Tomasz Łozowicki</DisplayName>
        <AccountId>59</AccountId>
        <AccountType/>
      </UserInfo>
      <UserInfo>
        <DisplayName>Mateusz Błachowiak</DisplayName>
        <AccountId>734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433541F-2445-4B15-8F97-4F8B317427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530aa7-3a16-4d74-a92d-fd64356d373e"/>
    <ds:schemaRef ds:uri="93627f93-8b50-4c43-a93e-00f55724e5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C703F-5318-4C9C-8EA5-856A95CB77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D19DFF-F014-4BA9-AF0A-6B8B7D40262A}">
  <ds:schemaRefs>
    <ds:schemaRef ds:uri="93627f93-8b50-4c43-a93e-00f55724e5c4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fe530aa7-3a16-4d74-a92d-fd64356d373e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1621</TotalTime>
  <Words>390</Words>
  <Application>Microsoft Office PowerPoint</Application>
  <PresentationFormat>Panoramiczny</PresentationFormat>
  <Paragraphs>44</Paragraphs>
  <Slides>11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Łozowicki</dc:creator>
  <cp:lastModifiedBy>Mateusz Kamiński</cp:lastModifiedBy>
  <cp:revision>82</cp:revision>
  <cp:lastPrinted>2022-02-10T11:26:51Z</cp:lastPrinted>
  <dcterms:created xsi:type="dcterms:W3CDTF">2022-02-01T13:56:20Z</dcterms:created>
  <dcterms:modified xsi:type="dcterms:W3CDTF">2024-09-11T17:05:50Z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0x0101007F84103727A93148BAAD0E5A351A93EE</vt:lpwstr>
  </property>
  <property fmtid="{D5CDD505-2E9C-101B-9397-08002B2CF9AE}" pid="3" name="MediaServiceImageTags">
    <vt:lpwstr/>
  </property>
</Properties>
</file>