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1108" r:id="rId5"/>
    <p:sldId id="1119" r:id="rId6"/>
    <p:sldId id="1126" r:id="rId7"/>
    <p:sldId id="1127" r:id="rId8"/>
    <p:sldId id="1128" r:id="rId9"/>
    <p:sldId id="1129" r:id="rId10"/>
    <p:sldId id="1130" r:id="rId11"/>
    <p:sldId id="1131" r:id="rId12"/>
    <p:sldId id="1133" r:id="rId13"/>
    <p:sldId id="1134" r:id="rId14"/>
    <p:sldId id="1135" r:id="rId15"/>
    <p:sldId id="1136" r:id="rId16"/>
    <p:sldId id="1137" r:id="rId17"/>
    <p:sldId id="1132" r:id="rId18"/>
    <p:sldId id="1149" r:id="rId19"/>
    <p:sldId id="1139" r:id="rId20"/>
    <p:sldId id="1150" r:id="rId21"/>
    <p:sldId id="1083" r:id="rId22"/>
    <p:sldId id="1140" r:id="rId23"/>
    <p:sldId id="1138" r:id="rId24"/>
    <p:sldId id="1125" r:id="rId25"/>
    <p:sldId id="1148" r:id="rId26"/>
  </p:sldIdLst>
  <p:sldSz cx="12192000" cy="6858000"/>
  <p:notesSz cx="6797675" cy="9926638"/>
  <p:embeddedFontLst>
    <p:embeddedFont>
      <p:font typeface="Bahnschrift SemiLight SemiConde" panose="020B0502040204020203" pitchFamily="34" charset="0"/>
      <p:regular r:id="rId29"/>
    </p:embeddedFont>
    <p:embeddedFont>
      <p:font typeface="Segoe UI Light" panose="020B0502040204020203" pitchFamily="34" charset="0"/>
      <p:regular r:id="rId30"/>
      <p:italic r:id="rId31"/>
    </p:embeddedFont>
    <p:embeddedFont>
      <p:font typeface="Segoe UI Semibold" panose="020B0702040204020203" pitchFamily="34" charset="0"/>
      <p:bold r:id="rId32"/>
      <p:boldItalic r:id="rId33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zysztof Leśniewski" initials="KL" lastIdx="1" clrIdx="0">
    <p:extLst>
      <p:ext uri="{19B8F6BF-5375-455C-9EA6-DF929625EA0E}">
        <p15:presenceInfo xmlns:p15="http://schemas.microsoft.com/office/powerpoint/2012/main" userId="1ac062d216d66e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D"/>
    <a:srgbClr val="ED1A3B"/>
    <a:srgbClr val="014D94"/>
    <a:srgbClr val="003772"/>
    <a:srgbClr val="3C6ABE"/>
    <a:srgbClr val="AE0E29"/>
    <a:srgbClr val="004483"/>
    <a:srgbClr val="EC1A2F"/>
    <a:srgbClr val="F2F2F2"/>
    <a:srgbClr val="BD0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Styl pośredni 3 — Ak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839" autoAdjust="0"/>
  </p:normalViewPr>
  <p:slideViewPr>
    <p:cSldViewPr snapToGrid="0">
      <p:cViewPr>
        <p:scale>
          <a:sx n="60" d="100"/>
          <a:sy n="60" d="100"/>
        </p:scale>
        <p:origin x="95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3" d="100"/>
          <a:sy n="153" d="100"/>
        </p:scale>
        <p:origin x="5870" y="11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9%20TM%20WWA\prezentacja\Wyliczenia%20do%20sk&#322;adk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9%20TM%20WWA\prezentacja\Wyliczenia%20do%20sk&#322;adk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9%20TM%20WWA\prezentacja\Wyliczenia%20do%20sk&#322;adk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a&#322;\!%20eventy%20linkedin%20artyku&#322;y\Eventy\202409%20TM%20WWA\prezentacja\Wyliczenia%20do%20sk&#322;adk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Arkusz1!$D$91</c:f>
              <c:strCache>
                <c:ptCount val="1"/>
                <c:pt idx="0">
                  <c:v>Wypłaty odszkodowań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09-4E9C-B083-C30C1CC78DFA}"/>
              </c:ext>
            </c:extLst>
          </c:dPt>
          <c:val>
            <c:numRef>
              <c:f>Arkusz1!$E$91</c:f>
              <c:numCache>
                <c:formatCode>General</c:formatCode>
                <c:ptCount val="1"/>
                <c:pt idx="0">
                  <c:v>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09-4E9C-B083-C30C1CC78DFA}"/>
            </c:ext>
          </c:extLst>
        </c:ser>
        <c:ser>
          <c:idx val="1"/>
          <c:order val="1"/>
          <c:tx>
            <c:strRef>
              <c:f>Arkusz1!$D$92</c:f>
              <c:strCache>
                <c:ptCount val="1"/>
                <c:pt idx="0">
                  <c:v>Rezerwy na szkody zgłoszone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Arkusz1!$E$92</c:f>
              <c:numCache>
                <c:formatCode>General</c:formatCode>
                <c:ptCount val="1"/>
                <c:pt idx="0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9-4E9C-B083-C30C1CC78DFA}"/>
            </c:ext>
          </c:extLst>
        </c:ser>
        <c:ser>
          <c:idx val="2"/>
          <c:order val="2"/>
          <c:tx>
            <c:strRef>
              <c:f>Arkusz1!$D$93</c:f>
              <c:strCache>
                <c:ptCount val="1"/>
                <c:pt idx="0">
                  <c:v>Rezerwy na szkody nie zgłoszone (IBNR)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Arkusz1!$E$93</c:f>
              <c:numCache>
                <c:formatCode>General</c:formatCode>
                <c:ptCount val="1"/>
                <c:pt idx="0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09-4E9C-B083-C30C1CC78DFA}"/>
            </c:ext>
          </c:extLst>
        </c:ser>
        <c:ser>
          <c:idx val="3"/>
          <c:order val="3"/>
          <c:tx>
            <c:strRef>
              <c:f>Arkusz1!$D$94</c:f>
              <c:strCache>
                <c:ptCount val="1"/>
                <c:pt idx="0">
                  <c:v>Koszty zakładu ubezpieczeń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Arkusz1!$E$94</c:f>
              <c:numCache>
                <c:formatCode>General</c:formatCode>
                <c:ptCount val="1"/>
                <c:pt idx="0">
                  <c:v>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09-4E9C-B083-C30C1CC78DFA}"/>
            </c:ext>
          </c:extLst>
        </c:ser>
        <c:ser>
          <c:idx val="4"/>
          <c:order val="4"/>
          <c:tx>
            <c:strRef>
              <c:f>Arkusz1!$D$95</c:f>
              <c:strCache>
                <c:ptCount val="1"/>
                <c:pt idx="0">
                  <c:v>Zysk zakładu ubezpieczeń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02-492C-ABC6-071D92DDF1A9}"/>
              </c:ext>
            </c:extLst>
          </c:dPt>
          <c:val>
            <c:numRef>
              <c:f>Arkusz1!$E$95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09-4E9C-B083-C30C1CC78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2324816"/>
        <c:axId val="512325176"/>
      </c:barChart>
      <c:catAx>
        <c:axId val="512324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2325176"/>
        <c:crosses val="autoZero"/>
        <c:auto val="1"/>
        <c:lblAlgn val="ctr"/>
        <c:lblOffset val="100"/>
        <c:noMultiLvlLbl val="0"/>
      </c:catAx>
      <c:valAx>
        <c:axId val="512325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232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Arkusz1!$D$91</c:f>
              <c:strCache>
                <c:ptCount val="1"/>
                <c:pt idx="0">
                  <c:v>Wypłaty odszkodowań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09-4E9C-B083-C30C1CC78DFA}"/>
              </c:ext>
            </c:extLst>
          </c:dPt>
          <c:val>
            <c:numRef>
              <c:f>Arkusz1!$E$91</c:f>
              <c:numCache>
                <c:formatCode>General</c:formatCode>
                <c:ptCount val="1"/>
                <c:pt idx="0">
                  <c:v>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09-4E9C-B083-C30C1CC78DFA}"/>
            </c:ext>
          </c:extLst>
        </c:ser>
        <c:ser>
          <c:idx val="1"/>
          <c:order val="1"/>
          <c:tx>
            <c:strRef>
              <c:f>Arkusz1!$D$92</c:f>
              <c:strCache>
                <c:ptCount val="1"/>
                <c:pt idx="0">
                  <c:v>Rezerwy na szkody zgłoszone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Arkusz1!$E$92</c:f>
              <c:numCache>
                <c:formatCode>General</c:formatCode>
                <c:ptCount val="1"/>
                <c:pt idx="0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9-4E9C-B083-C30C1CC78DFA}"/>
            </c:ext>
          </c:extLst>
        </c:ser>
        <c:ser>
          <c:idx val="2"/>
          <c:order val="2"/>
          <c:tx>
            <c:strRef>
              <c:f>Arkusz1!$D$93</c:f>
              <c:strCache>
                <c:ptCount val="1"/>
                <c:pt idx="0">
                  <c:v>Rezerwy na szkody nie zgłoszone (IBNR)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Arkusz1!$E$93</c:f>
              <c:numCache>
                <c:formatCode>General</c:formatCode>
                <c:ptCount val="1"/>
                <c:pt idx="0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09-4E9C-B083-C30C1CC78DFA}"/>
            </c:ext>
          </c:extLst>
        </c:ser>
        <c:ser>
          <c:idx val="3"/>
          <c:order val="3"/>
          <c:tx>
            <c:strRef>
              <c:f>Arkusz1!$D$94</c:f>
              <c:strCache>
                <c:ptCount val="1"/>
                <c:pt idx="0">
                  <c:v>Koszty zakładu ubezpieczeń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Arkusz1!$E$94</c:f>
              <c:numCache>
                <c:formatCode>General</c:formatCode>
                <c:ptCount val="1"/>
                <c:pt idx="0">
                  <c:v>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09-4E9C-B083-C30C1CC78DFA}"/>
            </c:ext>
          </c:extLst>
        </c:ser>
        <c:ser>
          <c:idx val="4"/>
          <c:order val="4"/>
          <c:tx>
            <c:strRef>
              <c:f>Arkusz1!$D$95</c:f>
              <c:strCache>
                <c:ptCount val="1"/>
                <c:pt idx="0">
                  <c:v>Zysk zakładu ubezpieczeń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02-492C-ABC6-071D92DDF1A9}"/>
              </c:ext>
            </c:extLst>
          </c:dPt>
          <c:val>
            <c:numRef>
              <c:f>Arkusz1!$E$95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09-4E9C-B083-C30C1CC78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2324816"/>
        <c:axId val="512325176"/>
      </c:barChart>
      <c:catAx>
        <c:axId val="512324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2325176"/>
        <c:crosses val="autoZero"/>
        <c:auto val="1"/>
        <c:lblAlgn val="ctr"/>
        <c:lblOffset val="100"/>
        <c:noMultiLvlLbl val="0"/>
      </c:catAx>
      <c:valAx>
        <c:axId val="512325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232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5555555555555552E-2"/>
          <c:w val="0.96191148714921659"/>
          <c:h val="0.898148148148148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Arkusz1!$D$103</c:f>
              <c:strCache>
                <c:ptCount val="1"/>
                <c:pt idx="0">
                  <c:v>Wypłaty odszkodowań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Arkusz1!$E$103</c:f>
              <c:numCache>
                <c:formatCode>General</c:formatCode>
                <c:ptCount val="1"/>
                <c:pt idx="0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5B-4205-B59F-1578B46DD2CE}"/>
            </c:ext>
          </c:extLst>
        </c:ser>
        <c:ser>
          <c:idx val="1"/>
          <c:order val="1"/>
          <c:tx>
            <c:strRef>
              <c:f>Arkusz1!$D$104</c:f>
              <c:strCache>
                <c:ptCount val="1"/>
                <c:pt idx="0">
                  <c:v>Rezerwy na szkody zgłoszone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Arkusz1!$E$104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5B-4205-B59F-1578B46DD2CE}"/>
            </c:ext>
          </c:extLst>
        </c:ser>
        <c:ser>
          <c:idx val="2"/>
          <c:order val="2"/>
          <c:tx>
            <c:strRef>
              <c:f>Arkusz1!$D$105</c:f>
              <c:strCache>
                <c:ptCount val="1"/>
                <c:pt idx="0">
                  <c:v>Rezerwy na szkody nie zgłoszone (IBNR)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Arkusz1!$E$105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5B-4205-B59F-1578B46DD2CE}"/>
            </c:ext>
          </c:extLst>
        </c:ser>
        <c:ser>
          <c:idx val="3"/>
          <c:order val="3"/>
          <c:tx>
            <c:strRef>
              <c:f>Arkusz1!$D$106</c:f>
              <c:strCache>
                <c:ptCount val="1"/>
                <c:pt idx="0">
                  <c:v>Koszty zakładu ubezpieczeń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Arkusz1!$E$106</c:f>
              <c:numCache>
                <c:formatCode>General</c:formatCode>
                <c:ptCount val="1"/>
                <c:pt idx="0">
                  <c:v>75000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5B-4205-B59F-1578B46DD2CE}"/>
            </c:ext>
          </c:extLst>
        </c:ser>
        <c:ser>
          <c:idx val="4"/>
          <c:order val="4"/>
          <c:tx>
            <c:strRef>
              <c:f>Arkusz1!$D$107</c:f>
              <c:strCache>
                <c:ptCount val="1"/>
                <c:pt idx="0">
                  <c:v>Zysk zakładu ubezpieczeń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Arkusz1!$E$107</c:f>
              <c:numCache>
                <c:formatCode>General</c:formatCode>
                <c:ptCount val="1"/>
                <c:pt idx="0">
                  <c:v>18750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5B-4205-B59F-1578B46DD2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2388488"/>
        <c:axId val="642391728"/>
      </c:barChart>
      <c:catAx>
        <c:axId val="642388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2391728"/>
        <c:crosses val="autoZero"/>
        <c:auto val="1"/>
        <c:lblAlgn val="ctr"/>
        <c:lblOffset val="100"/>
        <c:noMultiLvlLbl val="0"/>
      </c:catAx>
      <c:valAx>
        <c:axId val="642391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2388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5555555555555552E-2"/>
          <c:w val="0.96191148714921659"/>
          <c:h val="0.898148148148148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Arkusz1!$D$103</c:f>
              <c:strCache>
                <c:ptCount val="1"/>
                <c:pt idx="0">
                  <c:v>Wypłaty odszkodowań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Arkusz1!$E$103</c:f>
              <c:numCache>
                <c:formatCode>General</c:formatCode>
                <c:ptCount val="1"/>
                <c:pt idx="0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65-447E-85A6-AD1263AD6E5B}"/>
            </c:ext>
          </c:extLst>
        </c:ser>
        <c:ser>
          <c:idx val="1"/>
          <c:order val="1"/>
          <c:tx>
            <c:strRef>
              <c:f>Arkusz1!$D$104</c:f>
              <c:strCache>
                <c:ptCount val="1"/>
                <c:pt idx="0">
                  <c:v>Rezerwy na szkody zgłoszone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Arkusz1!$E$104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65-447E-85A6-AD1263AD6E5B}"/>
            </c:ext>
          </c:extLst>
        </c:ser>
        <c:ser>
          <c:idx val="2"/>
          <c:order val="2"/>
          <c:tx>
            <c:strRef>
              <c:f>Arkusz1!$D$105</c:f>
              <c:strCache>
                <c:ptCount val="1"/>
                <c:pt idx="0">
                  <c:v>Rezerwy na szkody nie zgłoszone (IBNR)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Arkusz1!$E$105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65-447E-85A6-AD1263AD6E5B}"/>
            </c:ext>
          </c:extLst>
        </c:ser>
        <c:ser>
          <c:idx val="3"/>
          <c:order val="3"/>
          <c:tx>
            <c:strRef>
              <c:f>Arkusz1!$D$106</c:f>
              <c:strCache>
                <c:ptCount val="1"/>
                <c:pt idx="0">
                  <c:v>Koszty zakładu ubezpieczeń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Arkusz1!$E$106</c:f>
              <c:numCache>
                <c:formatCode>General</c:formatCode>
                <c:ptCount val="1"/>
                <c:pt idx="0">
                  <c:v>75000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65-447E-85A6-AD1263AD6E5B}"/>
            </c:ext>
          </c:extLst>
        </c:ser>
        <c:ser>
          <c:idx val="4"/>
          <c:order val="4"/>
          <c:tx>
            <c:strRef>
              <c:f>Arkusz1!$D$107</c:f>
              <c:strCache>
                <c:ptCount val="1"/>
                <c:pt idx="0">
                  <c:v>Zysk zakładu ubezpieczeń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Arkusz1!$E$107</c:f>
              <c:numCache>
                <c:formatCode>General</c:formatCode>
                <c:ptCount val="1"/>
                <c:pt idx="0">
                  <c:v>18750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65-447E-85A6-AD1263AD6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2388488"/>
        <c:axId val="642391728"/>
      </c:barChart>
      <c:catAx>
        <c:axId val="642388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2391728"/>
        <c:crosses val="autoZero"/>
        <c:auto val="1"/>
        <c:lblAlgn val="ctr"/>
        <c:lblOffset val="100"/>
        <c:noMultiLvlLbl val="0"/>
      </c:catAx>
      <c:valAx>
        <c:axId val="642391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2388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CA7A3BB-8706-42ED-B897-E4FC23146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F2BBF90-B301-42C6-B9A2-02DF9C4532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AFB98-84A6-4118-88F3-623F298690FA}" type="datetimeFigureOut">
              <a:rPr lang="pl-PL" smtClean="0"/>
              <a:t>11.09.2024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625037A-5C40-4D45-9D19-CFA8CFDD07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32C28B6-9382-4636-AFAC-E5377FFD02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984DC-BAFE-456A-A569-CA785FA03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912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301C7-55C0-495F-A966-A8AB21F2F3DE}" type="datetimeFigureOut">
              <a:rPr lang="pl-PL" smtClean="0"/>
              <a:t>11.09.2024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1189-E01A-48C5-80CE-442A40D77C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674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182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320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916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8610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Naprawa samochodu 310k + przyczepa 40k + koszty dodatkowe 75k = Łącznie koszty tego zdarzenia to ponad 400k</a:t>
            </a:r>
          </a:p>
          <a:p>
            <a:endParaRPr lang="pl-PL" dirty="0"/>
          </a:p>
          <a:p>
            <a:r>
              <a:rPr lang="pl-PL" dirty="0"/>
              <a:t>Na szczęście kierowca był cały i nic mu się nie stało.</a:t>
            </a:r>
          </a:p>
          <a:p>
            <a:endParaRPr lang="pl-PL" dirty="0"/>
          </a:p>
          <a:p>
            <a:r>
              <a:rPr lang="pl-PL" dirty="0"/>
              <a:t>Czy wiedzą Państwo jaki jest średni koszt społeczny jednej ofiary śmiertelnej w wypadku drogowym?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32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…</a:t>
            </a:r>
          </a:p>
          <a:p>
            <a:r>
              <a:rPr lang="pl-PL" dirty="0"/>
              <a:t>…</a:t>
            </a:r>
          </a:p>
          <a:p>
            <a:endParaRPr lang="pl-PL" dirty="0"/>
          </a:p>
          <a:p>
            <a:r>
              <a:rPr lang="pl-PL" dirty="0"/>
              <a:t>Podsumujmy to do tej pory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792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…</a:t>
            </a:r>
          </a:p>
          <a:p>
            <a:r>
              <a:rPr lang="pl-PL" dirty="0"/>
              <a:t>…</a:t>
            </a:r>
          </a:p>
          <a:p>
            <a:endParaRPr lang="pl-PL" dirty="0"/>
          </a:p>
          <a:p>
            <a:r>
              <a:rPr lang="pl-PL" dirty="0"/>
              <a:t>Jak te koszty przekładają się na składkę za ubezpieczenie floty?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2410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4DDD-FC89-7A32-E65E-7C93C0DA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8B2B993-35A2-9569-11EE-E5A1B6B6B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348EF7A-4868-2CDC-8F70-6FCBEBFFA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dirty="0"/>
              <a:t>Widzimy wypłaty i rezerwy i wydaje nam się, że jest dobrze, bo TU wyszedł na zero.</a:t>
            </a:r>
          </a:p>
          <a:p>
            <a:pPr algn="l"/>
            <a:r>
              <a:rPr lang="pl-PL" dirty="0"/>
              <a:t>Ale to jest dopiero połowa.</a:t>
            </a:r>
          </a:p>
          <a:p>
            <a:pPr algn="l"/>
            <a:r>
              <a:rPr lang="pl-PL" dirty="0"/>
              <a:t>…</a:t>
            </a:r>
          </a:p>
          <a:p>
            <a:pPr algn="l"/>
            <a:r>
              <a:rPr lang="pl-PL" dirty="0"/>
              <a:t>Czego tu jeszcze brakuje? Bądźmy wyrozumiali.. Zysku </a:t>
            </a:r>
            <a:r>
              <a:rPr lang="pl-PL" dirty="0">
                <a:sym typeface="Wingdings" panose="05000000000000000000" pitchFamily="2" charset="2"/>
              </a:rPr>
              <a:t></a:t>
            </a:r>
          </a:p>
          <a:p>
            <a:pPr algn="l"/>
            <a:r>
              <a:rPr lang="pl-PL" dirty="0">
                <a:sym typeface="Wingdings" panose="05000000000000000000" pitchFamily="2" charset="2"/>
              </a:rPr>
              <a:t>To dopiero jest składka, którą zapłacimy.</a:t>
            </a:r>
          </a:p>
          <a:p>
            <a:pPr algn="l"/>
            <a:r>
              <a:rPr lang="pl-PL" dirty="0">
                <a:sym typeface="Wingdings" panose="05000000000000000000" pitchFamily="2" charset="2"/>
              </a:rPr>
              <a:t>Co zrobić, żeby płacić niższe składki? 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3E23EE-2552-A5DA-6B2A-CDB4110D9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940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4DDD-FC89-7A32-E65E-7C93C0DA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8B2B993-35A2-9569-11EE-E5A1B6B6B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348EF7A-4868-2CDC-8F70-6FCBEBFFA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dirty="0"/>
              <a:t>Ubezpieczyciel pracuje na narzutach procentowych, więc jeśli jest mniej odszkodowań to proporcjonalnie mniej doliczy rezerw i kosztów.</a:t>
            </a:r>
          </a:p>
          <a:p>
            <a:pPr algn="l"/>
            <a:r>
              <a:rPr lang="pl-PL" dirty="0">
                <a:sym typeface="Wingdings" panose="05000000000000000000" pitchFamily="2" charset="2"/>
              </a:rPr>
              <a:t>Odszkodowania, rezerwy i część kosztów (np. koszty likwidacji szkód) zależą tylko od tego ile będzie szkód i jak duże będą to szkody.</a:t>
            </a:r>
          </a:p>
          <a:p>
            <a:pPr algn="l"/>
            <a:r>
              <a:rPr lang="pl-PL" dirty="0">
                <a:sym typeface="Wingdings" panose="05000000000000000000" pitchFamily="2" charset="2"/>
              </a:rPr>
              <a:t>Zastanówmy się dlaczego niektórzy klienci płacą dużo niższe składki od innych.</a:t>
            </a:r>
          </a:p>
          <a:p>
            <a:pPr algn="l"/>
            <a:r>
              <a:rPr lang="pl-PL" dirty="0">
                <a:sym typeface="Wingdings" panose="05000000000000000000" pitchFamily="2" charset="2"/>
              </a:rPr>
              <a:t>Jakie jest 5 możliwych przyczyn wysokiej szkodowości?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3E23EE-2552-A5DA-6B2A-CDB4110D9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1121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pl-PL" b="0" i="0" dirty="0">
                <a:solidFill>
                  <a:srgbClr val="354650"/>
                </a:solidFill>
                <a:effectLst/>
                <a:latin typeface="Gotham"/>
              </a:rPr>
              <a:t>To jest logiczne ale czy na pewno?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pl-PL" b="0" i="0" dirty="0">
                <a:solidFill>
                  <a:srgbClr val="354650"/>
                </a:solidFill>
                <a:effectLst/>
                <a:latin typeface="Gotham"/>
              </a:rPr>
              <a:t>Przeszkolimy kierowców, którzy i tak odejdą? Później przejdę do tego jak można zatrzymać kierowców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b="0" i="0" dirty="0">
                <a:solidFill>
                  <a:srgbClr val="354650"/>
                </a:solidFill>
                <a:effectLst/>
                <a:latin typeface="Gotham"/>
              </a:rPr>
              <a:t>3. NIE MA PROCEDUR - Kierowca nie informuje menedżera o zdarzeniach, ale też potencjalnych zagrożeniach, np. niskim ciśnieniu w oponie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pl-PL" b="0" i="0" dirty="0">
                <a:solidFill>
                  <a:srgbClr val="354650"/>
                </a:solidFill>
                <a:effectLst/>
                <a:latin typeface="Gotham"/>
              </a:rPr>
              <a:t>4. KIEROWCY ROZPROSZENI - korzysta z telefonu komórkowego lub innego urządzenia, pali, je i pije podczas jazdy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 dirty="0">
                <a:solidFill>
                  <a:srgbClr val="354650"/>
                </a:solidFill>
                <a:effectLst/>
                <a:latin typeface="Gotham"/>
              </a:rPr>
              <a:t>5. NIE ANALIZUJE DANYCH - </a:t>
            </a:r>
            <a:r>
              <a:rPr lang="pl-PL" b="1" i="0" dirty="0">
                <a:solidFill>
                  <a:srgbClr val="354650"/>
                </a:solidFill>
                <a:effectLst/>
                <a:latin typeface="Gotham"/>
              </a:rPr>
              <a:t>fałszywe roszczenia, wyłudzenia lub zawyżanie odszkodowań</a:t>
            </a:r>
            <a:endParaRPr lang="pl-PL" b="0" i="0" dirty="0">
              <a:solidFill>
                <a:srgbClr val="354650"/>
              </a:solidFill>
              <a:effectLst/>
              <a:latin typeface="Gotham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8341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1. Problem szkodowość frekwencyjna. Część drobnych szkód można wziąć na siebie.</a:t>
            </a:r>
          </a:p>
          <a:p>
            <a:r>
              <a:rPr lang="pl-PL" dirty="0"/>
              <a:t>- przerzucamy część kosztów na kierowców, będą bardziej uważać</a:t>
            </a:r>
          </a:p>
          <a:p>
            <a:r>
              <a:rPr lang="pl-PL" b="0" i="1" dirty="0">
                <a:solidFill>
                  <a:srgbClr val="000000"/>
                </a:solidFill>
                <a:effectLst/>
                <a:latin typeface="__Merriweather_3751b8"/>
              </a:rPr>
              <a:t>- Nie naprawiać małych uszkodzeń, które na pewnych elementach aut pojawiają się regularnie</a:t>
            </a:r>
          </a:p>
          <a:p>
            <a:r>
              <a:rPr lang="pl-PL" dirty="0"/>
              <a:t>– pracujemy nie tylko nad AC, ale zwłaszcza w OC (można płacić za drobne szkody poszkodowanym)</a:t>
            </a:r>
          </a:p>
          <a:p>
            <a:r>
              <a:rPr lang="pl-PL" dirty="0"/>
              <a:t>2. Przykład klienta z </a:t>
            </a:r>
            <a:r>
              <a:rPr lang="pl-PL"/>
              <a:t>zeszłego tygodnia - </a:t>
            </a:r>
            <a:r>
              <a:rPr lang="pl-PL" dirty="0"/>
              <a:t>robią oględziny, zgłoszenia szkód na </a:t>
            </a:r>
            <a:r>
              <a:rPr lang="pl-PL" dirty="0" err="1"/>
              <a:t>whatsapp</a:t>
            </a:r>
            <a:r>
              <a:rPr lang="pl-PL" dirty="0"/>
              <a:t>, kary za brak zgłoszenia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3. Przykłady: film z Rumunii, </a:t>
            </a:r>
            <a:r>
              <a:rPr lang="pl-PL" dirty="0" err="1"/>
              <a:t>rez</a:t>
            </a:r>
            <a:r>
              <a:rPr lang="pl-PL" dirty="0"/>
              <a:t> 800 tys. zł / przebicie opon 18 szkód z AC w różnych TU na 300 tys. zł / wystrzał opony na autostradzie, karambol uszkodzenie 5 aut, rezerwy z OC na 500 </a:t>
            </a:r>
            <a:r>
              <a:rPr lang="pl-PL" dirty="0" err="1"/>
              <a:t>tys</a:t>
            </a:r>
            <a:r>
              <a:rPr lang="pl-PL" dirty="0"/>
              <a:t> zł.</a:t>
            </a:r>
          </a:p>
          <a:p>
            <a:endParaRPr lang="pl-PL" b="0" i="1" dirty="0">
              <a:solidFill>
                <a:srgbClr val="000000"/>
              </a:solidFill>
              <a:effectLst/>
              <a:latin typeface="__Merriweather_3751b8"/>
            </a:endParaRPr>
          </a:p>
          <a:p>
            <a:r>
              <a:rPr lang="pl-PL" b="0" i="1" dirty="0">
                <a:solidFill>
                  <a:srgbClr val="000000"/>
                </a:solidFill>
                <a:effectLst/>
                <a:latin typeface="__Merriweather_3751b8"/>
              </a:rPr>
              <a:t>Często okazuje się że klienci nie wiedzą jak wygląda ich szkodowość. Praca domowa – przeanalizujcie swoje szkody. Nie macie czasu? Zgłoście się do nas - możemy zrobić bezpłatną analizę szkodowości.</a:t>
            </a:r>
          </a:p>
          <a:p>
            <a:endParaRPr lang="pl-PL" b="0" i="1" dirty="0">
              <a:solidFill>
                <a:srgbClr val="000000"/>
              </a:solidFill>
              <a:effectLst/>
              <a:latin typeface="__Merriweather_3751b8"/>
            </a:endParaRPr>
          </a:p>
          <a:p>
            <a:r>
              <a:rPr lang="pl-PL" b="0" i="1" dirty="0">
                <a:solidFill>
                  <a:srgbClr val="000000"/>
                </a:solidFill>
                <a:effectLst/>
                <a:latin typeface="__Merriweather_3751b8"/>
              </a:rPr>
              <a:t>Ale jest coś jeszcze – w Szwecji wprowadzono wizję zero wypadków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055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2429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38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429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913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0274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4949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86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424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71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To były tylko koszty dodatkowe.</a:t>
            </a:r>
          </a:p>
          <a:p>
            <a:r>
              <a:rPr lang="pl-PL" dirty="0"/>
              <a:t>Pytanie jaki jest koszt naprawy samochodu i przyczepy?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013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2B03-1985-5964-405C-5CFC25E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1EC14E-9C27-8D8F-3C4F-5EA2538F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6D1D1E-9687-5885-7DA0-E73B27DA0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779779-A265-883D-C790-00A21DF6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1189-E01A-48C5-80CE-442A40D77C1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835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svg"/><Relationship Id="rId50" Type="http://schemas.openxmlformats.org/officeDocument/2006/relationships/image" Target="../media/image50.png"/><Relationship Id="rId55" Type="http://schemas.openxmlformats.org/officeDocument/2006/relationships/image" Target="../media/image55.svg"/><Relationship Id="rId63" Type="http://schemas.openxmlformats.org/officeDocument/2006/relationships/image" Target="../media/image63.svg"/><Relationship Id="rId68" Type="http://schemas.openxmlformats.org/officeDocument/2006/relationships/image" Target="../media/image68.png"/><Relationship Id="rId76" Type="http://schemas.openxmlformats.org/officeDocument/2006/relationships/image" Target="../media/image76.png"/><Relationship Id="rId84" Type="http://schemas.openxmlformats.org/officeDocument/2006/relationships/image" Target="../media/image1.png"/><Relationship Id="rId7" Type="http://schemas.openxmlformats.org/officeDocument/2006/relationships/image" Target="../media/image7.svg"/><Relationship Id="rId71" Type="http://schemas.openxmlformats.org/officeDocument/2006/relationships/image" Target="../media/image71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image" Target="../media/image29.sv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45" Type="http://schemas.openxmlformats.org/officeDocument/2006/relationships/image" Target="../media/image45.svg"/><Relationship Id="rId53" Type="http://schemas.openxmlformats.org/officeDocument/2006/relationships/image" Target="../media/image53.svg"/><Relationship Id="rId58" Type="http://schemas.openxmlformats.org/officeDocument/2006/relationships/image" Target="../media/image58.png"/><Relationship Id="rId66" Type="http://schemas.openxmlformats.org/officeDocument/2006/relationships/image" Target="../media/image66.png"/><Relationship Id="rId74" Type="http://schemas.openxmlformats.org/officeDocument/2006/relationships/image" Target="../media/image74.png"/><Relationship Id="rId79" Type="http://schemas.openxmlformats.org/officeDocument/2006/relationships/image" Target="../media/image79.svg"/><Relationship Id="rId5" Type="http://schemas.openxmlformats.org/officeDocument/2006/relationships/image" Target="../media/image5.svg"/><Relationship Id="rId61" Type="http://schemas.openxmlformats.org/officeDocument/2006/relationships/image" Target="../media/image61.svg"/><Relationship Id="rId82" Type="http://schemas.openxmlformats.org/officeDocument/2006/relationships/image" Target="../media/image82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svg"/><Relationship Id="rId73" Type="http://schemas.openxmlformats.org/officeDocument/2006/relationships/image" Target="../media/image73.svg"/><Relationship Id="rId78" Type="http://schemas.openxmlformats.org/officeDocument/2006/relationships/image" Target="../media/image78.png"/><Relationship Id="rId81" Type="http://schemas.openxmlformats.org/officeDocument/2006/relationships/image" Target="../media/image8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svg"/><Relationship Id="rId77" Type="http://schemas.openxmlformats.org/officeDocument/2006/relationships/image" Target="../media/image77.svg"/><Relationship Id="rId8" Type="http://schemas.openxmlformats.org/officeDocument/2006/relationships/image" Target="../media/image8.png"/><Relationship Id="rId51" Type="http://schemas.openxmlformats.org/officeDocument/2006/relationships/image" Target="../media/image51.svg"/><Relationship Id="rId72" Type="http://schemas.openxmlformats.org/officeDocument/2006/relationships/image" Target="../media/image72.png"/><Relationship Id="rId80" Type="http://schemas.openxmlformats.org/officeDocument/2006/relationships/image" Target="../media/image80.pn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svg"/><Relationship Id="rId67" Type="http://schemas.openxmlformats.org/officeDocument/2006/relationships/image" Target="../media/image67.svg"/><Relationship Id="rId20" Type="http://schemas.openxmlformats.org/officeDocument/2006/relationships/image" Target="../media/image20.png"/><Relationship Id="rId41" Type="http://schemas.openxmlformats.org/officeDocument/2006/relationships/image" Target="../media/image41.sv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svg"/><Relationship Id="rId83" Type="http://schemas.openxmlformats.org/officeDocument/2006/relationships/image" Target="../media/image8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svg"/><Relationship Id="rId57" Type="http://schemas.openxmlformats.org/officeDocument/2006/relationships/image" Target="../media/image57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79888F1E-DCA4-4862-803C-0F6CD175E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78" y="1944918"/>
            <a:ext cx="2367444" cy="1197141"/>
          </a:xfrm>
          <a:prstGeom prst="rect">
            <a:avLst/>
          </a:prstGeom>
        </p:spPr>
      </p:pic>
      <p:sp>
        <p:nvSpPr>
          <p:cNvPr id="9" name="Symbol zastępczy tytułu 1">
            <a:extLst>
              <a:ext uri="{FF2B5EF4-FFF2-40B4-BE49-F238E27FC236}">
                <a16:creationId xmlns:a16="http://schemas.microsoft.com/office/drawing/2014/main" id="{E97CEE79-BCE3-40EE-ACE6-265ABD0CD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38856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pl-PL" dirty="0"/>
              <a:t>Rodzaj Produktu / Usługi</a:t>
            </a:r>
          </a:p>
        </p:txBody>
      </p:sp>
    </p:spTree>
    <p:extLst>
      <p:ext uri="{BB962C8B-B14F-4D97-AF65-F5344CB8AC3E}">
        <p14:creationId xmlns:p14="http://schemas.microsoft.com/office/powerpoint/2010/main" val="283993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3AF5FF6-E5FF-4275-8A44-77AB97654B6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16C661A-3DF6-483F-8AA1-C5D070AF00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6FA04283-0A14-4FBB-8DE7-46CDFC5FABDC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ytuł 1">
            <a:extLst>
              <a:ext uri="{FF2B5EF4-FFF2-40B4-BE49-F238E27FC236}">
                <a16:creationId xmlns:a16="http://schemas.microsoft.com/office/drawing/2014/main" id="{E05E1684-B1A7-4C28-B259-34C0772B4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4943" y="2100257"/>
            <a:ext cx="5699339" cy="59654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pl-PL" dirty="0"/>
              <a:t>NAGŁÓWEK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C44FEF9C-D93A-4BD1-BFEE-9F8D8698D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4943" y="2803276"/>
            <a:ext cx="5181600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DFC58734-69BA-4FCA-BC00-080F456C00B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C836754C-D2A4-4438-993C-2294D6DC7F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4057" y="524378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1482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4E0EBAE-79CE-4195-919C-11730CA4FC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A3527D0-F2D1-4FEB-B68E-17FE24AC2F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873" y="1762054"/>
            <a:ext cx="4963695" cy="59654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pl-PL" dirty="0"/>
              <a:t>NAGŁÓWEK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9E6A6D6A-5D7B-4239-A6B4-728C7EB54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874" y="2465073"/>
            <a:ext cx="4963693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1DE89D-491B-4D04-B8A3-84E861CD6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2F057E1F-9B37-4662-98D8-8EEEA70D8326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86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bg>
      <p:bgPr>
        <a:gradFill flip="none" rotWithShape="1">
          <a:gsLst>
            <a:gs pos="100000">
              <a:srgbClr val="023267"/>
            </a:gs>
            <a:gs pos="0">
              <a:srgbClr val="0058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ytułu 1">
            <a:extLst>
              <a:ext uri="{FF2B5EF4-FFF2-40B4-BE49-F238E27FC236}">
                <a16:creationId xmlns:a16="http://schemas.microsoft.com/office/drawing/2014/main" id="{570F7819-3458-46B5-98F5-926E6334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NAZWA PRODUKTU</a:t>
            </a:r>
          </a:p>
        </p:txBody>
      </p:sp>
    </p:spTree>
    <p:extLst>
      <p:ext uri="{BB962C8B-B14F-4D97-AF65-F5344CB8AC3E}">
        <p14:creationId xmlns:p14="http://schemas.microsoft.com/office/powerpoint/2010/main" val="3380427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awartość z podpisem">
    <p:bg>
      <p:bgPr>
        <a:gradFill flip="none" rotWithShape="1">
          <a:gsLst>
            <a:gs pos="100000">
              <a:srgbClr val="023267"/>
            </a:gs>
            <a:gs pos="0">
              <a:srgbClr val="0058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2842BB-F7B5-4E5E-BC16-3D09F4EB4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5"/>
            <a:ext cx="1293458" cy="654065"/>
          </a:xfrm>
          <a:prstGeom prst="rect">
            <a:avLst/>
          </a:prstGeom>
        </p:spPr>
      </p:pic>
      <p:sp>
        <p:nvSpPr>
          <p:cNvPr id="8" name="Symbol zastępczy tytułu 1">
            <a:extLst>
              <a:ext uri="{FF2B5EF4-FFF2-40B4-BE49-F238E27FC236}">
                <a16:creationId xmlns:a16="http://schemas.microsoft.com/office/drawing/2014/main" id="{570F7819-3458-46B5-98F5-926E63343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3" y="1256832"/>
            <a:ext cx="32129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AGENDA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E604635D-B5D4-4E83-968E-7A76F1ECBD46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8559F6F-E17A-4E02-8D9C-2DC3E2D980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2513" y="2725738"/>
            <a:ext cx="7065962" cy="277751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pl-PL" dirty="0"/>
              <a:t>Podpunkt 1</a:t>
            </a:r>
          </a:p>
          <a:p>
            <a:pPr lvl="0"/>
            <a:r>
              <a:rPr lang="pl-PL" dirty="0"/>
              <a:t>Podpunkt 2</a:t>
            </a:r>
          </a:p>
          <a:p>
            <a:pPr lvl="0"/>
            <a:r>
              <a:rPr lang="pl-PL" dirty="0"/>
              <a:t>Podpunkt 3</a:t>
            </a:r>
          </a:p>
          <a:p>
            <a:pPr lvl="0"/>
            <a:r>
              <a:rPr lang="pl-PL" dirty="0"/>
              <a:t>Podpunkt 4</a:t>
            </a:r>
          </a:p>
          <a:p>
            <a:pPr lvl="0"/>
            <a:r>
              <a:rPr lang="pl-PL" dirty="0"/>
              <a:t>Podpunkt 5</a:t>
            </a:r>
          </a:p>
        </p:txBody>
      </p:sp>
    </p:spTree>
    <p:extLst>
      <p:ext uri="{BB962C8B-B14F-4D97-AF65-F5344CB8AC3E}">
        <p14:creationId xmlns:p14="http://schemas.microsoft.com/office/powerpoint/2010/main" val="3743110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EFCE2C-C290-4A57-8A78-825D96AEAC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447" y="2700179"/>
            <a:ext cx="1256474" cy="34817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j-lt"/>
              </a:defRPr>
            </a:lvl1pPr>
          </a:lstStyle>
          <a:p>
            <a:pPr lvl="0"/>
            <a:r>
              <a:rPr lang="pl-PL" dirty="0"/>
              <a:t>IDEA 1</a:t>
            </a:r>
          </a:p>
        </p:txBody>
      </p:sp>
      <p:sp>
        <p:nvSpPr>
          <p:cNvPr id="6" name="Symbol zastępczy tekstu 4">
            <a:extLst>
              <a:ext uri="{FF2B5EF4-FFF2-40B4-BE49-F238E27FC236}">
                <a16:creationId xmlns:a16="http://schemas.microsoft.com/office/drawing/2014/main" id="{2677D462-57C9-4408-BE87-5EC5E61ACB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5937" y="2705926"/>
            <a:ext cx="1256474" cy="34817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j-lt"/>
              </a:defRPr>
            </a:lvl1pPr>
          </a:lstStyle>
          <a:p>
            <a:pPr lvl="0"/>
            <a:r>
              <a:rPr lang="pl-PL" dirty="0"/>
              <a:t>IDEA 2</a:t>
            </a:r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B18118D4-0009-479D-AC7B-902441808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2427" y="2718118"/>
            <a:ext cx="1256474" cy="34817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j-lt"/>
              </a:defRPr>
            </a:lvl1pPr>
          </a:lstStyle>
          <a:p>
            <a:pPr lvl="0"/>
            <a:r>
              <a:rPr lang="pl-PL" dirty="0"/>
              <a:t>IDEA 3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4EAEE84A-2251-4423-AAEE-1135B16C3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447" y="3803905"/>
            <a:ext cx="3518789" cy="2670047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0" name="Symbol zastępczy tekstu 8">
            <a:extLst>
              <a:ext uri="{FF2B5EF4-FFF2-40B4-BE49-F238E27FC236}">
                <a16:creationId xmlns:a16="http://schemas.microsoft.com/office/drawing/2014/main" id="{19B59DE9-FADA-4C30-9437-5EECB15851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5937" y="3803905"/>
            <a:ext cx="3518789" cy="2670047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1" name="Symbol zastępczy tekstu 8">
            <a:extLst>
              <a:ext uri="{FF2B5EF4-FFF2-40B4-BE49-F238E27FC236}">
                <a16:creationId xmlns:a16="http://schemas.microsoft.com/office/drawing/2014/main" id="{3482FEA9-2620-44FE-AAA7-CD16514FC2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2428" y="3803905"/>
            <a:ext cx="3518789" cy="2670047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FE0082D5-8360-4C6E-B856-A9DE01CA5B3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161FF150-34ED-4CFC-89FD-33CF89A1418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14" name="Symbol zastępczy tekstu 43">
            <a:extLst>
              <a:ext uri="{FF2B5EF4-FFF2-40B4-BE49-F238E27FC236}">
                <a16:creationId xmlns:a16="http://schemas.microsoft.com/office/drawing/2014/main" id="{1AD6AC51-EB15-43AF-A349-2C0C80BFA5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4057" y="524378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D8ED7C1-3B01-432A-8877-8BBC8E046A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37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3AF5FF6-E5FF-4275-8A44-77AB97654B6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16C661A-3DF6-483F-8AA1-C5D070AF00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6FA04283-0A14-4FBB-8DE7-46CDFC5FABDC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ytuł 1">
            <a:extLst>
              <a:ext uri="{FF2B5EF4-FFF2-40B4-BE49-F238E27FC236}">
                <a16:creationId xmlns:a16="http://schemas.microsoft.com/office/drawing/2014/main" id="{E05E1684-B1A7-4C28-B259-34C0772B4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4943" y="2100257"/>
            <a:ext cx="5699339" cy="59654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pl-PL" dirty="0"/>
              <a:t>NAGŁÓWEK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C44FEF9C-D93A-4BD1-BFEE-9F8D8698D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4943" y="2803276"/>
            <a:ext cx="4030159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DFC58734-69BA-4FCA-BC00-080F456C00B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C836754C-D2A4-4438-993C-2294D6DC7F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4057" y="524378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4ED83C54-3076-4F80-B83E-4493573047ED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5955087" y="2803275"/>
            <a:ext cx="4030159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518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35558CE-EAF6-4CEE-9A14-9BAC34AC5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79CCFB1-3008-4480-BDAE-C74499E52A0F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>
            <a:extLst>
              <a:ext uri="{FF2B5EF4-FFF2-40B4-BE49-F238E27FC236}">
                <a16:creationId xmlns:a16="http://schemas.microsoft.com/office/drawing/2014/main" id="{85E286E5-B619-4D47-AE53-D71C7B1FE205}"/>
              </a:ext>
            </a:extLst>
          </p:cNvPr>
          <p:cNvSpPr/>
          <p:nvPr userDrawn="1"/>
        </p:nvSpPr>
        <p:spPr>
          <a:xfrm>
            <a:off x="2353192" y="3687484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BA42731A-B433-4488-8B07-07C19067B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3191" y="3842022"/>
            <a:ext cx="3058692" cy="441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DA83303-A404-4582-A2DC-A06B0488066C}"/>
              </a:ext>
            </a:extLst>
          </p:cNvPr>
          <p:cNvSpPr/>
          <p:nvPr userDrawn="1"/>
        </p:nvSpPr>
        <p:spPr>
          <a:xfrm>
            <a:off x="6385277" y="3681086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ymbol zastępczy tekstu 28">
            <a:extLst>
              <a:ext uri="{FF2B5EF4-FFF2-40B4-BE49-F238E27FC236}">
                <a16:creationId xmlns:a16="http://schemas.microsoft.com/office/drawing/2014/main" id="{C0EC4EEF-1562-415C-BECA-DF3F53E78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3035" y="4449635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1" name="Symbol zastępczy tekstu 28">
            <a:extLst>
              <a:ext uri="{FF2B5EF4-FFF2-40B4-BE49-F238E27FC236}">
                <a16:creationId xmlns:a16="http://schemas.microsoft.com/office/drawing/2014/main" id="{B4CBC7E4-6800-4A29-B7A4-148F28E1A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0161" y="4443413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8" name="Symbol zastępczy obrazu 34">
            <a:extLst>
              <a:ext uri="{FF2B5EF4-FFF2-40B4-BE49-F238E27FC236}">
                <a16:creationId xmlns:a16="http://schemas.microsoft.com/office/drawing/2014/main" id="{4EE9EFF5-0633-45CB-940B-F0B1F7C1E33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53191" y="1641956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39" name="Symbol zastępczy obrazu 34">
            <a:extLst>
              <a:ext uri="{FF2B5EF4-FFF2-40B4-BE49-F238E27FC236}">
                <a16:creationId xmlns:a16="http://schemas.microsoft.com/office/drawing/2014/main" id="{14AB0E75-6E87-4831-ACA6-584DFF5E12A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5277" y="1641956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41" name="Symbol zastępczy obrazu 40">
            <a:extLst>
              <a:ext uri="{FF2B5EF4-FFF2-40B4-BE49-F238E27FC236}">
                <a16:creationId xmlns:a16="http://schemas.microsoft.com/office/drawing/2014/main" id="{8DF6ED51-A11F-445B-9E70-7EB459D5B1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88398" y="462939"/>
            <a:ext cx="922338" cy="866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pl-PL" dirty="0"/>
              <a:t>GRANATOWA</a:t>
            </a:r>
          </a:p>
          <a:p>
            <a:r>
              <a:rPr lang="pl-PL" dirty="0"/>
              <a:t>KAFELKA</a:t>
            </a:r>
          </a:p>
        </p:txBody>
      </p:sp>
      <p:sp>
        <p:nvSpPr>
          <p:cNvPr id="44" name="Symbol zastępczy tekstu 43">
            <a:extLst>
              <a:ext uri="{FF2B5EF4-FFF2-40B4-BE49-F238E27FC236}">
                <a16:creationId xmlns:a16="http://schemas.microsoft.com/office/drawing/2014/main" id="{C7516925-B2E7-43ED-8111-BC76B35603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85350" y="462939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48" name="Symbol zastępczy tekstu 46">
            <a:extLst>
              <a:ext uri="{FF2B5EF4-FFF2-40B4-BE49-F238E27FC236}">
                <a16:creationId xmlns:a16="http://schemas.microsoft.com/office/drawing/2014/main" id="{0F08FA95-3939-4926-9319-32A8094C61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5009" y="3835223"/>
            <a:ext cx="3058241" cy="4415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776515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35558CE-EAF6-4CEE-9A14-9BAC34AC5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79CCFB1-3008-4480-BDAE-C74499E52A0F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>
            <a:extLst>
              <a:ext uri="{FF2B5EF4-FFF2-40B4-BE49-F238E27FC236}">
                <a16:creationId xmlns:a16="http://schemas.microsoft.com/office/drawing/2014/main" id="{85E286E5-B619-4D47-AE53-D71C7B1FE205}"/>
              </a:ext>
            </a:extLst>
          </p:cNvPr>
          <p:cNvSpPr/>
          <p:nvPr userDrawn="1"/>
        </p:nvSpPr>
        <p:spPr>
          <a:xfrm>
            <a:off x="1006645" y="3681262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BA42731A-B433-4488-8B07-07C19067B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644" y="3835800"/>
            <a:ext cx="3058692" cy="441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93FC67B-1B83-4F14-9861-1E2102B4005D}"/>
              </a:ext>
            </a:extLst>
          </p:cNvPr>
          <p:cNvSpPr/>
          <p:nvPr userDrawn="1"/>
        </p:nvSpPr>
        <p:spPr>
          <a:xfrm>
            <a:off x="4566520" y="3681262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DA83303-A404-4582-A2DC-A06B0488066C}"/>
              </a:ext>
            </a:extLst>
          </p:cNvPr>
          <p:cNvSpPr/>
          <p:nvPr userDrawn="1"/>
        </p:nvSpPr>
        <p:spPr>
          <a:xfrm>
            <a:off x="8126395" y="3681086"/>
            <a:ext cx="3058959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ymbol zastępczy tekstu 28">
            <a:extLst>
              <a:ext uri="{FF2B5EF4-FFF2-40B4-BE49-F238E27FC236}">
                <a16:creationId xmlns:a16="http://schemas.microsoft.com/office/drawing/2014/main" id="{C0EC4EEF-1562-415C-BECA-DF3F53E78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88" y="4443413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0" name="Symbol zastępczy tekstu 28">
            <a:extLst>
              <a:ext uri="{FF2B5EF4-FFF2-40B4-BE49-F238E27FC236}">
                <a16:creationId xmlns:a16="http://schemas.microsoft.com/office/drawing/2014/main" id="{0AF8D7E5-B1B3-4733-B13C-F2B5810DFD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1404" y="4443413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1" name="Symbol zastępczy tekstu 28">
            <a:extLst>
              <a:ext uri="{FF2B5EF4-FFF2-40B4-BE49-F238E27FC236}">
                <a16:creationId xmlns:a16="http://schemas.microsoft.com/office/drawing/2014/main" id="{B4CBC7E4-6800-4A29-B7A4-148F28E1A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1279" y="4443413"/>
            <a:ext cx="2828925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5" name="Symbol zastępczy obrazu 34">
            <a:extLst>
              <a:ext uri="{FF2B5EF4-FFF2-40B4-BE49-F238E27FC236}">
                <a16:creationId xmlns:a16="http://schemas.microsoft.com/office/drawing/2014/main" id="{5DE7811C-656E-48B2-B434-B86E60C4B1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66787" y="1641957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38" name="Symbol zastępczy obrazu 34">
            <a:extLst>
              <a:ext uri="{FF2B5EF4-FFF2-40B4-BE49-F238E27FC236}">
                <a16:creationId xmlns:a16="http://schemas.microsoft.com/office/drawing/2014/main" id="{4EE9EFF5-0633-45CB-940B-F0B1F7C1E33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06644" y="1635734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39" name="Symbol zastępczy obrazu 34">
            <a:extLst>
              <a:ext uri="{FF2B5EF4-FFF2-40B4-BE49-F238E27FC236}">
                <a16:creationId xmlns:a16="http://schemas.microsoft.com/office/drawing/2014/main" id="{14AB0E75-6E87-4831-ACA6-584DFF5E12A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6395" y="1641956"/>
            <a:ext cx="3058692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41" name="Symbol zastępczy obrazu 40">
            <a:extLst>
              <a:ext uri="{FF2B5EF4-FFF2-40B4-BE49-F238E27FC236}">
                <a16:creationId xmlns:a16="http://schemas.microsoft.com/office/drawing/2014/main" id="{8DF6ED51-A11F-445B-9E70-7EB459D5B1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88398" y="462939"/>
            <a:ext cx="922338" cy="866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pl-PL" dirty="0"/>
              <a:t>GRANATOWA</a:t>
            </a:r>
          </a:p>
          <a:p>
            <a:r>
              <a:rPr lang="pl-PL" dirty="0"/>
              <a:t>KAFELKA</a:t>
            </a:r>
          </a:p>
        </p:txBody>
      </p:sp>
      <p:sp>
        <p:nvSpPr>
          <p:cNvPr id="44" name="Symbol zastępczy tekstu 43">
            <a:extLst>
              <a:ext uri="{FF2B5EF4-FFF2-40B4-BE49-F238E27FC236}">
                <a16:creationId xmlns:a16="http://schemas.microsoft.com/office/drawing/2014/main" id="{C7516925-B2E7-43ED-8111-BC76B35603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85350" y="462939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OPIS SEKCJI</a:t>
            </a:r>
          </a:p>
        </p:txBody>
      </p:sp>
      <p:sp>
        <p:nvSpPr>
          <p:cNvPr id="47" name="Symbol zastępczy tekstu 46">
            <a:extLst>
              <a:ext uri="{FF2B5EF4-FFF2-40B4-BE49-F238E27FC236}">
                <a16:creationId xmlns:a16="http://schemas.microsoft.com/office/drawing/2014/main" id="{8BFC2E23-0D81-4CDE-84BF-AE26C23F15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7238" y="3835224"/>
            <a:ext cx="3058241" cy="4415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48" name="Symbol zastępczy tekstu 46">
            <a:extLst>
              <a:ext uri="{FF2B5EF4-FFF2-40B4-BE49-F238E27FC236}">
                <a16:creationId xmlns:a16="http://schemas.microsoft.com/office/drawing/2014/main" id="{0F08FA95-3939-4926-9319-32A8094C61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6127" y="3835223"/>
            <a:ext cx="3058241" cy="4415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1647843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raz 37">
            <a:extLst>
              <a:ext uri="{FF2B5EF4-FFF2-40B4-BE49-F238E27FC236}">
                <a16:creationId xmlns:a16="http://schemas.microsoft.com/office/drawing/2014/main" id="{4BA1CB4C-3651-4E8C-B116-1DF434A8B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0A0947C9-193C-43CA-B2D2-98CE995EA172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39">
            <a:extLst>
              <a:ext uri="{FF2B5EF4-FFF2-40B4-BE49-F238E27FC236}">
                <a16:creationId xmlns:a16="http://schemas.microsoft.com/office/drawing/2014/main" id="{AF4A0FEC-B312-4705-90E5-F51CC7ECC2C2}"/>
              </a:ext>
            </a:extLst>
          </p:cNvPr>
          <p:cNvSpPr/>
          <p:nvPr userDrawn="1"/>
        </p:nvSpPr>
        <p:spPr>
          <a:xfrm>
            <a:off x="809798" y="3700312"/>
            <a:ext cx="2568404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pl-PL"/>
          </a:p>
        </p:txBody>
      </p:sp>
      <p:sp>
        <p:nvSpPr>
          <p:cNvPr id="41" name="Tytuł 1">
            <a:extLst>
              <a:ext uri="{FF2B5EF4-FFF2-40B4-BE49-F238E27FC236}">
                <a16:creationId xmlns:a16="http://schemas.microsoft.com/office/drawing/2014/main" id="{598AAAA2-EA5E-4259-97B0-E63593944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796" y="3854850"/>
            <a:ext cx="2568404" cy="441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44" name="Symbol zastępczy tekstu 28">
            <a:extLst>
              <a:ext uri="{FF2B5EF4-FFF2-40B4-BE49-F238E27FC236}">
                <a16:creationId xmlns:a16="http://schemas.microsoft.com/office/drawing/2014/main" id="{0BE50FA4-355B-41F1-ADE7-FF5CC1E982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641" y="4462463"/>
            <a:ext cx="2373311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48" name="Symbol zastępczy obrazu 34">
            <a:extLst>
              <a:ext uri="{FF2B5EF4-FFF2-40B4-BE49-F238E27FC236}">
                <a16:creationId xmlns:a16="http://schemas.microsoft.com/office/drawing/2014/main" id="{DC0CC18F-B541-472F-873F-BDB7420F99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9796" y="1654784"/>
            <a:ext cx="2568404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50" name="Symbol zastępczy tekstu 43">
            <a:extLst>
              <a:ext uri="{FF2B5EF4-FFF2-40B4-BE49-F238E27FC236}">
                <a16:creationId xmlns:a16="http://schemas.microsoft.com/office/drawing/2014/main" id="{4732643C-A24B-4978-B20C-88C58BCD3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85350" y="462939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397D6F1F-599F-4F7E-B76A-511CB2FCA314}"/>
              </a:ext>
            </a:extLst>
          </p:cNvPr>
          <p:cNvSpPr/>
          <p:nvPr userDrawn="1"/>
        </p:nvSpPr>
        <p:spPr>
          <a:xfrm>
            <a:off x="3527598" y="3700312"/>
            <a:ext cx="2568404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pl-PL"/>
          </a:p>
        </p:txBody>
      </p:sp>
      <p:sp>
        <p:nvSpPr>
          <p:cNvPr id="55" name="Symbol zastępczy tekstu 28">
            <a:extLst>
              <a:ext uri="{FF2B5EF4-FFF2-40B4-BE49-F238E27FC236}">
                <a16:creationId xmlns:a16="http://schemas.microsoft.com/office/drawing/2014/main" id="{8395E134-7216-46C9-9146-80C53B8029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27441" y="4462463"/>
            <a:ext cx="2373311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56" name="Symbol zastępczy obrazu 34">
            <a:extLst>
              <a:ext uri="{FF2B5EF4-FFF2-40B4-BE49-F238E27FC236}">
                <a16:creationId xmlns:a16="http://schemas.microsoft.com/office/drawing/2014/main" id="{E775AC7C-4F68-45CD-A9B6-E18031E5C69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527596" y="1654784"/>
            <a:ext cx="2568404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DDD6E128-18F1-415E-A277-C372B96C544B}"/>
              </a:ext>
            </a:extLst>
          </p:cNvPr>
          <p:cNvSpPr/>
          <p:nvPr userDrawn="1"/>
        </p:nvSpPr>
        <p:spPr>
          <a:xfrm>
            <a:off x="6245394" y="3693913"/>
            <a:ext cx="2568404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pl-PL"/>
          </a:p>
        </p:txBody>
      </p:sp>
      <p:sp>
        <p:nvSpPr>
          <p:cNvPr id="63" name="Symbol zastępczy tekstu 28">
            <a:extLst>
              <a:ext uri="{FF2B5EF4-FFF2-40B4-BE49-F238E27FC236}">
                <a16:creationId xmlns:a16="http://schemas.microsoft.com/office/drawing/2014/main" id="{872646DD-E271-457A-89D3-02E6452D4D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45237" y="4456064"/>
            <a:ext cx="2373311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64" name="Symbol zastępczy obrazu 34">
            <a:extLst>
              <a:ext uri="{FF2B5EF4-FFF2-40B4-BE49-F238E27FC236}">
                <a16:creationId xmlns:a16="http://schemas.microsoft.com/office/drawing/2014/main" id="{0D969365-407C-4B84-B53E-72695AA1EBD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45392" y="1648385"/>
            <a:ext cx="2568404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0C0BD8E9-9A75-4128-94FC-C202F80A8F8D}"/>
              </a:ext>
            </a:extLst>
          </p:cNvPr>
          <p:cNvSpPr/>
          <p:nvPr userDrawn="1"/>
        </p:nvSpPr>
        <p:spPr>
          <a:xfrm>
            <a:off x="8963188" y="3700312"/>
            <a:ext cx="2568404" cy="2465416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pl-PL"/>
          </a:p>
        </p:txBody>
      </p:sp>
      <p:sp>
        <p:nvSpPr>
          <p:cNvPr id="67" name="Symbol zastępczy tekstu 28">
            <a:extLst>
              <a:ext uri="{FF2B5EF4-FFF2-40B4-BE49-F238E27FC236}">
                <a16:creationId xmlns:a16="http://schemas.microsoft.com/office/drawing/2014/main" id="{911E02DC-DE05-420E-AFDD-E33FAB9837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3031" y="4462463"/>
            <a:ext cx="2373311" cy="153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68" name="Symbol zastępczy obrazu 34">
            <a:extLst>
              <a:ext uri="{FF2B5EF4-FFF2-40B4-BE49-F238E27FC236}">
                <a16:creationId xmlns:a16="http://schemas.microsoft.com/office/drawing/2014/main" id="{EF115715-E959-4D73-855D-2F01E8437D7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963186" y="1654784"/>
            <a:ext cx="2568404" cy="20391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</a:t>
            </a:r>
          </a:p>
        </p:txBody>
      </p:sp>
      <p:sp>
        <p:nvSpPr>
          <p:cNvPr id="69" name="Symbol zastępczy obrazu 40">
            <a:extLst>
              <a:ext uri="{FF2B5EF4-FFF2-40B4-BE49-F238E27FC236}">
                <a16:creationId xmlns:a16="http://schemas.microsoft.com/office/drawing/2014/main" id="{3BD8887A-2021-45B9-AD45-4A517796CE4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88398" y="462939"/>
            <a:ext cx="922338" cy="866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pl-PL" dirty="0"/>
              <a:t>GRANATOWA</a:t>
            </a:r>
          </a:p>
          <a:p>
            <a:r>
              <a:rPr lang="pl-PL" dirty="0"/>
              <a:t>KAFELKA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4FC2A7E-AC84-4F53-8839-BF396167593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27590" y="3853620"/>
            <a:ext cx="2568410" cy="442278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>
                <a:latin typeface="+mj-lt"/>
              </a:rPr>
              <a:t>KLIKNIJ, ABY EDYTOWAĆ</a:t>
            </a:r>
            <a:endParaRPr lang="pl-PL" dirty="0"/>
          </a:p>
        </p:txBody>
      </p:sp>
      <p:sp>
        <p:nvSpPr>
          <p:cNvPr id="70" name="Symbol zastępczy tekstu 3">
            <a:extLst>
              <a:ext uri="{FF2B5EF4-FFF2-40B4-BE49-F238E27FC236}">
                <a16:creationId xmlns:a16="http://schemas.microsoft.com/office/drawing/2014/main" id="{0622D1F3-9D9F-4DF2-824A-3419061363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8393" y="3853620"/>
            <a:ext cx="2568410" cy="442279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>
                <a:latin typeface="+mj-lt"/>
              </a:rPr>
              <a:t>KLIKNIJ, ABY EDYTOWAĆ</a:t>
            </a:r>
            <a:endParaRPr lang="pl-PL" dirty="0"/>
          </a:p>
        </p:txBody>
      </p:sp>
      <p:sp>
        <p:nvSpPr>
          <p:cNvPr id="71" name="Symbol zastępczy tekstu 3">
            <a:extLst>
              <a:ext uri="{FF2B5EF4-FFF2-40B4-BE49-F238E27FC236}">
                <a16:creationId xmlns:a16="http://schemas.microsoft.com/office/drawing/2014/main" id="{6E872B41-5222-4895-931F-E56F240456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63180" y="3853619"/>
            <a:ext cx="2568410" cy="442279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>
                <a:latin typeface="+mj-lt"/>
              </a:rPr>
              <a:t>KLIKNIJ, ABY EDYTOWAĆ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0783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IS ze zdjęciem w tle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obrazu 29">
            <a:extLst>
              <a:ext uri="{FF2B5EF4-FFF2-40B4-BE49-F238E27FC236}">
                <a16:creationId xmlns:a16="http://schemas.microsoft.com/office/drawing/2014/main" id="{9A30E2E3-3F76-483D-9E3C-49B0C54B15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882958"/>
            <a:ext cx="12192000" cy="4700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 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2324D06D-2491-4713-8BA2-9B5DB9EC26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910368" y="3322320"/>
            <a:ext cx="379548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02ABE4E-4787-42C0-B4CA-93D8F1ED0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8ADAB5F-1760-4693-9202-153DBD8A07E4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5CA6704D-209B-4FB3-ACBC-D7388C5CCB7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789408" y="4499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6DF5E2A1-E968-441F-898E-7E7B3E6A49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67582" y="449951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25" name="Symbol zastępczy tekstu 14">
            <a:extLst>
              <a:ext uri="{FF2B5EF4-FFF2-40B4-BE49-F238E27FC236}">
                <a16:creationId xmlns:a16="http://schemas.microsoft.com/office/drawing/2014/main" id="{8EFADF2F-3DF3-48F6-859C-64D23CA1C1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06937" y="3626346"/>
            <a:ext cx="2760869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78992D9D-28E5-409D-9EF6-8D1377373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94560" y="4126992"/>
            <a:ext cx="312172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3" name="Symbol zastępczy tekstu 16">
            <a:extLst>
              <a:ext uri="{FF2B5EF4-FFF2-40B4-BE49-F238E27FC236}">
                <a16:creationId xmlns:a16="http://schemas.microsoft.com/office/drawing/2014/main" id="{7BDB7992-4379-45B4-B5DF-352A9BC166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57302" y="3322320"/>
            <a:ext cx="379548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1E9CB187-5B8F-4D62-8A67-EEDB7FE456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870" y="3626346"/>
            <a:ext cx="2760869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50" name="Symbol zastępczy tekstu 14">
            <a:extLst>
              <a:ext uri="{FF2B5EF4-FFF2-40B4-BE49-F238E27FC236}">
                <a16:creationId xmlns:a16="http://schemas.microsoft.com/office/drawing/2014/main" id="{C4127F28-7A7F-414F-B460-21186533A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841493" y="4126992"/>
            <a:ext cx="312172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349283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88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IS ze zdjęciem w tle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obrazu 29">
            <a:extLst>
              <a:ext uri="{FF2B5EF4-FFF2-40B4-BE49-F238E27FC236}">
                <a16:creationId xmlns:a16="http://schemas.microsoft.com/office/drawing/2014/main" id="{9A30E2E3-3F76-483D-9E3C-49B0C54B15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882958"/>
            <a:ext cx="12192000" cy="4700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 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2324D06D-2491-4713-8BA2-9B5DB9EC26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0624" y="3322320"/>
            <a:ext cx="320185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02ABE4E-4787-42C0-B4CA-93D8F1ED0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8ADAB5F-1760-4693-9202-153DBD8A07E4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5CA6704D-209B-4FB3-ACBC-D7388C5CCB7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789408" y="4499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6DF5E2A1-E968-441F-898E-7E7B3E6A49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67582" y="449951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25" name="Symbol zastępczy tekstu 14">
            <a:extLst>
              <a:ext uri="{FF2B5EF4-FFF2-40B4-BE49-F238E27FC236}">
                <a16:creationId xmlns:a16="http://schemas.microsoft.com/office/drawing/2014/main" id="{8EFADF2F-3DF3-48F6-859C-64D23CA1C1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07193" y="3626346"/>
            <a:ext cx="2329057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78992D9D-28E5-409D-9EF6-8D1377373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94816" y="4126992"/>
            <a:ext cx="2633471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3" name="Symbol zastępczy tekstu 16">
            <a:extLst>
              <a:ext uri="{FF2B5EF4-FFF2-40B4-BE49-F238E27FC236}">
                <a16:creationId xmlns:a16="http://schemas.microsoft.com/office/drawing/2014/main" id="{7BDB7992-4379-45B4-B5DF-352A9BC166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09046" y="3322320"/>
            <a:ext cx="320185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6" name="Symbol zastępczy tekstu 16">
            <a:extLst>
              <a:ext uri="{FF2B5EF4-FFF2-40B4-BE49-F238E27FC236}">
                <a16:creationId xmlns:a16="http://schemas.microsoft.com/office/drawing/2014/main" id="{929473F8-4615-4C73-B5E4-D1FFC716908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107468" y="3315450"/>
            <a:ext cx="3201853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1E9CB187-5B8F-4D62-8A67-EEDB7FE456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05614" y="3626346"/>
            <a:ext cx="2329057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50" name="Symbol zastępczy tekstu 14">
            <a:extLst>
              <a:ext uri="{FF2B5EF4-FFF2-40B4-BE49-F238E27FC236}">
                <a16:creationId xmlns:a16="http://schemas.microsoft.com/office/drawing/2014/main" id="{C4127F28-7A7F-414F-B460-21186533A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93237" y="4126992"/>
            <a:ext cx="2633471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51" name="Symbol zastępczy tekstu 14">
            <a:extLst>
              <a:ext uri="{FF2B5EF4-FFF2-40B4-BE49-F238E27FC236}">
                <a16:creationId xmlns:a16="http://schemas.microsoft.com/office/drawing/2014/main" id="{CF3AC3B5-1E10-456F-AF46-A0C75F15999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76090" y="3626346"/>
            <a:ext cx="2329057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52" name="Symbol zastępczy tekstu 14">
            <a:extLst>
              <a:ext uri="{FF2B5EF4-FFF2-40B4-BE49-F238E27FC236}">
                <a16:creationId xmlns:a16="http://schemas.microsoft.com/office/drawing/2014/main" id="{640E7D89-8674-4F46-9E43-B72FF4C738A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63713" y="4126992"/>
            <a:ext cx="2633471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3875909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IS ze zdjęciem w tle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obrazu 29">
            <a:extLst>
              <a:ext uri="{FF2B5EF4-FFF2-40B4-BE49-F238E27FC236}">
                <a16:creationId xmlns:a16="http://schemas.microsoft.com/office/drawing/2014/main" id="{9A30E2E3-3F76-483D-9E3C-49B0C54B15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882958"/>
            <a:ext cx="12192000" cy="4700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WSTAW OBRAZ 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2324D06D-2491-4713-8BA2-9B5DB9EC26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1505" y="3322320"/>
            <a:ext cx="2667728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02ABE4E-4787-42C0-B4CA-93D8F1ED0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5CA6704D-209B-4FB3-ACBC-D7388C5CCB7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789408" y="4499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8" name="Symbol zastępczy tekstu 43">
            <a:extLst>
              <a:ext uri="{FF2B5EF4-FFF2-40B4-BE49-F238E27FC236}">
                <a16:creationId xmlns:a16="http://schemas.microsoft.com/office/drawing/2014/main" id="{6DF5E2A1-E968-441F-898E-7E7B3E6A49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67582" y="449951"/>
            <a:ext cx="922338" cy="866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SEKCJI</a:t>
            </a:r>
          </a:p>
        </p:txBody>
      </p:sp>
      <p:sp>
        <p:nvSpPr>
          <p:cNvPr id="25" name="Symbol zastępczy tekstu 14">
            <a:extLst>
              <a:ext uri="{FF2B5EF4-FFF2-40B4-BE49-F238E27FC236}">
                <a16:creationId xmlns:a16="http://schemas.microsoft.com/office/drawing/2014/main" id="{8EFADF2F-3DF3-48F6-859C-64D23CA1C1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8074" y="3626346"/>
            <a:ext cx="1940530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78992D9D-28E5-409D-9EF6-8D1377373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5697" y="4126992"/>
            <a:ext cx="219416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18" name="Symbol zastępczy tekstu 16">
            <a:extLst>
              <a:ext uri="{FF2B5EF4-FFF2-40B4-BE49-F238E27FC236}">
                <a16:creationId xmlns:a16="http://schemas.microsoft.com/office/drawing/2014/main" id="{30EE89C7-A5E1-4C08-8FD2-C71C1351FCF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83425" y="3322320"/>
            <a:ext cx="2667728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0" name="Symbol zastępczy tekstu 14">
            <a:extLst>
              <a:ext uri="{FF2B5EF4-FFF2-40B4-BE49-F238E27FC236}">
                <a16:creationId xmlns:a16="http://schemas.microsoft.com/office/drawing/2014/main" id="{524F607B-9A9D-4E5C-B091-53558FAF55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79994" y="3626346"/>
            <a:ext cx="1940530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1" name="Symbol zastępczy tekstu 14">
            <a:extLst>
              <a:ext uri="{FF2B5EF4-FFF2-40B4-BE49-F238E27FC236}">
                <a16:creationId xmlns:a16="http://schemas.microsoft.com/office/drawing/2014/main" id="{9E110E24-B751-4F22-92D1-D646DB67828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67617" y="4126992"/>
            <a:ext cx="219416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22" name="Symbol zastępczy tekstu 16">
            <a:extLst>
              <a:ext uri="{FF2B5EF4-FFF2-40B4-BE49-F238E27FC236}">
                <a16:creationId xmlns:a16="http://schemas.microsoft.com/office/drawing/2014/main" id="{B820648E-1890-4B3F-A923-BDCD20CCBF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35345" y="3322320"/>
            <a:ext cx="2667728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3" name="Symbol zastępczy tekstu 14">
            <a:extLst>
              <a:ext uri="{FF2B5EF4-FFF2-40B4-BE49-F238E27FC236}">
                <a16:creationId xmlns:a16="http://schemas.microsoft.com/office/drawing/2014/main" id="{CC17D34E-D1F9-4B81-AA17-E8327D6BFE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31914" y="3626346"/>
            <a:ext cx="1940530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4" name="Symbol zastępczy tekstu 14">
            <a:extLst>
              <a:ext uri="{FF2B5EF4-FFF2-40B4-BE49-F238E27FC236}">
                <a16:creationId xmlns:a16="http://schemas.microsoft.com/office/drawing/2014/main" id="{D1E8E6E4-3CB2-46B4-8806-1E9FFD42B9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19537" y="4126992"/>
            <a:ext cx="219416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26" name="Symbol zastępczy tekstu 16">
            <a:extLst>
              <a:ext uri="{FF2B5EF4-FFF2-40B4-BE49-F238E27FC236}">
                <a16:creationId xmlns:a16="http://schemas.microsoft.com/office/drawing/2014/main" id="{060E0E74-6FCC-422D-AA0B-1EF13C4D9F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87265" y="3322320"/>
            <a:ext cx="2667728" cy="353568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7" name="Symbol zastępczy tekstu 14">
            <a:extLst>
              <a:ext uri="{FF2B5EF4-FFF2-40B4-BE49-F238E27FC236}">
                <a16:creationId xmlns:a16="http://schemas.microsoft.com/office/drawing/2014/main" id="{D2AC70AA-4682-49AF-8690-4772507EAC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83834" y="3626346"/>
            <a:ext cx="1940530" cy="369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16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8" name="Symbol zastępczy tekstu 14">
            <a:extLst>
              <a:ext uri="{FF2B5EF4-FFF2-40B4-BE49-F238E27FC236}">
                <a16:creationId xmlns:a16="http://schemas.microsoft.com/office/drawing/2014/main" id="{4BE61FC1-3C90-42F1-AA76-9AC1CAA68B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471457" y="4126992"/>
            <a:ext cx="2194162" cy="25237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Char char="-"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3932016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A6345D2-9BAF-4742-ABCA-FA8E098F3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C297DE09-6328-49B1-B80E-D92B67518ABB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F45ADAF5-9C46-45CD-8892-AFF0938A17D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7AA0E50E-C3B2-4748-8B0C-66AE9BF690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CEC3515-C2EE-41BF-990F-71F8EED0AD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5691" y="3513156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7" name="Symbol zastępczy tekstu 4">
            <a:extLst>
              <a:ext uri="{FF2B5EF4-FFF2-40B4-BE49-F238E27FC236}">
                <a16:creationId xmlns:a16="http://schemas.microsoft.com/office/drawing/2014/main" id="{1A0743D4-DF15-4862-889F-6AAFF5001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961" y="4577256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19545E6-9A27-4436-8CFA-60274C49C2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6662" y="2435320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1" name="Symbol zastępczy tekstu 4">
            <a:extLst>
              <a:ext uri="{FF2B5EF4-FFF2-40B4-BE49-F238E27FC236}">
                <a16:creationId xmlns:a16="http://schemas.microsoft.com/office/drawing/2014/main" id="{A6EBF5CF-C2BF-407B-8827-6DA8ECFB1A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3961" y="2435320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35C9C4C2-E67C-429D-AA74-9EC77CDBB0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6662" y="3506828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6" name="Symbol zastępczy tekstu 14">
            <a:extLst>
              <a:ext uri="{FF2B5EF4-FFF2-40B4-BE49-F238E27FC236}">
                <a16:creationId xmlns:a16="http://schemas.microsoft.com/office/drawing/2014/main" id="{401535CF-FDA2-4029-B269-D587C4B783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16662" y="4578336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43">
            <a:extLst>
              <a:ext uri="{FF2B5EF4-FFF2-40B4-BE49-F238E27FC236}">
                <a16:creationId xmlns:a16="http://schemas.microsoft.com/office/drawing/2014/main" id="{F4952768-51EA-4FF3-AB13-17447E6B29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8358" y="523265"/>
            <a:ext cx="922338" cy="866775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OPIS SEKCJI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EB4BD8E-08E2-45DA-A0D4-3709E6C5A0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662" y="2840994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D068A944-4D70-4F43-9EE2-757224BE58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16662" y="3914920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3ECEAB06-3486-45DF-BA41-08F76BE0C8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16662" y="4993624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244584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A6345D2-9BAF-4742-ABCA-FA8E098F3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C297DE09-6328-49B1-B80E-D92B67518ABB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F45ADAF5-9C46-45CD-8892-AFF0938A17D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7AA0E50E-C3B2-4748-8B0C-66AE9BF690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CEC3515-C2EE-41BF-990F-71F8EED0AD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5691" y="3043764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7" name="Symbol zastępczy tekstu 4">
            <a:extLst>
              <a:ext uri="{FF2B5EF4-FFF2-40B4-BE49-F238E27FC236}">
                <a16:creationId xmlns:a16="http://schemas.microsoft.com/office/drawing/2014/main" id="{1A0743D4-DF15-4862-889F-6AAFF5001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961" y="4107864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8" name="Symbol zastępczy tekstu 4">
            <a:extLst>
              <a:ext uri="{FF2B5EF4-FFF2-40B4-BE49-F238E27FC236}">
                <a16:creationId xmlns:a16="http://schemas.microsoft.com/office/drawing/2014/main" id="{7C0A6B6F-D1E7-4FE1-8B1E-EC40E7532B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961" y="5193062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19545E6-9A27-4436-8CFA-60274C49C2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6662" y="1965928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1" name="Symbol zastępczy tekstu 4">
            <a:extLst>
              <a:ext uri="{FF2B5EF4-FFF2-40B4-BE49-F238E27FC236}">
                <a16:creationId xmlns:a16="http://schemas.microsoft.com/office/drawing/2014/main" id="{A6EBF5CF-C2BF-407B-8827-6DA8ECFB1A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3961" y="1965928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35C9C4C2-E67C-429D-AA74-9EC77CDBB0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6662" y="3037436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6" name="Symbol zastępczy tekstu 14">
            <a:extLst>
              <a:ext uri="{FF2B5EF4-FFF2-40B4-BE49-F238E27FC236}">
                <a16:creationId xmlns:a16="http://schemas.microsoft.com/office/drawing/2014/main" id="{401535CF-FDA2-4029-B269-D587C4B783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16662" y="4108944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8" name="Symbol zastępczy tekstu 14">
            <a:extLst>
              <a:ext uri="{FF2B5EF4-FFF2-40B4-BE49-F238E27FC236}">
                <a16:creationId xmlns:a16="http://schemas.microsoft.com/office/drawing/2014/main" id="{11675324-1A6C-448E-8959-DC4BA8C6A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16662" y="5193062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43">
            <a:extLst>
              <a:ext uri="{FF2B5EF4-FFF2-40B4-BE49-F238E27FC236}">
                <a16:creationId xmlns:a16="http://schemas.microsoft.com/office/drawing/2014/main" id="{F4952768-51EA-4FF3-AB13-17447E6B29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8358" y="523265"/>
            <a:ext cx="922338" cy="866775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OPIS SEKCJI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EB4BD8E-08E2-45DA-A0D4-3709E6C5A0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662" y="2371602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D068A944-4D70-4F43-9EE2-757224BE58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16662" y="3445528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3ECEAB06-3486-45DF-BA41-08F76BE0C8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16662" y="4524232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6" name="Symbol zastępczy tekstu 14">
            <a:extLst>
              <a:ext uri="{FF2B5EF4-FFF2-40B4-BE49-F238E27FC236}">
                <a16:creationId xmlns:a16="http://schemas.microsoft.com/office/drawing/2014/main" id="{75074683-6647-4843-969B-6FDB7DF49A6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16662" y="5602936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1170124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lko tytuł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A6345D2-9BAF-4742-ABCA-FA8E098F3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C297DE09-6328-49B1-B80E-D92B67518ABB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F45ADAF5-9C46-45CD-8892-AFF0938A17D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099248" y="197346"/>
            <a:ext cx="5092751" cy="1529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Wstaw obraz</a:t>
            </a: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7AA0E50E-C3B2-4748-8B0C-66AE9BF690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475879" y="524378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NAZWA</a:t>
            </a:r>
          </a:p>
          <a:p>
            <a:pPr lvl="0"/>
            <a:r>
              <a:rPr lang="pl-PL" dirty="0"/>
              <a:t>SEKCJI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CEC3515-C2EE-41BF-990F-71F8EED0AD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5691" y="2519508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7" name="Symbol zastępczy tekstu 4">
            <a:extLst>
              <a:ext uri="{FF2B5EF4-FFF2-40B4-BE49-F238E27FC236}">
                <a16:creationId xmlns:a16="http://schemas.microsoft.com/office/drawing/2014/main" id="{1A0743D4-DF15-4862-889F-6AAFF5001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961" y="3583608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8" name="Symbol zastępczy tekstu 4">
            <a:extLst>
              <a:ext uri="{FF2B5EF4-FFF2-40B4-BE49-F238E27FC236}">
                <a16:creationId xmlns:a16="http://schemas.microsoft.com/office/drawing/2014/main" id="{7C0A6B6F-D1E7-4FE1-8B1E-EC40E7532B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961" y="4668806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4">
            <a:extLst>
              <a:ext uri="{FF2B5EF4-FFF2-40B4-BE49-F238E27FC236}">
                <a16:creationId xmlns:a16="http://schemas.microsoft.com/office/drawing/2014/main" id="{020EE3BE-205F-450F-BFCF-F43217281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961" y="5752924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19545E6-9A27-4436-8CFA-60274C49C2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6662" y="1441672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1" name="Symbol zastępczy tekstu 4">
            <a:extLst>
              <a:ext uri="{FF2B5EF4-FFF2-40B4-BE49-F238E27FC236}">
                <a16:creationId xmlns:a16="http://schemas.microsoft.com/office/drawing/2014/main" id="{A6EBF5CF-C2BF-407B-8827-6DA8ECFB1A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3961" y="1441672"/>
            <a:ext cx="506412" cy="3698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/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35C9C4C2-E67C-429D-AA74-9EC77CDBB0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6662" y="2513180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6" name="Symbol zastępczy tekstu 14">
            <a:extLst>
              <a:ext uri="{FF2B5EF4-FFF2-40B4-BE49-F238E27FC236}">
                <a16:creationId xmlns:a16="http://schemas.microsoft.com/office/drawing/2014/main" id="{401535CF-FDA2-4029-B269-D587C4B783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16662" y="3584688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8" name="Symbol zastępczy tekstu 14">
            <a:extLst>
              <a:ext uri="{FF2B5EF4-FFF2-40B4-BE49-F238E27FC236}">
                <a16:creationId xmlns:a16="http://schemas.microsoft.com/office/drawing/2014/main" id="{11675324-1A6C-448E-8959-DC4BA8C6A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16662" y="4668806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0" name="Symbol zastępczy tekstu 14">
            <a:extLst>
              <a:ext uri="{FF2B5EF4-FFF2-40B4-BE49-F238E27FC236}">
                <a16:creationId xmlns:a16="http://schemas.microsoft.com/office/drawing/2014/main" id="{0931659C-40DA-4427-A6ED-7A151256F1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16662" y="5752924"/>
            <a:ext cx="4080555" cy="369888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000">
                <a:solidFill>
                  <a:srgbClr val="00346D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42" name="Symbol zastępczy tekstu 43">
            <a:extLst>
              <a:ext uri="{FF2B5EF4-FFF2-40B4-BE49-F238E27FC236}">
                <a16:creationId xmlns:a16="http://schemas.microsoft.com/office/drawing/2014/main" id="{F4952768-51EA-4FF3-AB13-17447E6B29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8358" y="523265"/>
            <a:ext cx="922338" cy="866775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OPIS SEKCJI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EB4BD8E-08E2-45DA-A0D4-3709E6C5A0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662" y="1847346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D068A944-4D70-4F43-9EE2-757224BE58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16662" y="2921272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3ECEAB06-3486-45DF-BA41-08F76BE0C8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16662" y="3999976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6" name="Symbol zastępczy tekstu 14">
            <a:extLst>
              <a:ext uri="{FF2B5EF4-FFF2-40B4-BE49-F238E27FC236}">
                <a16:creationId xmlns:a16="http://schemas.microsoft.com/office/drawing/2014/main" id="{75074683-6647-4843-969B-6FDB7DF49A6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16662" y="5078680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7" name="Symbol zastępczy tekstu 14">
            <a:extLst>
              <a:ext uri="{FF2B5EF4-FFF2-40B4-BE49-F238E27FC236}">
                <a16:creationId xmlns:a16="http://schemas.microsoft.com/office/drawing/2014/main" id="{06A84DC1-70B7-4AC3-A30F-FB2CE7CBD4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16662" y="6157384"/>
            <a:ext cx="7185834" cy="6276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>
              <a:lnSpc>
                <a:spcPct val="100000"/>
              </a:lnSpc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</p:spTree>
    <p:extLst>
      <p:ext uri="{BB962C8B-B14F-4D97-AF65-F5344CB8AC3E}">
        <p14:creationId xmlns:p14="http://schemas.microsoft.com/office/powerpoint/2010/main" val="2686359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ZY / 4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iedzi, lina, czarny, stół&#10;&#10;Opis wygenerowany automatycznie">
            <a:extLst>
              <a:ext uri="{FF2B5EF4-FFF2-40B4-BE49-F238E27FC236}">
                <a16:creationId xmlns:a16="http://schemas.microsoft.com/office/drawing/2014/main" id="{5BCDA877-38EE-440A-B5FD-0BF5CC4E50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76" y="201013"/>
            <a:ext cx="5095924" cy="152649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2146887-D374-4847-A5BF-43DBF3C152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64249E1-8988-4391-85F5-0B0C0CB4C888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id="{CC200B28-4FF5-4DFF-85C4-A2480194F5F6}"/>
              </a:ext>
            </a:extLst>
          </p:cNvPr>
          <p:cNvSpPr/>
          <p:nvPr userDrawn="1"/>
        </p:nvSpPr>
        <p:spPr>
          <a:xfrm>
            <a:off x="6583169" y="524378"/>
            <a:ext cx="921327" cy="879763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NASI</a:t>
            </a:r>
            <a:r>
              <a:rPr lang="pl-PL" sz="1050" dirty="0">
                <a:latin typeface="Bahnschrift SemiLight SemiConde" panose="020B0502040204020203" pitchFamily="34" charset="0"/>
              </a:rPr>
              <a:t> </a:t>
            </a:r>
            <a:r>
              <a:rPr lang="pl-PL" sz="10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PARTNERZY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BB811CC7-4AD9-4986-BFA5-5C36377AA1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329215" y="27701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FD6E30B-4C1A-4F64-9E7A-62DC0C219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4721" y="2900791"/>
            <a:ext cx="2924283" cy="60438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400"/>
            </a:lvl1pPr>
          </a:lstStyle>
          <a:p>
            <a:r>
              <a:rPr lang="pl-PL" dirty="0"/>
              <a:t>NAZWA PARTNERA</a:t>
            </a:r>
          </a:p>
        </p:txBody>
      </p: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9939D87-9421-474E-AB2A-6B49E7809CA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29215" y="4106260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9A928C64-208C-4D8C-AC89-5E4BA330982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612998" y="2770151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949A2E26-1AEF-46F6-9907-26594AE83C1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612998" y="4106260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4" name="Symbol zastępczy tekstu 39">
            <a:extLst>
              <a:ext uri="{FF2B5EF4-FFF2-40B4-BE49-F238E27FC236}">
                <a16:creationId xmlns:a16="http://schemas.microsoft.com/office/drawing/2014/main" id="{E75D4358-7201-4C57-A45A-C1CE1867AC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8611" y="4241206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15" name="Symbol zastępczy tekstu 39">
            <a:extLst>
              <a:ext uri="{FF2B5EF4-FFF2-40B4-BE49-F238E27FC236}">
                <a16:creationId xmlns:a16="http://schemas.microsoft.com/office/drawing/2014/main" id="{114813C9-3E65-4FE4-A61E-65CE50CDE7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38610" y="2905097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16" name="Symbol zastępczy tekstu 39">
            <a:extLst>
              <a:ext uri="{FF2B5EF4-FFF2-40B4-BE49-F238E27FC236}">
                <a16:creationId xmlns:a16="http://schemas.microsoft.com/office/drawing/2014/main" id="{9F100D11-4D15-4FE8-BB1E-DC972E98B3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54721" y="4241206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</p:spTree>
    <p:extLst>
      <p:ext uri="{BB962C8B-B14F-4D97-AF65-F5344CB8AC3E}">
        <p14:creationId xmlns:p14="http://schemas.microsoft.com/office/powerpoint/2010/main" val="2203974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ZY / 6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iedzi, lina, czarny, stół&#10;&#10;Opis wygenerowany automatycznie">
            <a:extLst>
              <a:ext uri="{FF2B5EF4-FFF2-40B4-BE49-F238E27FC236}">
                <a16:creationId xmlns:a16="http://schemas.microsoft.com/office/drawing/2014/main" id="{5BCDA877-38EE-440A-B5FD-0BF5CC4E50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76" y="201013"/>
            <a:ext cx="5095924" cy="152649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2146887-D374-4847-A5BF-43DBF3C152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64249E1-8988-4391-85F5-0B0C0CB4C888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id="{CC200B28-4FF5-4DFF-85C4-A2480194F5F6}"/>
              </a:ext>
            </a:extLst>
          </p:cNvPr>
          <p:cNvSpPr/>
          <p:nvPr userDrawn="1"/>
        </p:nvSpPr>
        <p:spPr>
          <a:xfrm>
            <a:off x="6583169" y="524378"/>
            <a:ext cx="921327" cy="879763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NASI</a:t>
            </a:r>
            <a:r>
              <a:rPr lang="pl-PL" sz="1050" dirty="0">
                <a:latin typeface="Bahnschrift SemiLight SemiConde" panose="020B0502040204020203" pitchFamily="34" charset="0"/>
              </a:rPr>
              <a:t> </a:t>
            </a:r>
            <a:r>
              <a:rPr lang="pl-PL" sz="10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PARTNERZY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BB811CC7-4AD9-4986-BFA5-5C36377AA1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351629" y="2394370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FD6E30B-4C1A-4F64-9E7A-62DC0C219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7135" y="2525010"/>
            <a:ext cx="2924283" cy="60438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400"/>
            </a:lvl1pPr>
          </a:lstStyle>
          <a:p>
            <a:r>
              <a:rPr lang="pl-PL" dirty="0"/>
              <a:t>NAZWA PARTNERA</a:t>
            </a:r>
          </a:p>
        </p:txBody>
      </p: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9939D87-9421-474E-AB2A-6B49E7809CA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51629" y="3730479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9A928C64-208C-4D8C-AC89-5E4BA330982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635412" y="2394370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949A2E26-1AEF-46F6-9907-26594AE83C1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635412" y="3730479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AA29AD7-2E9F-4C63-8EFD-DBCA83C2033C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1351629" y="5062375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FFB689CA-D3C5-4994-AC55-1E5A48A96E04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635412" y="5062375"/>
            <a:ext cx="921327" cy="8656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WSTAW</a:t>
            </a:r>
          </a:p>
          <a:p>
            <a:pPr lvl="0"/>
            <a:r>
              <a:rPr lang="pl-PL" dirty="0"/>
              <a:t>LOGO</a:t>
            </a:r>
          </a:p>
        </p:txBody>
      </p:sp>
      <p:sp>
        <p:nvSpPr>
          <p:cNvPr id="40" name="Symbol zastępczy tekstu 39">
            <a:extLst>
              <a:ext uri="{FF2B5EF4-FFF2-40B4-BE49-F238E27FC236}">
                <a16:creationId xmlns:a16="http://schemas.microsoft.com/office/drawing/2014/main" id="{BB7B918F-D7B8-442E-B1EF-D31781A51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76524" y="5192713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41" name="Symbol zastępczy tekstu 39">
            <a:extLst>
              <a:ext uri="{FF2B5EF4-FFF2-40B4-BE49-F238E27FC236}">
                <a16:creationId xmlns:a16="http://schemas.microsoft.com/office/drawing/2014/main" id="{67FBF720-F86F-4F59-8422-EB7AB39643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74142" y="3865425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43" name="Symbol zastępczy tekstu 39">
            <a:extLst>
              <a:ext uri="{FF2B5EF4-FFF2-40B4-BE49-F238E27FC236}">
                <a16:creationId xmlns:a16="http://schemas.microsoft.com/office/drawing/2014/main" id="{0D3FCF11-AFC1-47FB-AB99-D5FAB58914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52112" y="5192713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44" name="Symbol zastępczy tekstu 39">
            <a:extLst>
              <a:ext uri="{FF2B5EF4-FFF2-40B4-BE49-F238E27FC236}">
                <a16:creationId xmlns:a16="http://schemas.microsoft.com/office/drawing/2014/main" id="{0B614A8F-67A8-4BEF-ACA0-25A5723D8B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49730" y="3865425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  <p:sp>
        <p:nvSpPr>
          <p:cNvPr id="45" name="Symbol zastępczy tekstu 39">
            <a:extLst>
              <a:ext uri="{FF2B5EF4-FFF2-40B4-BE49-F238E27FC236}">
                <a16:creationId xmlns:a16="http://schemas.microsoft.com/office/drawing/2014/main" id="{01A4E39F-9C89-442F-A0AC-71B7881E3D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49729" y="2529316"/>
            <a:ext cx="2924175" cy="6000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400"/>
            </a:lvl1pPr>
          </a:lstStyle>
          <a:p>
            <a:pPr lvl="0"/>
            <a:r>
              <a:rPr lang="pl-PL" dirty="0"/>
              <a:t>NAZWA PARTNERA</a:t>
            </a:r>
          </a:p>
        </p:txBody>
      </p:sp>
    </p:spTree>
    <p:extLst>
      <p:ext uri="{BB962C8B-B14F-4D97-AF65-F5344CB8AC3E}">
        <p14:creationId xmlns:p14="http://schemas.microsoft.com/office/powerpoint/2010/main" val="1156261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UFALI NAM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FE79A73D-BF8D-4E8F-B979-7C8FC4B7A444}"/>
              </a:ext>
            </a:extLst>
          </p:cNvPr>
          <p:cNvSpPr/>
          <p:nvPr userDrawn="1"/>
        </p:nvSpPr>
        <p:spPr>
          <a:xfrm>
            <a:off x="0" y="2065020"/>
            <a:ext cx="12192000" cy="328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8F08794-29FD-4D1C-A7F9-A34A852FE497}"/>
              </a:ext>
            </a:extLst>
          </p:cNvPr>
          <p:cNvSpPr/>
          <p:nvPr userDrawn="1"/>
        </p:nvSpPr>
        <p:spPr>
          <a:xfrm>
            <a:off x="10789409" y="449951"/>
            <a:ext cx="921327" cy="879763"/>
          </a:xfrm>
          <a:prstGeom prst="rect">
            <a:avLst/>
          </a:prstGeom>
          <a:gradFill flip="none" rotWithShape="1">
            <a:gsLst>
              <a:gs pos="0">
                <a:srgbClr val="00346D"/>
              </a:gs>
              <a:gs pos="100000">
                <a:srgbClr val="0058A5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ZAUFALI</a:t>
            </a:r>
          </a:p>
          <a:p>
            <a:pPr algn="ctr"/>
            <a:r>
              <a:rPr lang="pl-PL" sz="12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NAM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8273332-D303-45D5-BFB3-C8A57591CA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7C4666BD-F15E-45FF-ADF4-A3370A013C12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85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9;p39">
            <a:extLst>
              <a:ext uri="{FF2B5EF4-FFF2-40B4-BE49-F238E27FC236}">
                <a16:creationId xmlns:a16="http://schemas.microsoft.com/office/drawing/2014/main" id="{28C31752-CC10-4796-9798-20C35EA9187F}"/>
              </a:ext>
            </a:extLst>
          </p:cNvPr>
          <p:cNvSpPr txBox="1"/>
          <p:nvPr userDrawn="1"/>
        </p:nvSpPr>
        <p:spPr>
          <a:xfrm>
            <a:off x="3164396" y="1685524"/>
            <a:ext cx="557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00346D"/>
                </a:solidFill>
                <a:latin typeface="+mj-lt"/>
                <a:ea typeface="Roboto"/>
                <a:cs typeface="Roboto"/>
                <a:sym typeface="Roboto"/>
              </a:rPr>
              <a:t>“</a:t>
            </a:r>
            <a:endParaRPr sz="9600" dirty="0">
              <a:solidFill>
                <a:srgbClr val="00346D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290;p39">
            <a:extLst>
              <a:ext uri="{FF2B5EF4-FFF2-40B4-BE49-F238E27FC236}">
                <a16:creationId xmlns:a16="http://schemas.microsoft.com/office/drawing/2014/main" id="{EE179720-384B-4E1E-8396-6F75B77D57EB}"/>
              </a:ext>
            </a:extLst>
          </p:cNvPr>
          <p:cNvSpPr txBox="1"/>
          <p:nvPr userDrawn="1"/>
        </p:nvSpPr>
        <p:spPr>
          <a:xfrm>
            <a:off x="6996377" y="3399917"/>
            <a:ext cx="557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00346D"/>
                </a:solidFill>
                <a:latin typeface="+mj-lt"/>
                <a:ea typeface="Roboto"/>
                <a:cs typeface="Roboto"/>
                <a:sym typeface="Roboto"/>
              </a:rPr>
              <a:t>”</a:t>
            </a:r>
            <a:endParaRPr sz="9600" dirty="0">
              <a:solidFill>
                <a:srgbClr val="00346D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34A32598-D8CE-40AC-BD7B-F89698FAA4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459" y="2378381"/>
            <a:ext cx="3727450" cy="1404479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3200" i="1" strike="noStrike" normalizeH="0" baseline="0">
                <a:latin typeface="+mn-lt"/>
              </a:defRPr>
            </a:lvl1pPr>
          </a:lstStyle>
          <a:p>
            <a:pPr lvl="0"/>
            <a:r>
              <a:rPr lang="pl-PL" dirty="0"/>
              <a:t>Cytat: Ceną wielkości jest odpowiedzialność</a:t>
            </a:r>
          </a:p>
        </p:txBody>
      </p:sp>
      <p:sp>
        <p:nvSpPr>
          <p:cNvPr id="10" name="Symbol zastępczy tekstu 8">
            <a:extLst>
              <a:ext uri="{FF2B5EF4-FFF2-40B4-BE49-F238E27FC236}">
                <a16:creationId xmlns:a16="http://schemas.microsoft.com/office/drawing/2014/main" id="{D66FA829-F9B2-4AC4-99FB-CA0007B2BB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2096" y="3849267"/>
            <a:ext cx="1898957" cy="277308"/>
          </a:xfrm>
          <a:prstGeom prst="rect">
            <a:avLst/>
          </a:prstGeom>
        </p:spPr>
        <p:txBody>
          <a:bodyPr/>
          <a:lstStyle>
            <a:lvl1pPr marL="108000" indent="0">
              <a:buNone/>
              <a:defRPr sz="1600" i="0" strike="noStrike" normalizeH="0" baseline="0">
                <a:latin typeface="+mn-lt"/>
              </a:defRPr>
            </a:lvl1pPr>
          </a:lstStyle>
          <a:p>
            <a:pPr lvl="0"/>
            <a:r>
              <a:rPr lang="pl-PL" dirty="0"/>
              <a:t>Winston Churchill</a:t>
            </a:r>
          </a:p>
        </p:txBody>
      </p:sp>
    </p:spTree>
    <p:extLst>
      <p:ext uri="{BB962C8B-B14F-4D97-AF65-F5344CB8AC3E}">
        <p14:creationId xmlns:p14="http://schemas.microsoft.com/office/powerpoint/2010/main" val="1130468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9;p39">
            <a:extLst>
              <a:ext uri="{FF2B5EF4-FFF2-40B4-BE49-F238E27FC236}">
                <a16:creationId xmlns:a16="http://schemas.microsoft.com/office/drawing/2014/main" id="{28C31752-CC10-4796-9798-20C35EA9187F}"/>
              </a:ext>
            </a:extLst>
          </p:cNvPr>
          <p:cNvSpPr txBox="1"/>
          <p:nvPr userDrawn="1"/>
        </p:nvSpPr>
        <p:spPr>
          <a:xfrm>
            <a:off x="1414844" y="1618468"/>
            <a:ext cx="557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00346D"/>
                </a:solidFill>
                <a:latin typeface="+mj-lt"/>
                <a:ea typeface="Roboto"/>
                <a:cs typeface="Roboto"/>
                <a:sym typeface="Roboto"/>
              </a:rPr>
              <a:t>“</a:t>
            </a:r>
            <a:endParaRPr sz="9600" dirty="0">
              <a:solidFill>
                <a:srgbClr val="00346D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290;p39">
            <a:extLst>
              <a:ext uri="{FF2B5EF4-FFF2-40B4-BE49-F238E27FC236}">
                <a16:creationId xmlns:a16="http://schemas.microsoft.com/office/drawing/2014/main" id="{EE179720-384B-4E1E-8396-6F75B77D57EB}"/>
              </a:ext>
            </a:extLst>
          </p:cNvPr>
          <p:cNvSpPr txBox="1"/>
          <p:nvPr userDrawn="1"/>
        </p:nvSpPr>
        <p:spPr>
          <a:xfrm>
            <a:off x="5246825" y="3332861"/>
            <a:ext cx="557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00346D"/>
                </a:solidFill>
                <a:latin typeface="+mj-lt"/>
                <a:ea typeface="Roboto"/>
                <a:cs typeface="Roboto"/>
                <a:sym typeface="Roboto"/>
              </a:rPr>
              <a:t>”</a:t>
            </a:r>
            <a:endParaRPr sz="9600" dirty="0">
              <a:solidFill>
                <a:srgbClr val="00346D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34A32598-D8CE-40AC-BD7B-F89698FAA4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5907" y="2311325"/>
            <a:ext cx="3727450" cy="1404479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buNone/>
              <a:defRPr sz="1400" i="1" strike="noStrike" normalizeH="0" baseline="0">
                <a:latin typeface="+mn-lt"/>
              </a:defRPr>
            </a:lvl1pPr>
          </a:lstStyle>
          <a:p>
            <a:pPr lvl="0"/>
            <a:r>
              <a:rPr lang="pl-PL" dirty="0"/>
              <a:t>Cytat: Ceną wielkości jest odpowiedzialność</a:t>
            </a:r>
          </a:p>
        </p:txBody>
      </p:sp>
      <p:sp>
        <p:nvSpPr>
          <p:cNvPr id="10" name="Symbol zastępczy tekstu 8">
            <a:extLst>
              <a:ext uri="{FF2B5EF4-FFF2-40B4-BE49-F238E27FC236}">
                <a16:creationId xmlns:a16="http://schemas.microsoft.com/office/drawing/2014/main" id="{D66FA829-F9B2-4AC4-99FB-CA0007B2BB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2544" y="3782211"/>
            <a:ext cx="1898957" cy="277308"/>
          </a:xfrm>
          <a:prstGeom prst="rect">
            <a:avLst/>
          </a:prstGeom>
        </p:spPr>
        <p:txBody>
          <a:bodyPr/>
          <a:lstStyle>
            <a:lvl1pPr marL="108000" indent="0">
              <a:buNone/>
              <a:defRPr sz="1600" i="0" strike="noStrike" normalizeH="0" baseline="0">
                <a:latin typeface="+mn-lt"/>
              </a:defRPr>
            </a:lvl1pPr>
          </a:lstStyle>
          <a:p>
            <a:pPr lvl="0"/>
            <a:r>
              <a:rPr lang="pl-PL" dirty="0"/>
              <a:t>Winston Churchill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26D368E-50CA-41C3-B1D6-664A090CC0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18300" y="1311275"/>
            <a:ext cx="5126038" cy="5546725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pl-PL" dirty="0"/>
              <a:t>SYLWETKA</a:t>
            </a:r>
          </a:p>
        </p:txBody>
      </p:sp>
    </p:spTree>
    <p:extLst>
      <p:ext uri="{BB962C8B-B14F-4D97-AF65-F5344CB8AC3E}">
        <p14:creationId xmlns:p14="http://schemas.microsoft.com/office/powerpoint/2010/main" val="244888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 ze zdjęcia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375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wartość z podpisem">
    <p:bg>
      <p:bgPr>
        <a:gradFill flip="none" rotWithShape="1">
          <a:gsLst>
            <a:gs pos="100000">
              <a:srgbClr val="023267"/>
            </a:gs>
            <a:gs pos="0">
              <a:srgbClr val="0058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ytułu 1">
            <a:extLst>
              <a:ext uri="{FF2B5EF4-FFF2-40B4-BE49-F238E27FC236}">
                <a16:creationId xmlns:a16="http://schemas.microsoft.com/office/drawing/2014/main" id="{570F7819-3458-46B5-98F5-926E63343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56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Zapraszamy do współpracy</a:t>
            </a:r>
          </a:p>
        </p:txBody>
      </p:sp>
      <p:pic>
        <p:nvPicPr>
          <p:cNvPr id="3" name="Obraz 2" descr="Obraz zawierający rysunek&#10;&#10;Opis wygenerowany automatycznie">
            <a:extLst>
              <a:ext uri="{FF2B5EF4-FFF2-40B4-BE49-F238E27FC236}">
                <a16:creationId xmlns:a16="http://schemas.microsoft.com/office/drawing/2014/main" id="{D1C097A7-D358-4E2A-A63A-D83082517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52" y="1621760"/>
            <a:ext cx="2007696" cy="101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0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 2">
    <p:bg>
      <p:bgPr>
        <a:gradFill flip="none" rotWithShape="1">
          <a:gsLst>
            <a:gs pos="100000">
              <a:srgbClr val="023267"/>
            </a:gs>
            <a:gs pos="0">
              <a:srgbClr val="0058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6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 /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FC6AF6F-07BD-46C3-9856-B21469B5848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rgbClr val="023267"/>
              </a:gs>
              <a:gs pos="100000">
                <a:srgbClr val="0058A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34106E9-B27D-4200-BA9D-56E228CA4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957F05F0-B25E-4D02-92C5-1B75885089CE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96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lo / grana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FC6AF6F-07BD-46C3-9856-B21469B5848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3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5AF045-D796-45D2-8E83-CD72EB33C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FBC758BB-1A9B-49EA-888E-26FBDDF114C3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4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ło / niebi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FC6AF6F-07BD-46C3-9856-B21469B5848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A9EF28D-BF85-4743-9960-18755D864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72DC4E1F-FA07-40B3-ABF6-D79254F07056}"/>
              </a:ext>
            </a:extLst>
          </p:cNvPr>
          <p:cNvCxnSpPr>
            <a:cxnSpLocks/>
          </p:cNvCxnSpPr>
          <p:nvPr userDrawn="1"/>
        </p:nvCxnSpPr>
        <p:spPr>
          <a:xfrm>
            <a:off x="415636" y="5666509"/>
            <a:ext cx="0" cy="637309"/>
          </a:xfrm>
          <a:prstGeom prst="straightConnector1">
            <a:avLst/>
          </a:prstGeom>
          <a:ln>
            <a:solidFill>
              <a:srgbClr val="0034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87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upa 87">
            <a:extLst>
              <a:ext uri="{FF2B5EF4-FFF2-40B4-BE49-F238E27FC236}">
                <a16:creationId xmlns:a16="http://schemas.microsoft.com/office/drawing/2014/main" id="{2969BD94-A17A-4018-A89D-70258CB2B143}"/>
              </a:ext>
            </a:extLst>
          </p:cNvPr>
          <p:cNvGrpSpPr/>
          <p:nvPr userDrawn="1"/>
        </p:nvGrpSpPr>
        <p:grpSpPr>
          <a:xfrm>
            <a:off x="6404531" y="471339"/>
            <a:ext cx="5068141" cy="5915322"/>
            <a:chOff x="3258154" y="77892"/>
            <a:chExt cx="5861111" cy="6693645"/>
          </a:xfrm>
          <a:solidFill>
            <a:schemeClr val="tx1">
              <a:lumMod val="50000"/>
              <a:lumOff val="50000"/>
            </a:schemeClr>
          </a:solidFill>
        </p:grpSpPr>
        <p:pic>
          <p:nvPicPr>
            <p:cNvPr id="31" name="Grafika 30">
              <a:extLst>
                <a:ext uri="{FF2B5EF4-FFF2-40B4-BE49-F238E27FC236}">
                  <a16:creationId xmlns:a16="http://schemas.microsoft.com/office/drawing/2014/main" id="{2BE80019-5D68-4639-8C24-256317261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9976" y="4183850"/>
              <a:ext cx="1646291" cy="1600133"/>
            </a:xfrm>
            <a:prstGeom prst="rect">
              <a:avLst/>
            </a:prstGeom>
          </p:spPr>
        </p:pic>
        <p:pic>
          <p:nvPicPr>
            <p:cNvPr id="85" name="Grafika 84">
              <a:extLst>
                <a:ext uri="{FF2B5EF4-FFF2-40B4-BE49-F238E27FC236}">
                  <a16:creationId xmlns:a16="http://schemas.microsoft.com/office/drawing/2014/main" id="{E2824B53-DCBD-46F0-9E6D-4A7F42ADF9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72707" y="3942714"/>
              <a:ext cx="2046558" cy="1240338"/>
            </a:xfrm>
            <a:prstGeom prst="rect">
              <a:avLst/>
            </a:prstGeom>
          </p:spPr>
        </p:pic>
        <p:pic>
          <p:nvPicPr>
            <p:cNvPr id="87" name="Grafika 86">
              <a:extLst>
                <a:ext uri="{FF2B5EF4-FFF2-40B4-BE49-F238E27FC236}">
                  <a16:creationId xmlns:a16="http://schemas.microsoft.com/office/drawing/2014/main" id="{6053C02B-E4E2-4902-BAC2-79C4528B42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35211" y="4872272"/>
              <a:ext cx="1310385" cy="1649544"/>
            </a:xfrm>
            <a:prstGeom prst="rect">
              <a:avLst/>
            </a:prstGeom>
          </p:spPr>
        </p:pic>
        <p:pic>
          <p:nvPicPr>
            <p:cNvPr id="59" name="Grafika 58">
              <a:extLst>
                <a:ext uri="{FF2B5EF4-FFF2-40B4-BE49-F238E27FC236}">
                  <a16:creationId xmlns:a16="http://schemas.microsoft.com/office/drawing/2014/main" id="{ADEF1ABE-44AC-4F3C-AC26-A07264F7E2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56984" y="3494643"/>
              <a:ext cx="1039775" cy="1339104"/>
            </a:xfrm>
            <a:prstGeom prst="rect">
              <a:avLst/>
            </a:prstGeom>
          </p:spPr>
        </p:pic>
        <p:pic>
          <p:nvPicPr>
            <p:cNvPr id="61" name="Grafika 60">
              <a:extLst>
                <a:ext uri="{FF2B5EF4-FFF2-40B4-BE49-F238E27FC236}">
                  <a16:creationId xmlns:a16="http://schemas.microsoft.com/office/drawing/2014/main" id="{2F27FAD8-874D-4BEE-82FE-429DF35E1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40946" y="77892"/>
              <a:ext cx="2969555" cy="2829628"/>
            </a:xfrm>
            <a:prstGeom prst="rect">
              <a:avLst/>
            </a:prstGeom>
          </p:spPr>
        </p:pic>
        <p:pic>
          <p:nvPicPr>
            <p:cNvPr id="77" name="Grafika 76">
              <a:extLst>
                <a:ext uri="{FF2B5EF4-FFF2-40B4-BE49-F238E27FC236}">
                  <a16:creationId xmlns:a16="http://schemas.microsoft.com/office/drawing/2014/main" id="{07DA4DC3-C4C6-4975-B8E0-972F1AB5D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57414" y="572052"/>
              <a:ext cx="1456570" cy="2866153"/>
            </a:xfrm>
            <a:prstGeom prst="rect">
              <a:avLst/>
            </a:prstGeom>
          </p:spPr>
        </p:pic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4E16EF0D-4E43-4D1B-A518-3FFC1CC8A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31170" y="5596888"/>
              <a:ext cx="217886" cy="464822"/>
            </a:xfrm>
            <a:prstGeom prst="rect">
              <a:avLst/>
            </a:prstGeom>
          </p:spPr>
        </p:pic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05F36AEC-D5CB-4E21-B51E-E341223427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584383" y="5554760"/>
              <a:ext cx="168438" cy="91875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1868C2EB-FE13-4BD1-AF24-7DF221E94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86201" y="4533862"/>
              <a:ext cx="840105" cy="442965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03599ECA-84C7-4C60-8E80-BCFF44959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848225" y="4104894"/>
              <a:ext cx="450531" cy="360425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BEEDA9F2-2E94-437C-BF28-1E8A8E089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79944" y="3252735"/>
              <a:ext cx="1083946" cy="882642"/>
            </a:xfrm>
            <a:prstGeom prst="rect">
              <a:avLst/>
            </a:prstGeom>
          </p:spPr>
        </p:pic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2D4998AD-CCBA-4F4D-88DD-A5F91B7DB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348265" y="5165514"/>
              <a:ext cx="410675" cy="456306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698226C9-DBAF-496B-9D61-0B989944C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083742" y="5336733"/>
              <a:ext cx="707708" cy="451729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AA27D36A-50F0-4FD4-ABF9-D614D6CA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6151097" y="4951368"/>
              <a:ext cx="599123" cy="613736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A6F207CB-3425-4247-81C7-BB1776CBEF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638777" y="5464180"/>
              <a:ext cx="168438" cy="252658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F0ADE466-18E4-4880-A400-5037A9531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5984408" y="4186724"/>
              <a:ext cx="717907" cy="442964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6ACCF4BF-BECC-4A9A-94D8-391C4420E4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500686" y="2985134"/>
              <a:ext cx="527141" cy="572324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E3C00E83-897D-464C-9FEC-2CDE217C5F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047547" y="2587667"/>
              <a:ext cx="707708" cy="408898"/>
            </a:xfrm>
            <a:prstGeom prst="rect">
              <a:avLst/>
            </a:prstGeom>
          </p:spPr>
        </p:pic>
        <p:pic>
          <p:nvPicPr>
            <p:cNvPr id="29" name="Grafika 28">
              <a:extLst>
                <a:ext uri="{FF2B5EF4-FFF2-40B4-BE49-F238E27FC236}">
                  <a16:creationId xmlns:a16="http://schemas.microsoft.com/office/drawing/2014/main" id="{DDBA74C9-8D30-425C-9F70-51FBB6A55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6941436" y="337344"/>
              <a:ext cx="1208154" cy="2183970"/>
            </a:xfrm>
            <a:prstGeom prst="rect">
              <a:avLst/>
            </a:prstGeom>
          </p:spPr>
        </p:pic>
        <p:pic>
          <p:nvPicPr>
            <p:cNvPr id="33" name="Grafika 32">
              <a:extLst>
                <a:ext uri="{FF2B5EF4-FFF2-40B4-BE49-F238E27FC236}">
                  <a16:creationId xmlns:a16="http://schemas.microsoft.com/office/drawing/2014/main" id="{E505B434-1964-4A45-8BFE-5E689F29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6842415" y="5717375"/>
              <a:ext cx="744113" cy="1054162"/>
            </a:xfrm>
            <a:prstGeom prst="rect">
              <a:avLst/>
            </a:prstGeom>
          </p:spPr>
        </p:pic>
        <p:pic>
          <p:nvPicPr>
            <p:cNvPr id="35" name="Grafika 34">
              <a:extLst>
                <a:ext uri="{FF2B5EF4-FFF2-40B4-BE49-F238E27FC236}">
                  <a16:creationId xmlns:a16="http://schemas.microsoft.com/office/drawing/2014/main" id="{481EA9FC-C154-4979-ACCA-A5AA76360B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3508098" y="5410840"/>
              <a:ext cx="1456332" cy="1208446"/>
            </a:xfrm>
            <a:prstGeom prst="rect">
              <a:avLst/>
            </a:prstGeom>
          </p:spPr>
        </p:pic>
        <p:pic>
          <p:nvPicPr>
            <p:cNvPr id="37" name="Grafika 36">
              <a:extLst>
                <a:ext uri="{FF2B5EF4-FFF2-40B4-BE49-F238E27FC236}">
                  <a16:creationId xmlns:a16="http://schemas.microsoft.com/office/drawing/2014/main" id="{86E19B8C-9E44-4C61-97DC-498A5FF9C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4926330" y="3749040"/>
              <a:ext cx="483870" cy="483870"/>
            </a:xfrm>
            <a:prstGeom prst="rect">
              <a:avLst/>
            </a:prstGeom>
          </p:spPr>
        </p:pic>
        <p:pic>
          <p:nvPicPr>
            <p:cNvPr id="39" name="Grafika 38">
              <a:extLst>
                <a:ext uri="{FF2B5EF4-FFF2-40B4-BE49-F238E27FC236}">
                  <a16:creationId xmlns:a16="http://schemas.microsoft.com/office/drawing/2014/main" id="{DFA93290-BA5E-459E-81F1-A5285EFE88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3379469" y="3452049"/>
              <a:ext cx="487539" cy="655131"/>
            </a:xfrm>
            <a:prstGeom prst="rect">
              <a:avLst/>
            </a:prstGeom>
          </p:spPr>
        </p:pic>
        <p:pic>
          <p:nvPicPr>
            <p:cNvPr id="41" name="Grafika 40">
              <a:extLst>
                <a:ext uri="{FF2B5EF4-FFF2-40B4-BE49-F238E27FC236}">
                  <a16:creationId xmlns:a16="http://schemas.microsoft.com/office/drawing/2014/main" id="{91088A7B-E7BF-45A8-938A-4EF7FA607E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3258154" y="1720214"/>
              <a:ext cx="1066195" cy="595815"/>
            </a:xfrm>
            <a:prstGeom prst="rect">
              <a:avLst/>
            </a:prstGeom>
          </p:spPr>
        </p:pic>
        <p:pic>
          <p:nvPicPr>
            <p:cNvPr id="43" name="Grafika 42">
              <a:extLst>
                <a:ext uri="{FF2B5EF4-FFF2-40B4-BE49-F238E27FC236}">
                  <a16:creationId xmlns:a16="http://schemas.microsoft.com/office/drawing/2014/main" id="{6632B325-D7BE-4386-B836-B0C52E65A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5678649" y="4785359"/>
              <a:ext cx="107919" cy="123337"/>
            </a:xfrm>
            <a:prstGeom prst="rect">
              <a:avLst/>
            </a:prstGeom>
          </p:spPr>
        </p:pic>
        <p:pic>
          <p:nvPicPr>
            <p:cNvPr id="45" name="Grafika 44">
              <a:extLst>
                <a:ext uri="{FF2B5EF4-FFF2-40B4-BE49-F238E27FC236}">
                  <a16:creationId xmlns:a16="http://schemas.microsoft.com/office/drawing/2014/main" id="{8AC0BB52-25D8-4AEB-AFD3-CA5239726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6927326" y="3201561"/>
              <a:ext cx="653558" cy="471169"/>
            </a:xfrm>
            <a:prstGeom prst="rect">
              <a:avLst/>
            </a:prstGeom>
          </p:spPr>
        </p:pic>
        <p:pic>
          <p:nvPicPr>
            <p:cNvPr id="47" name="Grafika 46">
              <a:extLst>
                <a:ext uri="{FF2B5EF4-FFF2-40B4-BE49-F238E27FC236}">
                  <a16:creationId xmlns:a16="http://schemas.microsoft.com/office/drawing/2014/main" id="{D88F5365-4E8A-4615-924B-E1D4829DE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5238324" y="4339026"/>
              <a:ext cx="74866" cy="134759"/>
            </a:xfrm>
            <a:prstGeom prst="rect">
              <a:avLst/>
            </a:prstGeom>
          </p:spPr>
        </p:pic>
        <p:pic>
          <p:nvPicPr>
            <p:cNvPr id="49" name="Grafika 48">
              <a:extLst>
                <a:ext uri="{FF2B5EF4-FFF2-40B4-BE49-F238E27FC236}">
                  <a16:creationId xmlns:a16="http://schemas.microsoft.com/office/drawing/2014/main" id="{281FC614-B92C-4A1B-8728-7F1BA7813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6916038" y="2897127"/>
              <a:ext cx="864124" cy="471341"/>
            </a:xfrm>
            <a:prstGeom prst="rect">
              <a:avLst/>
            </a:prstGeom>
          </p:spPr>
        </p:pic>
        <p:pic>
          <p:nvPicPr>
            <p:cNvPr id="51" name="Grafika 50">
              <a:extLst>
                <a:ext uri="{FF2B5EF4-FFF2-40B4-BE49-F238E27FC236}">
                  <a16:creationId xmlns:a16="http://schemas.microsoft.com/office/drawing/2014/main" id="{BD12EDE7-D3DC-42BA-9CCF-5D946FD0D5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6864541" y="5611462"/>
              <a:ext cx="331562" cy="268407"/>
            </a:xfrm>
            <a:prstGeom prst="rect">
              <a:avLst/>
            </a:prstGeom>
          </p:spPr>
        </p:pic>
        <p:pic>
          <p:nvPicPr>
            <p:cNvPr id="53" name="Grafika 52">
              <a:extLst>
                <a:ext uri="{FF2B5EF4-FFF2-40B4-BE49-F238E27FC236}">
                  <a16:creationId xmlns:a16="http://schemas.microsoft.com/office/drawing/2014/main" id="{27ABDF8B-F153-4BF4-8EDA-F7D29347E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5441184" y="6666863"/>
              <a:ext cx="113359" cy="85019"/>
            </a:xfrm>
            <a:prstGeom prst="rect">
              <a:avLst/>
            </a:prstGeom>
          </p:spPr>
        </p:pic>
        <p:pic>
          <p:nvPicPr>
            <p:cNvPr id="55" name="Grafika 54">
              <a:extLst>
                <a:ext uri="{FF2B5EF4-FFF2-40B4-BE49-F238E27FC236}">
                  <a16:creationId xmlns:a16="http://schemas.microsoft.com/office/drawing/2014/main" id="{0F97E0C6-1BA0-414D-ACEC-398FF3FCD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7585484" y="4614227"/>
              <a:ext cx="372424" cy="527601"/>
            </a:xfrm>
            <a:prstGeom prst="rect">
              <a:avLst/>
            </a:prstGeom>
          </p:spPr>
        </p:pic>
        <p:pic>
          <p:nvPicPr>
            <p:cNvPr id="57" name="Grafika 56">
              <a:extLst>
                <a:ext uri="{FF2B5EF4-FFF2-40B4-BE49-F238E27FC236}">
                  <a16:creationId xmlns:a16="http://schemas.microsoft.com/office/drawing/2014/main" id="{83A657E0-FCEC-459A-A724-B5DB10569F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5310368" y="5419357"/>
              <a:ext cx="142996" cy="100097"/>
            </a:xfrm>
            <a:prstGeom prst="rect">
              <a:avLst/>
            </a:prstGeom>
          </p:spPr>
        </p:pic>
        <p:pic>
          <p:nvPicPr>
            <p:cNvPr id="63" name="Grafika 62">
              <a:extLst>
                <a:ext uri="{FF2B5EF4-FFF2-40B4-BE49-F238E27FC236}">
                  <a16:creationId xmlns:a16="http://schemas.microsoft.com/office/drawing/2014/main" id="{0FACF2FF-0859-4C62-AE81-2DDFB8B2C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6188887" y="3496516"/>
              <a:ext cx="1106880" cy="1028931"/>
            </a:xfrm>
            <a:prstGeom prst="rect">
              <a:avLst/>
            </a:prstGeom>
          </p:spPr>
        </p:pic>
        <p:pic>
          <p:nvPicPr>
            <p:cNvPr id="65" name="Grafika 64">
              <a:extLst>
                <a:ext uri="{FF2B5EF4-FFF2-40B4-BE49-F238E27FC236}">
                  <a16:creationId xmlns:a16="http://schemas.microsoft.com/office/drawing/2014/main" id="{50836D57-8103-4311-80F1-3E2DCA844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3469882" y="5670654"/>
              <a:ext cx="402327" cy="804653"/>
            </a:xfrm>
            <a:prstGeom prst="rect">
              <a:avLst/>
            </a:prstGeom>
          </p:spPr>
        </p:pic>
        <p:pic>
          <p:nvPicPr>
            <p:cNvPr id="67" name="Grafika 66">
              <a:extLst>
                <a:ext uri="{FF2B5EF4-FFF2-40B4-BE49-F238E27FC236}">
                  <a16:creationId xmlns:a16="http://schemas.microsoft.com/office/drawing/2014/main" id="{BAD05A73-836F-407A-A1AC-C0C1D0A97B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6870462" y="4630459"/>
              <a:ext cx="1050590" cy="799703"/>
            </a:xfrm>
            <a:prstGeom prst="rect">
              <a:avLst/>
            </a:prstGeom>
          </p:spPr>
        </p:pic>
        <p:pic>
          <p:nvPicPr>
            <p:cNvPr id="69" name="Grafika 68">
              <a:extLst>
                <a:ext uri="{FF2B5EF4-FFF2-40B4-BE49-F238E27FC236}">
                  <a16:creationId xmlns:a16="http://schemas.microsoft.com/office/drawing/2014/main" id="{C01C541E-E21E-4A58-85E4-9FECFFBD7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6663364" y="4998810"/>
              <a:ext cx="495520" cy="687334"/>
            </a:xfrm>
            <a:prstGeom prst="rect">
              <a:avLst/>
            </a:prstGeom>
          </p:spPr>
        </p:pic>
        <p:pic>
          <p:nvPicPr>
            <p:cNvPr id="71" name="Grafika 70">
              <a:extLst>
                <a:ext uri="{FF2B5EF4-FFF2-40B4-BE49-F238E27FC236}">
                  <a16:creationId xmlns:a16="http://schemas.microsoft.com/office/drawing/2014/main" id="{067401B6-CFAE-49A0-B236-3F3504ADE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6476397" y="4435856"/>
              <a:ext cx="653558" cy="311218"/>
            </a:xfrm>
            <a:prstGeom prst="rect">
              <a:avLst/>
            </a:prstGeom>
          </p:spPr>
        </p:pic>
        <p:pic>
          <p:nvPicPr>
            <p:cNvPr id="73" name="Grafika 72">
              <a:extLst>
                <a:ext uri="{FF2B5EF4-FFF2-40B4-BE49-F238E27FC236}">
                  <a16:creationId xmlns:a16="http://schemas.microsoft.com/office/drawing/2014/main" id="{0B26EB78-F69D-42F2-985B-57F1C9EBB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6042087" y="4892627"/>
              <a:ext cx="402934" cy="263456"/>
            </a:xfrm>
            <a:prstGeom prst="rect">
              <a:avLst/>
            </a:prstGeom>
          </p:spPr>
        </p:pic>
        <p:pic>
          <p:nvPicPr>
            <p:cNvPr id="75" name="Grafika 74">
              <a:extLst>
                <a:ext uri="{FF2B5EF4-FFF2-40B4-BE49-F238E27FC236}">
                  <a16:creationId xmlns:a16="http://schemas.microsoft.com/office/drawing/2014/main" id="{9246DAB9-7452-47A0-AC64-8A8A714F1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p:blipFill>
          <p:spPr>
            <a:xfrm>
              <a:off x="5275757" y="4762228"/>
              <a:ext cx="536091" cy="315348"/>
            </a:xfrm>
            <a:prstGeom prst="rect">
              <a:avLst/>
            </a:prstGeom>
          </p:spPr>
        </p:pic>
        <p:pic>
          <p:nvPicPr>
            <p:cNvPr id="79" name="Grafika 78">
              <a:extLst>
                <a:ext uri="{FF2B5EF4-FFF2-40B4-BE49-F238E27FC236}">
                  <a16:creationId xmlns:a16="http://schemas.microsoft.com/office/drawing/2014/main" id="{7B395BE1-EE1C-4327-92A2-3D4B66F63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3640761" y="2394985"/>
              <a:ext cx="1136947" cy="1981976"/>
            </a:xfrm>
            <a:prstGeom prst="rect">
              <a:avLst/>
            </a:prstGeom>
          </p:spPr>
        </p:pic>
        <p:pic>
          <p:nvPicPr>
            <p:cNvPr id="83" name="Grafika 82">
              <a:extLst>
                <a:ext uri="{FF2B5EF4-FFF2-40B4-BE49-F238E27FC236}">
                  <a16:creationId xmlns:a16="http://schemas.microsoft.com/office/drawing/2014/main" id="{5D123928-E1E8-4F0D-9362-10C942C94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/>
            </a:stretch>
          </p:blipFill>
          <p:spPr>
            <a:xfrm>
              <a:off x="6391449" y="4594453"/>
              <a:ext cx="760969" cy="496959"/>
            </a:xfrm>
            <a:prstGeom prst="rect">
              <a:avLst/>
            </a:prstGeom>
          </p:spPr>
        </p:pic>
      </p:grpSp>
      <p:sp>
        <p:nvSpPr>
          <p:cNvPr id="44" name="Tytuł 1">
            <a:extLst>
              <a:ext uri="{FF2B5EF4-FFF2-40B4-BE49-F238E27FC236}">
                <a16:creationId xmlns:a16="http://schemas.microsoft.com/office/drawing/2014/main" id="{9F1D7E70-49CC-4AEE-9576-AEA72644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036" y="1852682"/>
            <a:ext cx="5699339" cy="59654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latin typeface="+mj-lt"/>
              </a:defRPr>
            </a:lvl1pPr>
          </a:lstStyle>
          <a:p>
            <a:r>
              <a:rPr lang="pl-PL" dirty="0"/>
              <a:t>NAGŁÓWEK</a:t>
            </a:r>
          </a:p>
        </p:txBody>
      </p:sp>
      <p:sp>
        <p:nvSpPr>
          <p:cNvPr id="46" name="Symbol zastępczy zawartości 2">
            <a:extLst>
              <a:ext uri="{FF2B5EF4-FFF2-40B4-BE49-F238E27FC236}">
                <a16:creationId xmlns:a16="http://schemas.microsoft.com/office/drawing/2014/main" id="{7DAC9447-60FF-43C3-9168-2E67572B6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9036" y="2555701"/>
            <a:ext cx="5181600" cy="38167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E945C0-1AC0-4B27-B431-87D6C25AC553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" y="197346"/>
            <a:ext cx="1293465" cy="6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9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ŁO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9F8DC1D-916B-4B58-A434-CB2377BA3D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A7D8AF0-CAA3-49BD-8161-6CB21DAF9D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5235" y="3154680"/>
            <a:ext cx="4403725" cy="3703320"/>
          </a:xfrm>
          <a:prstGeom prst="rect">
            <a:avLst/>
          </a:prstGeom>
          <a:solidFill>
            <a:srgbClr val="00346D"/>
          </a:solidFill>
        </p:spPr>
        <p:txBody>
          <a:bodyPr lIns="360000" tIns="360000" rIns="360000" bIns="360000" anchor="ctr">
            <a:normAutofit/>
          </a:bodyPr>
          <a:lstStyle>
            <a:lvl1pPr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Ten kwadrat to miejsce na ważną informację, taką jak ta, że grupa MAK jest największym brokerem z polskim kapitałem.</a:t>
            </a:r>
          </a:p>
        </p:txBody>
      </p:sp>
    </p:spTree>
    <p:extLst>
      <p:ext uri="{BB962C8B-B14F-4D97-AF65-F5344CB8AC3E}">
        <p14:creationId xmlns:p14="http://schemas.microsoft.com/office/powerpoint/2010/main" val="241875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9093322-F446-4AEF-8503-8A2AE5CE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Grupa MAK / wzorzec slajdów</a:t>
            </a:r>
          </a:p>
        </p:txBody>
      </p:sp>
    </p:spTree>
    <p:extLst>
      <p:ext uri="{BB962C8B-B14F-4D97-AF65-F5344CB8AC3E}">
        <p14:creationId xmlns:p14="http://schemas.microsoft.com/office/powerpoint/2010/main" val="17053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0" r:id="rId3"/>
    <p:sldLayoutId id="2147483692" r:id="rId4"/>
    <p:sldLayoutId id="2147483693" r:id="rId5"/>
    <p:sldLayoutId id="2147483694" r:id="rId6"/>
    <p:sldLayoutId id="2147483695" r:id="rId7"/>
    <p:sldLayoutId id="2147483697" r:id="rId8"/>
    <p:sldLayoutId id="2147483696" r:id="rId9"/>
    <p:sldLayoutId id="2147483651" r:id="rId10"/>
    <p:sldLayoutId id="2147483688" r:id="rId11"/>
    <p:sldLayoutId id="2147483656" r:id="rId12"/>
    <p:sldLayoutId id="2147483690" r:id="rId13"/>
    <p:sldLayoutId id="2147483699" r:id="rId14"/>
    <p:sldLayoutId id="2147483683" r:id="rId15"/>
    <p:sldLayoutId id="2147483679" r:id="rId16"/>
    <p:sldLayoutId id="2147483652" r:id="rId17"/>
    <p:sldLayoutId id="2147483674" r:id="rId18"/>
    <p:sldLayoutId id="2147483685" r:id="rId19"/>
    <p:sldLayoutId id="2147483650" r:id="rId20"/>
    <p:sldLayoutId id="2147483684" r:id="rId21"/>
    <p:sldLayoutId id="2147483681" r:id="rId22"/>
    <p:sldLayoutId id="2147483654" r:id="rId23"/>
    <p:sldLayoutId id="2147483682" r:id="rId24"/>
    <p:sldLayoutId id="2147483655" r:id="rId25"/>
    <p:sldLayoutId id="2147483680" r:id="rId26"/>
    <p:sldLayoutId id="2147483653" r:id="rId27"/>
    <p:sldLayoutId id="2147483687" r:id="rId28"/>
    <p:sldLayoutId id="2147483698" r:id="rId29"/>
    <p:sldLayoutId id="2147483676" r:id="rId3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7.png"/><Relationship Id="rId7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image" Target="../media/image84.png"/><Relationship Id="rId9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7.png"/><Relationship Id="rId7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image" Target="../media/image84.png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7.png"/><Relationship Id="rId7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image" Target="../media/image84.png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1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87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7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89.jpg"/><Relationship Id="rId4" Type="http://schemas.openxmlformats.org/officeDocument/2006/relationships/image" Target="../media/image84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linkedin.com/in/michalparol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7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openxmlformats.org/officeDocument/2006/relationships/image" Target="../media/image89.jpg"/><Relationship Id="rId4" Type="http://schemas.openxmlformats.org/officeDocument/2006/relationships/image" Target="../media/image84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7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89.jpg"/><Relationship Id="rId4" Type="http://schemas.openxmlformats.org/officeDocument/2006/relationships/image" Target="../media/image84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87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89.jpg"/><Relationship Id="rId4" Type="http://schemas.openxmlformats.org/officeDocument/2006/relationships/image" Target="../media/image84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7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89.jpg"/><Relationship Id="rId4" Type="http://schemas.openxmlformats.org/officeDocument/2006/relationships/image" Target="../media/image84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87.png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image" Target="../media/image84.png"/><Relationship Id="rId9" Type="http://schemas.openxmlformats.org/officeDocument/2006/relationships/image" Target="../media/image9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7.png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image" Target="../media/image84.png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2" name="ciężarówka na drodze 2">
            <a:hlinkClick r:id="" action="ppaction://media"/>
            <a:extLst>
              <a:ext uri="{FF2B5EF4-FFF2-40B4-BE49-F238E27FC236}">
                <a16:creationId xmlns:a16="http://schemas.microsoft.com/office/drawing/2014/main" id="{3BC73910-61EF-2629-4172-EC87E2036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4338" y="913690"/>
            <a:ext cx="8943324" cy="503062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186FFD3-BA22-AC22-A62E-B0A0C37FF06D}"/>
              </a:ext>
            </a:extLst>
          </p:cNvPr>
          <p:cNvSpPr/>
          <p:nvPr/>
        </p:nvSpPr>
        <p:spPr>
          <a:xfrm>
            <a:off x="1619278" y="908690"/>
            <a:ext cx="8943324" cy="50306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61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naprawy?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hlinkClick r:id="rId5" action="ppaction://hlinksldjump"/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79" y="2868023"/>
            <a:ext cx="2453377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150 000 PLN</a:t>
            </a:r>
          </a:p>
        </p:txBody>
      </p:sp>
      <p:sp>
        <p:nvSpPr>
          <p:cNvPr id="13" name="pole tekstowe 12">
            <a:hlinkClick r:id="rId6" action="ppaction://hlinksldjump"/>
            <a:extLst>
              <a:ext uri="{FF2B5EF4-FFF2-40B4-BE49-F238E27FC236}">
                <a16:creationId xmlns:a16="http://schemas.microsoft.com/office/drawing/2014/main" id="{77C6900E-C805-039E-9EC2-6555FBEB364E}"/>
              </a:ext>
            </a:extLst>
          </p:cNvPr>
          <p:cNvSpPr txBox="1"/>
          <p:nvPr/>
        </p:nvSpPr>
        <p:spPr>
          <a:xfrm>
            <a:off x="8272680" y="4022510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C: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350 000 PLN</a:t>
            </a:r>
          </a:p>
        </p:txBody>
      </p:sp>
      <p:sp>
        <p:nvSpPr>
          <p:cNvPr id="15" name="pole tekstowe 14">
            <a:hlinkClick r:id="rId7" action="ppaction://hlinksldjump"/>
            <a:extLst>
              <a:ext uri="{FF2B5EF4-FFF2-40B4-BE49-F238E27FC236}">
                <a16:creationId xmlns:a16="http://schemas.microsoft.com/office/drawing/2014/main" id="{96B9FDB7-AE80-8464-608E-E044B0111842}"/>
              </a:ext>
            </a:extLst>
          </p:cNvPr>
          <p:cNvSpPr txBox="1"/>
          <p:nvPr/>
        </p:nvSpPr>
        <p:spPr>
          <a:xfrm>
            <a:off x="8272680" y="4599467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 </a:t>
            </a:r>
            <a:r>
              <a:rPr lang="pl-PL" sz="2400" dirty="0">
                <a:solidFill>
                  <a:srgbClr val="FFC000"/>
                </a:solidFill>
              </a:rPr>
              <a:t>   </a:t>
            </a:r>
            <a:r>
              <a:rPr lang="pl-PL" sz="2400" dirty="0">
                <a:solidFill>
                  <a:schemeClr val="bg1"/>
                </a:solidFill>
              </a:rPr>
              <a:t>450 000 PLN</a:t>
            </a:r>
          </a:p>
        </p:txBody>
      </p:sp>
      <p:pic>
        <p:nvPicPr>
          <p:cNvPr id="9" name="Obraz 8" descr="Obraz zawierający osoba, Ludzka twarz, człowiek, ubrania">
            <a:extLst>
              <a:ext uri="{FF2B5EF4-FFF2-40B4-BE49-F238E27FC236}">
                <a16:creationId xmlns:a16="http://schemas.microsoft.com/office/drawing/2014/main" id="{2C401361-1550-0C7A-6BD0-B770D7EA9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31795" r="196" b="10532"/>
          <a:stretch/>
        </p:blipFill>
        <p:spPr>
          <a:xfrm>
            <a:off x="1619278" y="2026261"/>
            <a:ext cx="6277335" cy="3903047"/>
          </a:xfrm>
          <a:prstGeom prst="rect">
            <a:avLst/>
          </a:prstGeom>
        </p:spPr>
      </p:pic>
      <p:sp>
        <p:nvSpPr>
          <p:cNvPr id="2" name="pole tekstowe 1">
            <a:hlinkClick r:id="rId9" action="ppaction://hlinksldjump"/>
            <a:extLst>
              <a:ext uri="{FF2B5EF4-FFF2-40B4-BE49-F238E27FC236}">
                <a16:creationId xmlns:a16="http://schemas.microsoft.com/office/drawing/2014/main" id="{07C4A86A-8DBB-341D-0EF2-B0A2EC17C6A5}"/>
              </a:ext>
            </a:extLst>
          </p:cNvPr>
          <p:cNvSpPr txBox="1"/>
          <p:nvPr/>
        </p:nvSpPr>
        <p:spPr>
          <a:xfrm>
            <a:off x="8272680" y="3444412"/>
            <a:ext cx="2453376" cy="577530"/>
          </a:xfrm>
          <a:prstGeom prst="rect">
            <a:avLst/>
          </a:prstGeom>
          <a:gradFill flip="none" rotWithShape="1">
            <a:gsLst>
              <a:gs pos="38000">
                <a:srgbClr val="FFC000"/>
              </a:gs>
              <a:gs pos="99000">
                <a:srgbClr val="806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B:</a:t>
            </a:r>
            <a:r>
              <a:rPr lang="pl-PL" sz="2400" dirty="0">
                <a:solidFill>
                  <a:schemeClr val="bg1"/>
                </a:solidFill>
              </a:rPr>
              <a:t>    </a:t>
            </a:r>
            <a:r>
              <a:rPr lang="pl-PL" sz="2400" b="1" dirty="0"/>
              <a:t>250 000 PLN</a:t>
            </a:r>
          </a:p>
        </p:txBody>
      </p:sp>
    </p:spTree>
    <p:extLst>
      <p:ext uri="{BB962C8B-B14F-4D97-AF65-F5344CB8AC3E}">
        <p14:creationId xmlns:p14="http://schemas.microsoft.com/office/powerpoint/2010/main" val="399092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naprawy?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hlinkClick r:id="rId5" action="ppaction://hlinksldjump"/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79" y="2868023"/>
            <a:ext cx="2453377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150 000 PLN</a:t>
            </a:r>
          </a:p>
        </p:txBody>
      </p:sp>
      <p:sp>
        <p:nvSpPr>
          <p:cNvPr id="12" name="pole tekstowe 11">
            <a:hlinkClick r:id="rId6" action="ppaction://hlinksldjump"/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3444412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250 000 PLN</a:t>
            </a:r>
          </a:p>
        </p:txBody>
      </p:sp>
      <p:sp>
        <p:nvSpPr>
          <p:cNvPr id="15" name="pole tekstowe 14">
            <a:hlinkClick r:id="rId7" action="ppaction://hlinksldjump"/>
            <a:extLst>
              <a:ext uri="{FF2B5EF4-FFF2-40B4-BE49-F238E27FC236}">
                <a16:creationId xmlns:a16="http://schemas.microsoft.com/office/drawing/2014/main" id="{96B9FDB7-AE80-8464-608E-E044B0111842}"/>
              </a:ext>
            </a:extLst>
          </p:cNvPr>
          <p:cNvSpPr txBox="1"/>
          <p:nvPr/>
        </p:nvSpPr>
        <p:spPr>
          <a:xfrm>
            <a:off x="8272680" y="4599467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 </a:t>
            </a:r>
            <a:r>
              <a:rPr lang="pl-PL" sz="2400" dirty="0">
                <a:solidFill>
                  <a:srgbClr val="FFC000"/>
                </a:solidFill>
              </a:rPr>
              <a:t>   </a:t>
            </a:r>
            <a:r>
              <a:rPr lang="pl-PL" sz="2400" dirty="0">
                <a:solidFill>
                  <a:schemeClr val="bg1"/>
                </a:solidFill>
              </a:rPr>
              <a:t>450 000 PLN</a:t>
            </a:r>
          </a:p>
        </p:txBody>
      </p:sp>
      <p:pic>
        <p:nvPicPr>
          <p:cNvPr id="9" name="Obraz 8" descr="Obraz zawierający osoba, Ludzka twarz, człowiek, ubrania">
            <a:extLst>
              <a:ext uri="{FF2B5EF4-FFF2-40B4-BE49-F238E27FC236}">
                <a16:creationId xmlns:a16="http://schemas.microsoft.com/office/drawing/2014/main" id="{2C401361-1550-0C7A-6BD0-B770D7EA9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31795" r="196" b="10532"/>
          <a:stretch/>
        </p:blipFill>
        <p:spPr>
          <a:xfrm>
            <a:off x="1619278" y="2026261"/>
            <a:ext cx="6277335" cy="3903047"/>
          </a:xfrm>
          <a:prstGeom prst="rect">
            <a:avLst/>
          </a:prstGeom>
        </p:spPr>
      </p:pic>
      <p:sp>
        <p:nvSpPr>
          <p:cNvPr id="2" name="pole tekstowe 1">
            <a:hlinkClick r:id="rId9" action="ppaction://hlinksldjump"/>
            <a:extLst>
              <a:ext uri="{FF2B5EF4-FFF2-40B4-BE49-F238E27FC236}">
                <a16:creationId xmlns:a16="http://schemas.microsoft.com/office/drawing/2014/main" id="{8527BC70-C727-DFC1-2140-CC13F59BEE00}"/>
              </a:ext>
            </a:extLst>
          </p:cNvPr>
          <p:cNvSpPr txBox="1"/>
          <p:nvPr/>
        </p:nvSpPr>
        <p:spPr>
          <a:xfrm>
            <a:off x="8272680" y="4020564"/>
            <a:ext cx="2453376" cy="577530"/>
          </a:xfrm>
          <a:prstGeom prst="rect">
            <a:avLst/>
          </a:prstGeom>
          <a:gradFill flip="none" rotWithShape="1">
            <a:gsLst>
              <a:gs pos="38000">
                <a:srgbClr val="FFC000"/>
              </a:gs>
              <a:gs pos="99000">
                <a:srgbClr val="806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C:</a:t>
            </a:r>
            <a:r>
              <a:rPr lang="pl-PL" sz="2400" dirty="0">
                <a:solidFill>
                  <a:schemeClr val="bg1"/>
                </a:solidFill>
              </a:rPr>
              <a:t>    </a:t>
            </a:r>
            <a:r>
              <a:rPr lang="pl-PL" sz="2400" b="1" dirty="0"/>
              <a:t>350 000 PLN</a:t>
            </a:r>
          </a:p>
        </p:txBody>
      </p:sp>
    </p:spTree>
    <p:extLst>
      <p:ext uri="{BB962C8B-B14F-4D97-AF65-F5344CB8AC3E}">
        <p14:creationId xmlns:p14="http://schemas.microsoft.com/office/powerpoint/2010/main" val="109783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naprawy?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hlinkClick r:id="rId5" action="ppaction://hlinksldjump"/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79" y="2868023"/>
            <a:ext cx="2453377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150 000 PLN</a:t>
            </a:r>
          </a:p>
        </p:txBody>
      </p:sp>
      <p:sp>
        <p:nvSpPr>
          <p:cNvPr id="12" name="pole tekstowe 11">
            <a:hlinkClick r:id="rId6" action="ppaction://hlinksldjump"/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3444412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250 000 PLN</a:t>
            </a:r>
          </a:p>
        </p:txBody>
      </p:sp>
      <p:sp>
        <p:nvSpPr>
          <p:cNvPr id="13" name="pole tekstowe 12">
            <a:hlinkClick r:id="rId7" action="ppaction://hlinksldjump"/>
            <a:extLst>
              <a:ext uri="{FF2B5EF4-FFF2-40B4-BE49-F238E27FC236}">
                <a16:creationId xmlns:a16="http://schemas.microsoft.com/office/drawing/2014/main" id="{77C6900E-C805-039E-9EC2-6555FBEB364E}"/>
              </a:ext>
            </a:extLst>
          </p:cNvPr>
          <p:cNvSpPr txBox="1"/>
          <p:nvPr/>
        </p:nvSpPr>
        <p:spPr>
          <a:xfrm>
            <a:off x="8272680" y="4022510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C: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350 000 PLN</a:t>
            </a:r>
          </a:p>
        </p:txBody>
      </p:sp>
      <p:pic>
        <p:nvPicPr>
          <p:cNvPr id="9" name="Obraz 8" descr="Obraz zawierający osoba, Ludzka twarz, człowiek, ubrania">
            <a:extLst>
              <a:ext uri="{FF2B5EF4-FFF2-40B4-BE49-F238E27FC236}">
                <a16:creationId xmlns:a16="http://schemas.microsoft.com/office/drawing/2014/main" id="{2C401361-1550-0C7A-6BD0-B770D7EA9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31795" r="196" b="10532"/>
          <a:stretch/>
        </p:blipFill>
        <p:spPr>
          <a:xfrm>
            <a:off x="1619278" y="2026261"/>
            <a:ext cx="6277335" cy="3903047"/>
          </a:xfrm>
          <a:prstGeom prst="rect">
            <a:avLst/>
          </a:prstGeom>
        </p:spPr>
      </p:pic>
      <p:sp>
        <p:nvSpPr>
          <p:cNvPr id="2" name="pole tekstowe 1">
            <a:hlinkClick r:id="rId9" action="ppaction://hlinksldjump"/>
            <a:extLst>
              <a:ext uri="{FF2B5EF4-FFF2-40B4-BE49-F238E27FC236}">
                <a16:creationId xmlns:a16="http://schemas.microsoft.com/office/drawing/2014/main" id="{30F1F3ED-F899-68D9-5374-EB4DD4DD09B6}"/>
              </a:ext>
            </a:extLst>
          </p:cNvPr>
          <p:cNvSpPr txBox="1"/>
          <p:nvPr/>
        </p:nvSpPr>
        <p:spPr>
          <a:xfrm>
            <a:off x="8272680" y="4600686"/>
            <a:ext cx="2453376" cy="577530"/>
          </a:xfrm>
          <a:prstGeom prst="rect">
            <a:avLst/>
          </a:prstGeom>
          <a:gradFill flip="none" rotWithShape="1">
            <a:gsLst>
              <a:gs pos="38000">
                <a:srgbClr val="FFC000"/>
              </a:gs>
              <a:gs pos="99000">
                <a:srgbClr val="806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D:</a:t>
            </a:r>
            <a:r>
              <a:rPr lang="pl-PL" sz="2400" dirty="0">
                <a:solidFill>
                  <a:schemeClr val="bg1"/>
                </a:solidFill>
              </a:rPr>
              <a:t>  </a:t>
            </a:r>
            <a:r>
              <a:rPr lang="pl-PL" sz="2400" b="1" dirty="0">
                <a:solidFill>
                  <a:schemeClr val="bg1"/>
                </a:solidFill>
              </a:rPr>
              <a:t>  </a:t>
            </a:r>
            <a:r>
              <a:rPr lang="pl-PL" sz="2400" b="1" dirty="0"/>
              <a:t>450 000 PLN</a:t>
            </a:r>
          </a:p>
        </p:txBody>
      </p:sp>
    </p:spTree>
    <p:extLst>
      <p:ext uri="{BB962C8B-B14F-4D97-AF65-F5344CB8AC3E}">
        <p14:creationId xmlns:p14="http://schemas.microsoft.com/office/powerpoint/2010/main" val="3263503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naprawy?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79" y="2868023"/>
            <a:ext cx="2453377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150 000 PLN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3444412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250 000 PLN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6B9FDB7-AE80-8464-608E-E044B0111842}"/>
              </a:ext>
            </a:extLst>
          </p:cNvPr>
          <p:cNvSpPr txBox="1"/>
          <p:nvPr/>
        </p:nvSpPr>
        <p:spPr>
          <a:xfrm>
            <a:off x="8272680" y="4599467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 </a:t>
            </a:r>
            <a:r>
              <a:rPr lang="pl-PL" sz="2400" dirty="0">
                <a:solidFill>
                  <a:srgbClr val="FFC000"/>
                </a:solidFill>
              </a:rPr>
              <a:t>   </a:t>
            </a:r>
            <a:r>
              <a:rPr lang="pl-PL" sz="2400" dirty="0">
                <a:solidFill>
                  <a:schemeClr val="bg1"/>
                </a:solidFill>
              </a:rPr>
              <a:t>450 000 PLN</a:t>
            </a:r>
          </a:p>
        </p:txBody>
      </p:sp>
      <p:pic>
        <p:nvPicPr>
          <p:cNvPr id="9" name="Obraz 8" descr="Obraz zawierający osoba, Ludzka twarz, człowiek, ubrania">
            <a:extLst>
              <a:ext uri="{FF2B5EF4-FFF2-40B4-BE49-F238E27FC236}">
                <a16:creationId xmlns:a16="http://schemas.microsoft.com/office/drawing/2014/main" id="{2C401361-1550-0C7A-6BD0-B770D7EA9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31795" r="196" b="10532"/>
          <a:stretch/>
        </p:blipFill>
        <p:spPr>
          <a:xfrm>
            <a:off x="1619278" y="2026261"/>
            <a:ext cx="6277335" cy="390304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0949F91-8C21-C7FB-580D-7A3FE2D9C92C}"/>
              </a:ext>
            </a:extLst>
          </p:cNvPr>
          <p:cNvSpPr txBox="1"/>
          <p:nvPr/>
        </p:nvSpPr>
        <p:spPr>
          <a:xfrm>
            <a:off x="8272680" y="4017724"/>
            <a:ext cx="2453376" cy="57753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99000">
                <a:srgbClr val="005828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latin typeface="+mj-lt"/>
              </a:rPr>
              <a:t>C:</a:t>
            </a:r>
            <a:r>
              <a:rPr lang="pl-PL" sz="2400" dirty="0"/>
              <a:t> </a:t>
            </a:r>
            <a:r>
              <a:rPr lang="pl-PL" sz="2400" dirty="0">
                <a:solidFill>
                  <a:srgbClr val="FFC000"/>
                </a:solidFill>
              </a:rPr>
              <a:t>   </a:t>
            </a:r>
            <a:r>
              <a:rPr lang="pl-PL" sz="2400" b="1" dirty="0">
                <a:solidFill>
                  <a:schemeClr val="bg1"/>
                </a:solidFill>
              </a:rPr>
              <a:t>350 000 PLN</a:t>
            </a:r>
          </a:p>
        </p:txBody>
      </p:sp>
    </p:spTree>
    <p:extLst>
      <p:ext uri="{BB962C8B-B14F-4D97-AF65-F5344CB8AC3E}">
        <p14:creationId xmlns:p14="http://schemas.microsoft.com/office/powerpoint/2010/main" val="1292858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9221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</a:t>
            </a:r>
            <a:r>
              <a:rPr lang="pl-PL" sz="3200" dirty="0">
                <a:solidFill>
                  <a:schemeClr val="bg1"/>
                </a:solidFill>
                <a:latin typeface="+mj-lt"/>
              </a:rPr>
              <a:t>są koszty społeczne wypadków drogowych w Polsce?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81FFB36-1A6A-083F-AD91-744BF2830782}"/>
              </a:ext>
            </a:extLst>
          </p:cNvPr>
          <p:cNvSpPr txBox="1"/>
          <p:nvPr/>
        </p:nvSpPr>
        <p:spPr>
          <a:xfrm>
            <a:off x="2877185" y="2508786"/>
            <a:ext cx="4382982" cy="334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0"/>
              </a:lnSpc>
            </a:pPr>
            <a:r>
              <a:rPr lang="pl-PL" sz="2800" dirty="0">
                <a:solidFill>
                  <a:schemeClr val="bg1"/>
                </a:solidFill>
              </a:rPr>
              <a:t>Koszt ofiary śmiertelnej:</a:t>
            </a:r>
          </a:p>
          <a:p>
            <a:pPr>
              <a:lnSpc>
                <a:spcPts val="9000"/>
              </a:lnSpc>
            </a:pPr>
            <a:r>
              <a:rPr lang="pl-PL" sz="2800" dirty="0">
                <a:solidFill>
                  <a:schemeClr val="bg1"/>
                </a:solidFill>
              </a:rPr>
              <a:t>Koszt ofiary ciężko rannej:</a:t>
            </a:r>
          </a:p>
          <a:p>
            <a:pPr>
              <a:lnSpc>
                <a:spcPts val="9000"/>
              </a:lnSpc>
            </a:pPr>
            <a:r>
              <a:rPr lang="pl-PL" sz="2800" dirty="0">
                <a:solidFill>
                  <a:schemeClr val="bg1"/>
                </a:solidFill>
              </a:rPr>
              <a:t>Koszt ofiary lekko rannej: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4066025-EA25-1197-0C4E-FE92C248A1B7}"/>
              </a:ext>
            </a:extLst>
          </p:cNvPr>
          <p:cNvSpPr txBox="1"/>
          <p:nvPr/>
        </p:nvSpPr>
        <p:spPr>
          <a:xfrm>
            <a:off x="7313270" y="2735343"/>
            <a:ext cx="3231266" cy="90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solidFill>
                  <a:srgbClr val="FF0000"/>
                </a:solidFill>
                <a:latin typeface="+mj-lt"/>
              </a:rPr>
              <a:t>2,6 mln PLN</a:t>
            </a:r>
            <a:endParaRPr lang="pl-PL" sz="4000" dirty="0">
              <a:solidFill>
                <a:srgbClr val="FF0000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99321BA-3BEB-D0A8-5F8D-ED373473EC05}"/>
              </a:ext>
            </a:extLst>
          </p:cNvPr>
          <p:cNvSpPr txBox="1"/>
          <p:nvPr/>
        </p:nvSpPr>
        <p:spPr>
          <a:xfrm>
            <a:off x="7313270" y="3927923"/>
            <a:ext cx="3527779" cy="90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solidFill>
                  <a:srgbClr val="FF0000"/>
                </a:solidFill>
                <a:latin typeface="+mj-lt"/>
              </a:rPr>
              <a:t>4,2 mln PLN</a:t>
            </a:r>
            <a:endParaRPr lang="pl-PL" sz="4000" dirty="0">
              <a:solidFill>
                <a:srgbClr val="FF0000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4" name="Obraz 23" descr="Obraz zawierający zrzut ekranu, Grafika, Czcionka, czarne&#10;&#10;Opis wygenerowany automatycznie">
            <a:extLst>
              <a:ext uri="{FF2B5EF4-FFF2-40B4-BE49-F238E27FC236}">
                <a16:creationId xmlns:a16="http://schemas.microsoft.com/office/drawing/2014/main" id="{2CCE05C7-632F-246D-1043-3744549E9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11" y="2821581"/>
            <a:ext cx="3823915" cy="3205580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CBF9DF4-A371-B148-3247-6D898CE1B9A6}"/>
              </a:ext>
            </a:extLst>
          </p:cNvPr>
          <p:cNvSpPr txBox="1"/>
          <p:nvPr/>
        </p:nvSpPr>
        <p:spPr>
          <a:xfrm>
            <a:off x="7445090" y="5205597"/>
            <a:ext cx="2898101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55 tys. PLN</a:t>
            </a:r>
            <a:endParaRPr lang="pl-PL" sz="28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4B9EFD17-2108-1299-8722-583C51D55520}"/>
              </a:ext>
            </a:extLst>
          </p:cNvPr>
          <p:cNvSpPr/>
          <p:nvPr/>
        </p:nvSpPr>
        <p:spPr>
          <a:xfrm>
            <a:off x="1243211" y="2416907"/>
            <a:ext cx="9752092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9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2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2" name="ciężarówka na drodze 2">
            <a:hlinkClick r:id="" action="ppaction://media"/>
            <a:extLst>
              <a:ext uri="{FF2B5EF4-FFF2-40B4-BE49-F238E27FC236}">
                <a16:creationId xmlns:a16="http://schemas.microsoft.com/office/drawing/2014/main" id="{3BC73910-61EF-2629-4172-EC87E2036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4338" y="2021261"/>
            <a:ext cx="6974309" cy="392304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45D0FD7-8477-E5A8-3EF0-06D7E25F4A02}"/>
              </a:ext>
            </a:extLst>
          </p:cNvPr>
          <p:cNvSpPr txBox="1"/>
          <p:nvPr/>
        </p:nvSpPr>
        <p:spPr>
          <a:xfrm>
            <a:off x="8749095" y="2637929"/>
            <a:ext cx="3116590" cy="2689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</a:rPr>
              <a:t>Wersja „optymistyczna”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  <a:latin typeface="+mj-lt"/>
              </a:rPr>
              <a:t>400+ tys. PLN</a:t>
            </a:r>
          </a:p>
          <a:p>
            <a:pPr algn="ctr">
              <a:lnSpc>
                <a:spcPct val="150000"/>
              </a:lnSpc>
            </a:pPr>
            <a:endParaRPr lang="pl-PL" sz="20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</a:rPr>
              <a:t>Wersja „pesymistyczna”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FF0000"/>
                </a:solidFill>
                <a:latin typeface="+mj-lt"/>
              </a:rPr>
              <a:t>4,5 mln PLN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587DB59-C613-C1DA-A124-5369FA5E27AA}"/>
              </a:ext>
            </a:extLst>
          </p:cNvPr>
          <p:cNvSpPr txBox="1"/>
          <p:nvPr/>
        </p:nvSpPr>
        <p:spPr>
          <a:xfrm>
            <a:off x="1619277" y="830839"/>
            <a:ext cx="922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</a:t>
            </a:r>
            <a:r>
              <a:rPr lang="pl-PL" sz="3200" dirty="0">
                <a:solidFill>
                  <a:schemeClr val="bg1"/>
                </a:solidFill>
                <a:latin typeface="+mj-lt"/>
              </a:rPr>
              <a:t>są potencjalne koszty takiego wypadku?</a:t>
            </a:r>
          </a:p>
        </p:txBody>
      </p:sp>
    </p:spTree>
    <p:extLst>
      <p:ext uri="{BB962C8B-B14F-4D97-AF65-F5344CB8AC3E}">
        <p14:creationId xmlns:p14="http://schemas.microsoft.com/office/powerpoint/2010/main" val="394740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D68D-89C5-4FC2-6B3A-E628B1BCD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90D1581-8CA2-15F6-43CF-C14F0E09A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EF6B5CD0-F567-DB14-3691-B564C0004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E1B8839-D201-C1FD-4349-BF2D0A2F4EAF}"/>
              </a:ext>
            </a:extLst>
          </p:cNvPr>
          <p:cNvSpPr txBox="1"/>
          <p:nvPr/>
        </p:nvSpPr>
        <p:spPr>
          <a:xfrm>
            <a:off x="1619278" y="830839"/>
            <a:ext cx="891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Z czego składa się składka flotowa?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FAD28904-55A6-452A-BA03-A17B6D821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188655"/>
              </p:ext>
            </p:extLst>
          </p:nvPr>
        </p:nvGraphicFramePr>
        <p:xfrm>
          <a:off x="-235110" y="1505147"/>
          <a:ext cx="7335545" cy="498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E86E66C3-27E0-E9EA-162C-10D0106EED95}"/>
              </a:ext>
            </a:extLst>
          </p:cNvPr>
          <p:cNvSpPr txBox="1"/>
          <p:nvPr/>
        </p:nvSpPr>
        <p:spPr>
          <a:xfrm>
            <a:off x="662800" y="4098282"/>
            <a:ext cx="109233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50%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06661A2-6A25-FB9F-DD41-59EB0F502F5E}"/>
              </a:ext>
            </a:extLst>
          </p:cNvPr>
          <p:cNvSpPr txBox="1"/>
          <p:nvPr/>
        </p:nvSpPr>
        <p:spPr>
          <a:xfrm>
            <a:off x="6229887" y="4746710"/>
            <a:ext cx="323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Odszkodowania wypłacone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207B55-14AD-061D-CECA-95831EFDB3E9}"/>
              </a:ext>
            </a:extLst>
          </p:cNvPr>
          <p:cNvSpPr txBox="1"/>
          <p:nvPr/>
        </p:nvSpPr>
        <p:spPr>
          <a:xfrm>
            <a:off x="6263308" y="4024091"/>
            <a:ext cx="354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Rezerwy na szkody zgłoszone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86F1AD71-7DD9-CFBE-FEE7-24F663EA357E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834666" y="4931376"/>
            <a:ext cx="1395221" cy="3518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371F0065-B305-3DFE-DDA6-868A2BE084E3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834666" y="4208757"/>
            <a:ext cx="1428642" cy="369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0A93C53-3EDD-0114-E69E-C1D66DA5DB83}"/>
              </a:ext>
            </a:extLst>
          </p:cNvPr>
          <p:cNvSpPr txBox="1"/>
          <p:nvPr/>
        </p:nvSpPr>
        <p:spPr>
          <a:xfrm>
            <a:off x="6249480" y="3425577"/>
            <a:ext cx="455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Rezerwy na szkody zaistniałe nie zgłoszone</a:t>
            </a: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508F6830-A8C4-C2E1-7C71-FCEE6D831CEC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834666" y="3610243"/>
            <a:ext cx="1414814" cy="3825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85CB00F-3053-FE69-7E04-0489686425C1}"/>
              </a:ext>
            </a:extLst>
          </p:cNvPr>
          <p:cNvSpPr txBox="1"/>
          <p:nvPr/>
        </p:nvSpPr>
        <p:spPr>
          <a:xfrm>
            <a:off x="6229887" y="2587441"/>
            <a:ext cx="354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Koszty zakładu ubezpieczeń</a:t>
            </a:r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1407C78F-6AD3-06B6-F16C-CF66D9A771B4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834666" y="2772107"/>
            <a:ext cx="1395221" cy="3843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31FCC0E-543C-1D95-C63A-099F24AA1EEE}"/>
              </a:ext>
            </a:extLst>
          </p:cNvPr>
          <p:cNvSpPr txBox="1"/>
          <p:nvPr/>
        </p:nvSpPr>
        <p:spPr>
          <a:xfrm>
            <a:off x="6229887" y="1944549"/>
            <a:ext cx="354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Zysk zakładu ubezpieczeń</a:t>
            </a:r>
          </a:p>
        </p:txBody>
      </p: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B8352CD5-784C-F23F-5B67-9DB584925597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834666" y="2129215"/>
            <a:ext cx="1395221" cy="3971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759D1567-2428-8FE5-BD60-059586D03080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755139" y="4390670"/>
            <a:ext cx="3082653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46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 animBg="0"/>
        </p:bldSub>
      </p:bldGraphic>
      <p:bldP spid="3" grpId="0"/>
      <p:bldP spid="9" grpId="0"/>
      <p:bldP spid="10" grpId="0"/>
      <p:bldP spid="17" grpId="0"/>
      <p:bldP spid="23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D68D-89C5-4FC2-6B3A-E628B1BCD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90D1581-8CA2-15F6-43CF-C14F0E09A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EF6B5CD0-F567-DB14-3691-B564C0004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E1B8839-D201-C1FD-4349-BF2D0A2F4EAF}"/>
              </a:ext>
            </a:extLst>
          </p:cNvPr>
          <p:cNvSpPr txBox="1"/>
          <p:nvPr/>
        </p:nvSpPr>
        <p:spPr>
          <a:xfrm>
            <a:off x="1619278" y="830839"/>
            <a:ext cx="891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Z czego składa się składka flotowa?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FAD28904-55A6-452A-BA03-A17B6D821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969733"/>
              </p:ext>
            </p:extLst>
          </p:nvPr>
        </p:nvGraphicFramePr>
        <p:xfrm>
          <a:off x="-235110" y="1505147"/>
          <a:ext cx="7335545" cy="498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E86E66C3-27E0-E9EA-162C-10D0106EED95}"/>
              </a:ext>
            </a:extLst>
          </p:cNvPr>
          <p:cNvSpPr txBox="1"/>
          <p:nvPr/>
        </p:nvSpPr>
        <p:spPr>
          <a:xfrm>
            <a:off x="662800" y="4098282"/>
            <a:ext cx="109233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50%</a:t>
            </a:r>
          </a:p>
        </p:txBody>
      </p: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759D1567-2428-8FE5-BD60-059586D03080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755139" y="4390670"/>
            <a:ext cx="3082653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3AEC1F6B-0C84-1E22-15AF-908477F358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6241244"/>
              </p:ext>
            </p:extLst>
          </p:nvPr>
        </p:nvGraphicFramePr>
        <p:xfrm>
          <a:off x="4838237" y="3735776"/>
          <a:ext cx="733554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446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4483"/>
            </a:gs>
            <a:gs pos="2000">
              <a:srgbClr val="00346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96E663CD-567C-D16F-9C84-B042E0A55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C503DF67-36B7-2B1F-92CD-E1282BFC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8A9CB401-8FEF-2B18-082A-28520C237120}"/>
              </a:ext>
            </a:extLst>
          </p:cNvPr>
          <p:cNvSpPr txBox="1"/>
          <p:nvPr/>
        </p:nvSpPr>
        <p:spPr>
          <a:xfrm>
            <a:off x="1960960" y="2107198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EACA98B-1620-A2D2-5B67-7A91AA13CA7A}"/>
              </a:ext>
            </a:extLst>
          </p:cNvPr>
          <p:cNvSpPr txBox="1"/>
          <p:nvPr/>
        </p:nvSpPr>
        <p:spPr>
          <a:xfrm>
            <a:off x="1960960" y="2955578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AF351ED-64FF-2172-509B-6151CD5CE7C9}"/>
              </a:ext>
            </a:extLst>
          </p:cNvPr>
          <p:cNvSpPr txBox="1"/>
          <p:nvPr/>
        </p:nvSpPr>
        <p:spPr>
          <a:xfrm>
            <a:off x="1960960" y="3799510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1E79CD13-C437-9213-92E2-D8CB5E6AE4FA}"/>
              </a:ext>
            </a:extLst>
          </p:cNvPr>
          <p:cNvSpPr txBox="1"/>
          <p:nvPr/>
        </p:nvSpPr>
        <p:spPr>
          <a:xfrm>
            <a:off x="2619160" y="2805121"/>
            <a:ext cx="6953680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noProof="0" dirty="0">
                <a:solidFill>
                  <a:schemeClr val="bg1"/>
                </a:solidFill>
                <a:cs typeface="Arial" panose="020B0604020202020204" pitchFamily="34" charset="0"/>
              </a:rPr>
              <a:t>Wysoka rotacja kierowców w firmie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101CD2-9F53-7F23-0D23-BCF30F0D6A1C}"/>
              </a:ext>
            </a:extLst>
          </p:cNvPr>
          <p:cNvSpPr/>
          <p:nvPr/>
        </p:nvSpPr>
        <p:spPr>
          <a:xfrm>
            <a:off x="1884760" y="2029736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6BE5AE-B66B-CC9D-3956-F6028A5DB541}"/>
              </a:ext>
            </a:extLst>
          </p:cNvPr>
          <p:cNvSpPr/>
          <p:nvPr/>
        </p:nvSpPr>
        <p:spPr>
          <a:xfrm>
            <a:off x="1884760" y="2878116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33F43-9FBF-141F-FA09-83A82FBDF895}"/>
              </a:ext>
            </a:extLst>
          </p:cNvPr>
          <p:cNvSpPr/>
          <p:nvPr/>
        </p:nvSpPr>
        <p:spPr>
          <a:xfrm>
            <a:off x="1884760" y="3722048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133F7FC-BA3E-C57B-A20E-442A1B413914}"/>
              </a:ext>
            </a:extLst>
          </p:cNvPr>
          <p:cNvSpPr txBox="1"/>
          <p:nvPr/>
        </p:nvSpPr>
        <p:spPr>
          <a:xfrm>
            <a:off x="1960960" y="4643442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36DEDA4-3C24-515F-209F-90FB5D84A552}"/>
              </a:ext>
            </a:extLst>
          </p:cNvPr>
          <p:cNvSpPr/>
          <p:nvPr/>
        </p:nvSpPr>
        <p:spPr>
          <a:xfrm>
            <a:off x="1884760" y="4565980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65C19AD-6FE3-24D9-1684-FA59D505A9F6}"/>
              </a:ext>
            </a:extLst>
          </p:cNvPr>
          <p:cNvSpPr txBox="1"/>
          <p:nvPr/>
        </p:nvSpPr>
        <p:spPr>
          <a:xfrm>
            <a:off x="1960960" y="5487374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F975ABB3-76CB-6B53-1D31-42936DDC6B9E}"/>
              </a:ext>
            </a:extLst>
          </p:cNvPr>
          <p:cNvSpPr/>
          <p:nvPr/>
        </p:nvSpPr>
        <p:spPr>
          <a:xfrm>
            <a:off x="1884760" y="5409912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68A9724-943F-7A38-82F0-E43A071AEDC4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+mj-lt"/>
              </a:rPr>
              <a:t>5 możliwych przyczyn wysokiej szkodowości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EE3A397-77AE-33A1-CC71-1CB4608AD5A4}"/>
              </a:ext>
            </a:extLst>
          </p:cNvPr>
          <p:cNvSpPr txBox="1"/>
          <p:nvPr/>
        </p:nvSpPr>
        <p:spPr>
          <a:xfrm>
            <a:off x="2605066" y="3641176"/>
            <a:ext cx="6953680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noProof="0" dirty="0">
                <a:solidFill>
                  <a:schemeClr val="bg1"/>
                </a:solidFill>
                <a:cs typeface="Arial" panose="020B0604020202020204" pitchFamily="34" charset="0"/>
              </a:rPr>
              <a:t>Nie ma wdrożonych procedur dla kierowców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B7D2D1E-1816-489D-C705-C8811A61104D}"/>
              </a:ext>
            </a:extLst>
          </p:cNvPr>
          <p:cNvSpPr txBox="1"/>
          <p:nvPr/>
        </p:nvSpPr>
        <p:spPr>
          <a:xfrm>
            <a:off x="2619160" y="5356638"/>
            <a:ext cx="5161955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noProof="0" dirty="0">
                <a:solidFill>
                  <a:schemeClr val="bg1"/>
                </a:solidFill>
                <a:cs typeface="Arial" panose="020B0604020202020204" pitchFamily="34" charset="0"/>
              </a:rPr>
              <a:t>Nikt nie analizuje danych </a:t>
            </a:r>
            <a:r>
              <a:rPr lang="pl-PL" sz="2400" noProof="0" dirty="0" err="1">
                <a:solidFill>
                  <a:schemeClr val="bg1"/>
                </a:solidFill>
                <a:cs typeface="Arial" panose="020B0604020202020204" pitchFamily="34" charset="0"/>
              </a:rPr>
              <a:t>sz</a:t>
            </a:r>
            <a:r>
              <a:rPr lang="pl-PL" sz="2400" dirty="0">
                <a:solidFill>
                  <a:schemeClr val="bg1"/>
                </a:solidFill>
                <a:cs typeface="Arial" panose="020B0604020202020204" pitchFamily="34" charset="0"/>
              </a:rPr>
              <a:t>kodowych</a:t>
            </a:r>
            <a:endParaRPr lang="pl-PL" sz="24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616C10A-A73C-69B8-B876-6B597409DCA9}"/>
              </a:ext>
            </a:extLst>
          </p:cNvPr>
          <p:cNvSpPr txBox="1"/>
          <p:nvPr/>
        </p:nvSpPr>
        <p:spPr>
          <a:xfrm>
            <a:off x="2619160" y="1961189"/>
            <a:ext cx="7925376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noProof="0" dirty="0">
                <a:solidFill>
                  <a:schemeClr val="bg1"/>
                </a:solidFill>
                <a:cs typeface="Arial" panose="020B0604020202020204" pitchFamily="34" charset="0"/>
              </a:rPr>
              <a:t>Wszystkie szkody zgłaszane są do zakładu ubezpieczeń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520A700-9CE0-C624-A81A-B70AF6FC6D20}"/>
              </a:ext>
            </a:extLst>
          </p:cNvPr>
          <p:cNvSpPr txBox="1"/>
          <p:nvPr/>
        </p:nvSpPr>
        <p:spPr>
          <a:xfrm>
            <a:off x="2619160" y="4512706"/>
            <a:ext cx="6953680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noProof="0" dirty="0">
                <a:solidFill>
                  <a:schemeClr val="bg1"/>
                </a:solidFill>
                <a:cs typeface="Arial" panose="020B0604020202020204" pitchFamily="34" charset="0"/>
              </a:rPr>
              <a:t>Kierowcy są za bardzo rozproszeni</a:t>
            </a:r>
          </a:p>
        </p:txBody>
      </p:sp>
    </p:spTree>
    <p:extLst>
      <p:ext uri="{BB962C8B-B14F-4D97-AF65-F5344CB8AC3E}">
        <p14:creationId xmlns:p14="http://schemas.microsoft.com/office/powerpoint/2010/main" val="64272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2" grpId="0"/>
      <p:bldP spid="15" grpId="0"/>
      <p:bldP spid="1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96E663CD-567C-D16F-9C84-B042E0A55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C503DF67-36B7-2B1F-92CD-E1282BFC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8A9CB401-8FEF-2B18-082A-28520C237120}"/>
              </a:ext>
            </a:extLst>
          </p:cNvPr>
          <p:cNvSpPr txBox="1"/>
          <p:nvPr/>
        </p:nvSpPr>
        <p:spPr>
          <a:xfrm>
            <a:off x="1018384" y="2298206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EACA98B-1620-A2D2-5B67-7A91AA13CA7A}"/>
              </a:ext>
            </a:extLst>
          </p:cNvPr>
          <p:cNvSpPr txBox="1"/>
          <p:nvPr/>
        </p:nvSpPr>
        <p:spPr>
          <a:xfrm>
            <a:off x="1018384" y="4061958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AF351ED-64FF-2172-509B-6151CD5CE7C9}"/>
              </a:ext>
            </a:extLst>
          </p:cNvPr>
          <p:cNvSpPr txBox="1"/>
          <p:nvPr/>
        </p:nvSpPr>
        <p:spPr>
          <a:xfrm>
            <a:off x="1018384" y="5816689"/>
            <a:ext cx="37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85" name="Text Box 45">
            <a:extLst>
              <a:ext uri="{FF2B5EF4-FFF2-40B4-BE49-F238E27FC236}">
                <a16:creationId xmlns:a16="http://schemas.microsoft.com/office/drawing/2014/main" id="{E9DF76EA-7F80-BF97-1C96-6297C059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584" y="2179527"/>
            <a:ext cx="4466613" cy="57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Świadome zarządzanie szkodami</a:t>
            </a:r>
            <a:endParaRPr kumimoji="0" lang="pl-PL" sz="24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101CD2-9F53-7F23-0D23-BCF30F0D6A1C}"/>
              </a:ext>
            </a:extLst>
          </p:cNvPr>
          <p:cNvSpPr/>
          <p:nvPr/>
        </p:nvSpPr>
        <p:spPr>
          <a:xfrm>
            <a:off x="942184" y="2220744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6BE5AE-B66B-CC9D-3956-F6028A5DB541}"/>
              </a:ext>
            </a:extLst>
          </p:cNvPr>
          <p:cNvSpPr/>
          <p:nvPr/>
        </p:nvSpPr>
        <p:spPr>
          <a:xfrm>
            <a:off x="942184" y="3984496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33F43-9FBF-141F-FA09-83A82FBDF895}"/>
              </a:ext>
            </a:extLst>
          </p:cNvPr>
          <p:cNvSpPr/>
          <p:nvPr/>
        </p:nvSpPr>
        <p:spPr>
          <a:xfrm>
            <a:off x="942184" y="5739227"/>
            <a:ext cx="524256" cy="52425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5">
            <a:extLst>
              <a:ext uri="{FF2B5EF4-FFF2-40B4-BE49-F238E27FC236}">
                <a16:creationId xmlns:a16="http://schemas.microsoft.com/office/drawing/2014/main" id="{0D1F1930-62B2-B7A8-A203-09FE16AEF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584" y="3931222"/>
            <a:ext cx="3873316" cy="57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Procedury dla kierowców</a:t>
            </a:r>
            <a:endParaRPr kumimoji="0" lang="pl-PL" sz="24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4F23C18-F935-4189-1D90-67BEAF3D6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213" y="3293876"/>
            <a:ext cx="1068569" cy="1512000"/>
          </a:xfrm>
          <a:prstGeom prst="rect">
            <a:avLst/>
          </a:prstGeom>
        </p:spPr>
      </p:pic>
      <p:sp>
        <p:nvSpPr>
          <p:cNvPr id="11" name="Text Box 45">
            <a:extLst>
              <a:ext uri="{FF2B5EF4-FFF2-40B4-BE49-F238E27FC236}">
                <a16:creationId xmlns:a16="http://schemas.microsoft.com/office/drawing/2014/main" id="{740D26C3-21A4-F543-6048-B1CBC522C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584" y="5682917"/>
            <a:ext cx="4780328" cy="57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Weryfikacja przebiegu szkodowego</a:t>
            </a:r>
            <a:endParaRPr kumimoji="0" lang="pl-PL" sz="24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EBF5314-A6D8-C398-9CEE-1B4EBCCE6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213" y="5387365"/>
            <a:ext cx="2489644" cy="122798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05ADCB1-3F5C-BF75-D166-3BB2011E6394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+mj-lt"/>
              </a:rPr>
              <a:t>3 narzędzia do zmniejszenia szkodowości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7E25A06-BB45-230F-031C-E4BD27010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613" y="3446276"/>
            <a:ext cx="1068569" cy="1512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7E61B34-20EB-55B9-F3C7-FD9F3BBE8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013" y="3598676"/>
            <a:ext cx="1068569" cy="1512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41B1551-E860-DF31-C30B-CAE754A41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213" y="1723442"/>
            <a:ext cx="2274149" cy="1267669"/>
          </a:xfrm>
          <a:prstGeom prst="rect">
            <a:avLst/>
          </a:prstGeom>
        </p:spPr>
      </p:pic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07DEA0AD-CFDC-0E22-CCFF-0038D53E70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342150"/>
              </p:ext>
            </p:extLst>
          </p:nvPr>
        </p:nvGraphicFramePr>
        <p:xfrm>
          <a:off x="8674440" y="1584177"/>
          <a:ext cx="2984160" cy="1428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7068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9" grpId="0"/>
      <p:bldP spid="11" grpId="0"/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 descr="Obraz zawierający trawa, na wolnym powietrzu, roślina, niebo&#10;&#10;Opis wygenerowany automatycznie">
            <a:extLst>
              <a:ext uri="{FF2B5EF4-FFF2-40B4-BE49-F238E27FC236}">
                <a16:creationId xmlns:a16="http://schemas.microsoft.com/office/drawing/2014/main" id="{F1CC246F-43FA-EF1B-197E-40E4B20A0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b="6353"/>
          <a:stretch/>
        </p:blipFill>
        <p:spPr>
          <a:xfrm>
            <a:off x="1619278" y="2026261"/>
            <a:ext cx="6277335" cy="392304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akcji ratunkowej i holowania?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hlinkClick r:id="rId6" action="ppaction://hlinksldjump"/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80" y="2868023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25 000 PLN</a:t>
            </a:r>
          </a:p>
        </p:txBody>
      </p:sp>
      <p:sp>
        <p:nvSpPr>
          <p:cNvPr id="12" name="pole tekstowe 11">
            <a:hlinkClick r:id="rId7" action="ppaction://hlinksldjump"/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3444412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50 000 PLN</a:t>
            </a:r>
          </a:p>
        </p:txBody>
      </p:sp>
      <p:sp>
        <p:nvSpPr>
          <p:cNvPr id="13" name="pole tekstowe 12">
            <a:hlinkClick r:id="rId8" action="ppaction://hlinksldjump"/>
            <a:extLst>
              <a:ext uri="{FF2B5EF4-FFF2-40B4-BE49-F238E27FC236}">
                <a16:creationId xmlns:a16="http://schemas.microsoft.com/office/drawing/2014/main" id="{77C6900E-C805-039E-9EC2-6555FBEB364E}"/>
              </a:ext>
            </a:extLst>
          </p:cNvPr>
          <p:cNvSpPr txBox="1"/>
          <p:nvPr/>
        </p:nvSpPr>
        <p:spPr>
          <a:xfrm>
            <a:off x="8272680" y="4022510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C: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75 000 PLN</a:t>
            </a:r>
          </a:p>
        </p:txBody>
      </p:sp>
      <p:sp>
        <p:nvSpPr>
          <p:cNvPr id="15" name="pole tekstowe 14">
            <a:hlinkClick r:id="rId9" action="ppaction://hlinksldjump"/>
            <a:extLst>
              <a:ext uri="{FF2B5EF4-FFF2-40B4-BE49-F238E27FC236}">
                <a16:creationId xmlns:a16="http://schemas.microsoft.com/office/drawing/2014/main" id="{96B9FDB7-AE80-8464-608E-E044B0111842}"/>
              </a:ext>
            </a:extLst>
          </p:cNvPr>
          <p:cNvSpPr txBox="1"/>
          <p:nvPr/>
        </p:nvSpPr>
        <p:spPr>
          <a:xfrm>
            <a:off x="8272680" y="4599467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</a:t>
            </a:r>
            <a:r>
              <a:rPr lang="pl-PL" sz="2400" dirty="0">
                <a:solidFill>
                  <a:srgbClr val="FFC000"/>
                </a:solidFill>
              </a:rPr>
              <a:t>  </a:t>
            </a:r>
            <a:r>
              <a:rPr lang="pl-PL" sz="2400" dirty="0">
                <a:solidFill>
                  <a:schemeClr val="bg1"/>
                </a:solidFill>
              </a:rPr>
              <a:t>100 000 PLN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26C2950-CCF7-6E64-0133-D337C775536F}"/>
              </a:ext>
            </a:extLst>
          </p:cNvPr>
          <p:cNvSpPr/>
          <p:nvPr/>
        </p:nvSpPr>
        <p:spPr>
          <a:xfrm>
            <a:off x="4055633" y="2026261"/>
            <a:ext cx="3840981" cy="39230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DE892CB-4219-4171-123B-504C65F7F9AD}"/>
              </a:ext>
            </a:extLst>
          </p:cNvPr>
          <p:cNvSpPr txBox="1"/>
          <p:nvPr/>
        </p:nvSpPr>
        <p:spPr>
          <a:xfrm>
            <a:off x="4055633" y="2094052"/>
            <a:ext cx="3840979" cy="4109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noProof="0" dirty="0">
                <a:solidFill>
                  <a:schemeClr val="bg1"/>
                </a:solidFill>
                <a:cs typeface="Arial" panose="020B0604020202020204" pitchFamily="34" charset="0"/>
              </a:rPr>
              <a:t>Czas trwania akcji: 6h</a:t>
            </a: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dirty="0">
                <a:solidFill>
                  <a:schemeClr val="bg1"/>
                </a:solidFill>
                <a:cs typeface="Arial" panose="020B0604020202020204" pitchFamily="34" charset="0"/>
              </a:rPr>
              <a:t>Przyjazd ratowników i ocena sytuacji</a:t>
            </a:r>
            <a:endParaRPr lang="pl-PL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noProof="0" dirty="0">
                <a:solidFill>
                  <a:schemeClr val="bg1"/>
                </a:solidFill>
                <a:cs typeface="Arial" panose="020B0604020202020204" pitchFamily="34" charset="0"/>
              </a:rPr>
              <a:t>Organizacja akcji ratunkowej</a:t>
            </a: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dirty="0">
                <a:solidFill>
                  <a:schemeClr val="bg1"/>
                </a:solidFill>
                <a:cs typeface="Arial" panose="020B0604020202020204" pitchFamily="34" charset="0"/>
              </a:rPr>
              <a:t>Przyjazd ekipy z ciężkim sprzętem</a:t>
            </a: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noProof="0" dirty="0">
                <a:solidFill>
                  <a:schemeClr val="bg1"/>
                </a:solidFill>
                <a:cs typeface="Arial" panose="020B0604020202020204" pitchFamily="34" charset="0"/>
              </a:rPr>
              <a:t>Wyciąganie zestawu dźwigiem</a:t>
            </a: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dirty="0">
                <a:solidFill>
                  <a:schemeClr val="bg1"/>
                </a:solidFill>
                <a:cs typeface="Arial" panose="020B0604020202020204" pitchFamily="34" charset="0"/>
              </a:rPr>
              <a:t>Holowanie zestawu 15 km na parking</a:t>
            </a: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noProof="0" dirty="0">
                <a:solidFill>
                  <a:schemeClr val="bg1"/>
                </a:solidFill>
                <a:cs typeface="Arial" panose="020B0604020202020204" pitchFamily="34" charset="0"/>
              </a:rPr>
              <a:t>Przeładowanie towaru na drugi zestaw</a:t>
            </a: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dirty="0">
                <a:solidFill>
                  <a:schemeClr val="bg1"/>
                </a:solidFill>
                <a:cs typeface="Arial" panose="020B0604020202020204" pitchFamily="34" charset="0"/>
              </a:rPr>
              <a:t>Parkowanie 3 dni do poniedziałku</a:t>
            </a: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dirty="0">
                <a:solidFill>
                  <a:schemeClr val="bg1"/>
                </a:solidFill>
                <a:cs typeface="Arial" panose="020B0604020202020204" pitchFamily="34" charset="0"/>
              </a:rPr>
              <a:t>Przyjazd holownika</a:t>
            </a: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sz="1600" noProof="0" dirty="0">
                <a:solidFill>
                  <a:schemeClr val="bg1"/>
                </a:solidFill>
                <a:cs typeface="Arial" panose="020B0604020202020204" pitchFamily="34" charset="0"/>
              </a:rPr>
              <a:t>Holowanie 60 km do serwisu</a:t>
            </a:r>
          </a:p>
          <a:p>
            <a:pPr marL="342900" marR="0" lvl="0" indent="-342900" defTabSz="914377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6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5" grpId="0" animBg="1"/>
      <p:bldP spid="2" grpId="0" animBg="1"/>
      <p:bldP spid="2" grpId="1" animBg="1"/>
      <p:bldP spid="9" grpId="0" build="p"/>
      <p:bldP spid="9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+mj-lt"/>
              </a:rPr>
              <a:t>Wizja „Zero wypadków drogowych”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2B85B190-FBE6-FC21-B7BE-380F5C5EE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529" y="2334056"/>
            <a:ext cx="12232529" cy="35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67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96E663CD-567C-D16F-9C84-B042E0A55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C503DF67-36B7-2B1F-92CD-E1282BFC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pic>
        <p:nvPicPr>
          <p:cNvPr id="15" name="Obraz 14" descr="Obraz zawierający ubrania, Odzież odblaskowa, ubranie robocze, marynarka&#10;&#10;Opis wygenerowany automatycznie">
            <a:extLst>
              <a:ext uri="{FF2B5EF4-FFF2-40B4-BE49-F238E27FC236}">
                <a16:creationId xmlns:a16="http://schemas.microsoft.com/office/drawing/2014/main" id="{7076C6BB-1231-9392-4A0C-CFF39E780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53" y="1782366"/>
            <a:ext cx="6984894" cy="445413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E1D6835-52C4-BB8F-E7BD-CA3F3378C896}"/>
              </a:ext>
            </a:extLst>
          </p:cNvPr>
          <p:cNvSpPr txBox="1"/>
          <p:nvPr/>
        </p:nvSpPr>
        <p:spPr>
          <a:xfrm>
            <a:off x="1619278" y="830839"/>
            <a:ext cx="7199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Bonus na poprawę bezpieczeństwa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096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D23DB-E401-65E3-34D6-240035A16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13">
            <a:extLst>
              <a:ext uri="{FF2B5EF4-FFF2-40B4-BE49-F238E27FC236}">
                <a16:creationId xmlns:a16="http://schemas.microsoft.com/office/drawing/2014/main" id="{614CDD69-5A6A-5CA4-5222-220728015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319FF5-AB76-6BE2-405C-AB6C761FA9F7}"/>
              </a:ext>
            </a:extLst>
          </p:cNvPr>
          <p:cNvSpPr/>
          <p:nvPr/>
        </p:nvSpPr>
        <p:spPr>
          <a:xfrm>
            <a:off x="2772937" y="1806498"/>
            <a:ext cx="7203688" cy="392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F63B66E-A8C3-11B4-B061-0F120A0CBACA}"/>
              </a:ext>
            </a:extLst>
          </p:cNvPr>
          <p:cNvSpPr txBox="1"/>
          <p:nvPr/>
        </p:nvSpPr>
        <p:spPr>
          <a:xfrm>
            <a:off x="5297591" y="1888025"/>
            <a:ext cx="46790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+mj-lt"/>
              </a:rPr>
              <a:t>Michał Parol	</a:t>
            </a:r>
          </a:p>
          <a:p>
            <a:r>
              <a:rPr lang="pl-PL" dirty="0">
                <a:solidFill>
                  <a:schemeClr val="bg1"/>
                </a:solidFill>
              </a:rPr>
              <a:t>Dyrektor ds. Rozwoju Biznesu</a:t>
            </a:r>
          </a:p>
          <a:p>
            <a:endParaRPr lang="pl-PL" sz="12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M: +48 609 902 031 </a:t>
            </a:r>
          </a:p>
          <a:p>
            <a:r>
              <a:rPr lang="pl-PL" sz="2000" dirty="0">
                <a:solidFill>
                  <a:schemeClr val="bg1"/>
                </a:solidFill>
              </a:rPr>
              <a:t>E: michal.parol@makubezpieczenia.pl </a:t>
            </a:r>
          </a:p>
          <a:p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DD280-05D2-364F-BA8D-7D2CE2A85A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22" t="5616" r="2195" b="14395"/>
          <a:stretch>
            <a:fillRect/>
          </a:stretch>
        </p:blipFill>
        <p:spPr>
          <a:xfrm>
            <a:off x="2077964" y="2193361"/>
            <a:ext cx="2828573" cy="3153602"/>
          </a:xfrm>
          <a:custGeom>
            <a:avLst/>
            <a:gdLst>
              <a:gd name="connsiteX0" fmla="*/ 0 w 3512516"/>
              <a:gd name="connsiteY0" fmla="*/ 0 h 3916137"/>
              <a:gd name="connsiteX1" fmla="*/ 3512516 w 3512516"/>
              <a:gd name="connsiteY1" fmla="*/ 0 h 3916137"/>
              <a:gd name="connsiteX2" fmla="*/ 3512516 w 3512516"/>
              <a:gd name="connsiteY2" fmla="*/ 3916137 h 3916137"/>
              <a:gd name="connsiteX3" fmla="*/ 0 w 3512516"/>
              <a:gd name="connsiteY3" fmla="*/ 3916137 h 391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2516" h="3916137">
                <a:moveTo>
                  <a:pt x="0" y="0"/>
                </a:moveTo>
                <a:lnTo>
                  <a:pt x="3512516" y="0"/>
                </a:lnTo>
                <a:lnTo>
                  <a:pt x="3512516" y="3916137"/>
                </a:lnTo>
                <a:lnTo>
                  <a:pt x="0" y="3916137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218C924-97ED-94A5-5B90-9C4D4BE8A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784" y="3975412"/>
            <a:ext cx="1598927" cy="1611321"/>
          </a:xfrm>
          <a:prstGeom prst="rect">
            <a:avLst/>
          </a:prstGeom>
        </p:spPr>
      </p:pic>
      <p:sp>
        <p:nvSpPr>
          <p:cNvPr id="6" name="pole tekstowe 3">
            <a:extLst>
              <a:ext uri="{FF2B5EF4-FFF2-40B4-BE49-F238E27FC236}">
                <a16:creationId xmlns:a16="http://schemas.microsoft.com/office/drawing/2014/main" id="{8F9C3AB7-6BF7-C006-47BC-506D68791782}"/>
              </a:ext>
            </a:extLst>
          </p:cNvPr>
          <p:cNvSpPr txBox="1"/>
          <p:nvPr/>
        </p:nvSpPr>
        <p:spPr>
          <a:xfrm>
            <a:off x="5837474" y="3466804"/>
            <a:ext cx="3219761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chemeClr val="bg1"/>
                </a:solidFill>
                <a:latin typeface="+mj-lt"/>
              </a:rPr>
              <a:t>linkedin.com/in/</a:t>
            </a:r>
            <a:r>
              <a:rPr lang="pl-PL" dirty="0" err="1">
                <a:solidFill>
                  <a:schemeClr val="bg1"/>
                </a:solidFill>
                <a:latin typeface="+mj-lt"/>
              </a:rPr>
              <a:t>michalparol</a:t>
            </a:r>
            <a:r>
              <a:rPr lang="pl-PL" dirty="0">
                <a:solidFill>
                  <a:schemeClr val="bg1"/>
                </a:solidFill>
                <a:latin typeface="+mj-lt"/>
              </a:rPr>
              <a:t>/</a:t>
            </a:r>
          </a:p>
        </p:txBody>
      </p:sp>
      <p:pic>
        <p:nvPicPr>
          <p:cNvPr id="2" name="Obraz 1">
            <a:hlinkClick r:id="rId6"/>
            <a:extLst>
              <a:ext uri="{FF2B5EF4-FFF2-40B4-BE49-F238E27FC236}">
                <a16:creationId xmlns:a16="http://schemas.microsoft.com/office/drawing/2014/main" id="{BC832BF5-166C-19E6-C2E8-CD50BE11E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58" y="3488463"/>
            <a:ext cx="456216" cy="456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1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23267"/>
            </a:gs>
            <a:gs pos="0">
              <a:srgbClr val="0058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 descr="Obraz zawierający trawa, na wolnym powietrzu, roślina, niebo&#10;&#10;Opis wygenerowany automatycznie">
            <a:extLst>
              <a:ext uri="{FF2B5EF4-FFF2-40B4-BE49-F238E27FC236}">
                <a16:creationId xmlns:a16="http://schemas.microsoft.com/office/drawing/2014/main" id="{F1CC246F-43FA-EF1B-197E-40E4B20A0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b="6353"/>
          <a:stretch/>
        </p:blipFill>
        <p:spPr>
          <a:xfrm>
            <a:off x="1619278" y="2026261"/>
            <a:ext cx="6277335" cy="392304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akcji ratunkowej i holowania?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hlinkClick r:id="rId6" action="ppaction://hlinksldjump"/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80" y="2868023"/>
            <a:ext cx="2300042" cy="577530"/>
          </a:xfrm>
          <a:prstGeom prst="rect">
            <a:avLst/>
          </a:prstGeom>
          <a:gradFill flip="none" rotWithShape="1">
            <a:gsLst>
              <a:gs pos="38000">
                <a:srgbClr val="FFC000"/>
              </a:gs>
              <a:gs pos="99000">
                <a:srgbClr val="806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A:</a:t>
            </a:r>
            <a:r>
              <a:rPr lang="pl-PL" sz="2400" dirty="0">
                <a:solidFill>
                  <a:schemeClr val="bg1"/>
                </a:solidFill>
              </a:rPr>
              <a:t>    </a:t>
            </a:r>
            <a:r>
              <a:rPr lang="pl-PL" sz="2400" b="1" dirty="0"/>
              <a:t>25 000 PLN</a:t>
            </a:r>
          </a:p>
        </p:txBody>
      </p:sp>
      <p:sp>
        <p:nvSpPr>
          <p:cNvPr id="12" name="pole tekstowe 11">
            <a:hlinkClick r:id="rId7" action="ppaction://hlinksldjump"/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3444412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50 000 PLN</a:t>
            </a:r>
          </a:p>
        </p:txBody>
      </p:sp>
      <p:sp>
        <p:nvSpPr>
          <p:cNvPr id="13" name="pole tekstowe 12">
            <a:hlinkClick r:id="rId8" action="ppaction://hlinksldjump"/>
            <a:extLst>
              <a:ext uri="{FF2B5EF4-FFF2-40B4-BE49-F238E27FC236}">
                <a16:creationId xmlns:a16="http://schemas.microsoft.com/office/drawing/2014/main" id="{77C6900E-C805-039E-9EC2-6555FBEB364E}"/>
              </a:ext>
            </a:extLst>
          </p:cNvPr>
          <p:cNvSpPr txBox="1"/>
          <p:nvPr/>
        </p:nvSpPr>
        <p:spPr>
          <a:xfrm>
            <a:off x="8272680" y="4022510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C: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75 000 PLN</a:t>
            </a:r>
          </a:p>
        </p:txBody>
      </p:sp>
      <p:sp>
        <p:nvSpPr>
          <p:cNvPr id="15" name="pole tekstowe 14">
            <a:hlinkClick r:id="rId9" action="ppaction://hlinksldjump"/>
            <a:extLst>
              <a:ext uri="{FF2B5EF4-FFF2-40B4-BE49-F238E27FC236}">
                <a16:creationId xmlns:a16="http://schemas.microsoft.com/office/drawing/2014/main" id="{96B9FDB7-AE80-8464-608E-E044B0111842}"/>
              </a:ext>
            </a:extLst>
          </p:cNvPr>
          <p:cNvSpPr txBox="1"/>
          <p:nvPr/>
        </p:nvSpPr>
        <p:spPr>
          <a:xfrm>
            <a:off x="8272680" y="4599467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</a:t>
            </a:r>
            <a:r>
              <a:rPr lang="pl-PL" sz="2400" dirty="0">
                <a:solidFill>
                  <a:srgbClr val="FFC000"/>
                </a:solidFill>
              </a:rPr>
              <a:t>  </a:t>
            </a:r>
            <a:r>
              <a:rPr lang="pl-PL" sz="2400" dirty="0">
                <a:solidFill>
                  <a:schemeClr val="bg1"/>
                </a:solidFill>
              </a:rPr>
              <a:t>100 000 PLN</a:t>
            </a:r>
          </a:p>
        </p:txBody>
      </p:sp>
    </p:spTree>
    <p:extLst>
      <p:ext uri="{BB962C8B-B14F-4D97-AF65-F5344CB8AC3E}">
        <p14:creationId xmlns:p14="http://schemas.microsoft.com/office/powerpoint/2010/main" val="295510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 descr="Obraz zawierający trawa, na wolnym powietrzu, roślina, niebo&#10;&#10;Opis wygenerowany automatycznie">
            <a:extLst>
              <a:ext uri="{FF2B5EF4-FFF2-40B4-BE49-F238E27FC236}">
                <a16:creationId xmlns:a16="http://schemas.microsoft.com/office/drawing/2014/main" id="{F1CC246F-43FA-EF1B-197E-40E4B20A0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b="6353"/>
          <a:stretch/>
        </p:blipFill>
        <p:spPr>
          <a:xfrm>
            <a:off x="1619278" y="2026261"/>
            <a:ext cx="6277335" cy="392304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akcji ratunkowej i holowania?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hlinkClick r:id="rId6" action="ppaction://hlinksldjump"/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80" y="2868023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25 000 PLN</a:t>
            </a:r>
          </a:p>
        </p:txBody>
      </p:sp>
      <p:sp>
        <p:nvSpPr>
          <p:cNvPr id="13" name="pole tekstowe 12">
            <a:hlinkClick r:id="rId7" action="ppaction://hlinksldjump"/>
            <a:extLst>
              <a:ext uri="{FF2B5EF4-FFF2-40B4-BE49-F238E27FC236}">
                <a16:creationId xmlns:a16="http://schemas.microsoft.com/office/drawing/2014/main" id="{77C6900E-C805-039E-9EC2-6555FBEB364E}"/>
              </a:ext>
            </a:extLst>
          </p:cNvPr>
          <p:cNvSpPr txBox="1"/>
          <p:nvPr/>
        </p:nvSpPr>
        <p:spPr>
          <a:xfrm>
            <a:off x="8272680" y="4022510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C: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75 000 PLN</a:t>
            </a:r>
          </a:p>
        </p:txBody>
      </p:sp>
      <p:sp>
        <p:nvSpPr>
          <p:cNvPr id="15" name="pole tekstowe 14">
            <a:hlinkClick r:id="rId8" action="ppaction://hlinksldjump"/>
            <a:extLst>
              <a:ext uri="{FF2B5EF4-FFF2-40B4-BE49-F238E27FC236}">
                <a16:creationId xmlns:a16="http://schemas.microsoft.com/office/drawing/2014/main" id="{96B9FDB7-AE80-8464-608E-E044B0111842}"/>
              </a:ext>
            </a:extLst>
          </p:cNvPr>
          <p:cNvSpPr txBox="1"/>
          <p:nvPr/>
        </p:nvSpPr>
        <p:spPr>
          <a:xfrm>
            <a:off x="8272680" y="4599467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</a:t>
            </a:r>
            <a:r>
              <a:rPr lang="pl-PL" sz="2400" dirty="0">
                <a:solidFill>
                  <a:srgbClr val="FFC000"/>
                </a:solidFill>
              </a:rPr>
              <a:t>  </a:t>
            </a:r>
            <a:r>
              <a:rPr lang="pl-PL" sz="2400" dirty="0">
                <a:solidFill>
                  <a:schemeClr val="bg1"/>
                </a:solidFill>
              </a:rPr>
              <a:t>100 000 PLN</a:t>
            </a:r>
          </a:p>
        </p:txBody>
      </p:sp>
      <p:sp>
        <p:nvSpPr>
          <p:cNvPr id="2" name="pole tekstowe 1">
            <a:hlinkClick r:id="rId9" action="ppaction://hlinksldjump"/>
            <a:extLst>
              <a:ext uri="{FF2B5EF4-FFF2-40B4-BE49-F238E27FC236}">
                <a16:creationId xmlns:a16="http://schemas.microsoft.com/office/drawing/2014/main" id="{4566054A-110A-7F24-80D6-35707C8018FE}"/>
              </a:ext>
            </a:extLst>
          </p:cNvPr>
          <p:cNvSpPr txBox="1"/>
          <p:nvPr/>
        </p:nvSpPr>
        <p:spPr>
          <a:xfrm>
            <a:off x="8272680" y="3444412"/>
            <a:ext cx="2300042" cy="577530"/>
          </a:xfrm>
          <a:prstGeom prst="rect">
            <a:avLst/>
          </a:prstGeom>
          <a:gradFill flip="none" rotWithShape="1">
            <a:gsLst>
              <a:gs pos="38000">
                <a:srgbClr val="FFC000"/>
              </a:gs>
              <a:gs pos="99000">
                <a:srgbClr val="806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B:</a:t>
            </a:r>
            <a:r>
              <a:rPr lang="pl-PL" sz="2400" dirty="0">
                <a:solidFill>
                  <a:schemeClr val="bg1"/>
                </a:solidFill>
              </a:rPr>
              <a:t>    </a:t>
            </a:r>
            <a:r>
              <a:rPr lang="pl-PL" sz="2400" b="1" dirty="0"/>
              <a:t>50 000 PLN</a:t>
            </a:r>
          </a:p>
        </p:txBody>
      </p:sp>
    </p:spTree>
    <p:extLst>
      <p:ext uri="{BB962C8B-B14F-4D97-AF65-F5344CB8AC3E}">
        <p14:creationId xmlns:p14="http://schemas.microsoft.com/office/powerpoint/2010/main" val="216552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 descr="Obraz zawierający trawa, na wolnym powietrzu, roślina, niebo&#10;&#10;Opis wygenerowany automatycznie">
            <a:extLst>
              <a:ext uri="{FF2B5EF4-FFF2-40B4-BE49-F238E27FC236}">
                <a16:creationId xmlns:a16="http://schemas.microsoft.com/office/drawing/2014/main" id="{F1CC246F-43FA-EF1B-197E-40E4B20A0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b="6353"/>
          <a:stretch/>
        </p:blipFill>
        <p:spPr>
          <a:xfrm>
            <a:off x="1619278" y="2026261"/>
            <a:ext cx="6277335" cy="392304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akcji ratunkowej i holowania?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hlinkClick r:id="rId6" action="ppaction://hlinksldjump"/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80" y="2868023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25 000 PLN</a:t>
            </a:r>
          </a:p>
        </p:txBody>
      </p:sp>
      <p:sp>
        <p:nvSpPr>
          <p:cNvPr id="12" name="pole tekstowe 11">
            <a:hlinkClick r:id="rId7" action="ppaction://hlinksldjump"/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3444412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50 000 PLN</a:t>
            </a:r>
          </a:p>
        </p:txBody>
      </p:sp>
      <p:sp>
        <p:nvSpPr>
          <p:cNvPr id="2" name="pole tekstowe 1">
            <a:hlinkClick r:id="rId8" action="ppaction://hlinksldjump"/>
            <a:extLst>
              <a:ext uri="{FF2B5EF4-FFF2-40B4-BE49-F238E27FC236}">
                <a16:creationId xmlns:a16="http://schemas.microsoft.com/office/drawing/2014/main" id="{735984C0-01E7-F626-445F-DB55B8979FD4}"/>
              </a:ext>
            </a:extLst>
          </p:cNvPr>
          <p:cNvSpPr txBox="1"/>
          <p:nvPr/>
        </p:nvSpPr>
        <p:spPr>
          <a:xfrm>
            <a:off x="8272680" y="4020564"/>
            <a:ext cx="2300042" cy="577530"/>
          </a:xfrm>
          <a:prstGeom prst="rect">
            <a:avLst/>
          </a:prstGeom>
          <a:gradFill flip="none" rotWithShape="1">
            <a:gsLst>
              <a:gs pos="38000">
                <a:srgbClr val="FFC000"/>
              </a:gs>
              <a:gs pos="99000">
                <a:srgbClr val="806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C:</a:t>
            </a:r>
            <a:r>
              <a:rPr lang="pl-PL" sz="2400" dirty="0">
                <a:solidFill>
                  <a:schemeClr val="bg1"/>
                </a:solidFill>
              </a:rPr>
              <a:t>    </a:t>
            </a:r>
            <a:r>
              <a:rPr lang="pl-PL" sz="2400" b="1" dirty="0"/>
              <a:t>75 000 PLN</a:t>
            </a:r>
          </a:p>
        </p:txBody>
      </p:sp>
      <p:sp>
        <p:nvSpPr>
          <p:cNvPr id="9" name="pole tekstowe 8">
            <a:hlinkClick r:id="rId9" action="ppaction://hlinksldjump"/>
            <a:extLst>
              <a:ext uri="{FF2B5EF4-FFF2-40B4-BE49-F238E27FC236}">
                <a16:creationId xmlns:a16="http://schemas.microsoft.com/office/drawing/2014/main" id="{F47F2C90-702A-B800-9990-CD3384E1C253}"/>
              </a:ext>
            </a:extLst>
          </p:cNvPr>
          <p:cNvSpPr txBox="1"/>
          <p:nvPr/>
        </p:nvSpPr>
        <p:spPr>
          <a:xfrm>
            <a:off x="8272680" y="4599467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</a:t>
            </a:r>
            <a:r>
              <a:rPr lang="pl-PL" sz="2400" dirty="0">
                <a:solidFill>
                  <a:srgbClr val="FFC000"/>
                </a:solidFill>
              </a:rPr>
              <a:t>  </a:t>
            </a:r>
            <a:r>
              <a:rPr lang="pl-PL" sz="2400" dirty="0">
                <a:solidFill>
                  <a:schemeClr val="bg1"/>
                </a:solidFill>
              </a:rPr>
              <a:t>100 000 PLN</a:t>
            </a:r>
          </a:p>
        </p:txBody>
      </p:sp>
    </p:spTree>
    <p:extLst>
      <p:ext uri="{BB962C8B-B14F-4D97-AF65-F5344CB8AC3E}">
        <p14:creationId xmlns:p14="http://schemas.microsoft.com/office/powerpoint/2010/main" val="108628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 descr="Obraz zawierający trawa, na wolnym powietrzu, roślina, niebo&#10;&#10;Opis wygenerowany automatycznie">
            <a:extLst>
              <a:ext uri="{FF2B5EF4-FFF2-40B4-BE49-F238E27FC236}">
                <a16:creationId xmlns:a16="http://schemas.microsoft.com/office/drawing/2014/main" id="{F1CC246F-43FA-EF1B-197E-40E4B20A0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b="6353"/>
          <a:stretch/>
        </p:blipFill>
        <p:spPr>
          <a:xfrm>
            <a:off x="1619278" y="2026261"/>
            <a:ext cx="6277335" cy="392304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akcji ratunkowej i holowania?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hlinkClick r:id="rId6" action="ppaction://hlinksldjump"/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80" y="2868023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25 000 PLN</a:t>
            </a:r>
          </a:p>
        </p:txBody>
      </p:sp>
      <p:sp>
        <p:nvSpPr>
          <p:cNvPr id="12" name="pole tekstowe 11">
            <a:hlinkClick r:id="rId7" action="ppaction://hlinksldjump"/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3444412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50 000 PLN</a:t>
            </a:r>
          </a:p>
        </p:txBody>
      </p:sp>
      <p:sp>
        <p:nvSpPr>
          <p:cNvPr id="13" name="pole tekstowe 12">
            <a:hlinkClick r:id="rId8" action="ppaction://hlinksldjump"/>
            <a:extLst>
              <a:ext uri="{FF2B5EF4-FFF2-40B4-BE49-F238E27FC236}">
                <a16:creationId xmlns:a16="http://schemas.microsoft.com/office/drawing/2014/main" id="{77C6900E-C805-039E-9EC2-6555FBEB364E}"/>
              </a:ext>
            </a:extLst>
          </p:cNvPr>
          <p:cNvSpPr txBox="1"/>
          <p:nvPr/>
        </p:nvSpPr>
        <p:spPr>
          <a:xfrm>
            <a:off x="8272680" y="4022510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C: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75 000 PLN</a:t>
            </a:r>
          </a:p>
        </p:txBody>
      </p:sp>
      <p:sp>
        <p:nvSpPr>
          <p:cNvPr id="2" name="pole tekstowe 1">
            <a:hlinkClick r:id="rId9" action="ppaction://hlinksldjump"/>
            <a:extLst>
              <a:ext uri="{FF2B5EF4-FFF2-40B4-BE49-F238E27FC236}">
                <a16:creationId xmlns:a16="http://schemas.microsoft.com/office/drawing/2014/main" id="{E1CB97E3-DD0C-399E-9EA8-C1FA902DA256}"/>
              </a:ext>
            </a:extLst>
          </p:cNvPr>
          <p:cNvSpPr txBox="1"/>
          <p:nvPr/>
        </p:nvSpPr>
        <p:spPr>
          <a:xfrm>
            <a:off x="8272680" y="4600686"/>
            <a:ext cx="2300042" cy="577530"/>
          </a:xfrm>
          <a:prstGeom prst="rect">
            <a:avLst/>
          </a:prstGeom>
          <a:gradFill flip="none" rotWithShape="1">
            <a:gsLst>
              <a:gs pos="38000">
                <a:srgbClr val="FFC000"/>
              </a:gs>
              <a:gs pos="99000">
                <a:srgbClr val="806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D:</a:t>
            </a:r>
            <a:r>
              <a:rPr lang="pl-PL" sz="2400" dirty="0">
                <a:solidFill>
                  <a:schemeClr val="bg1"/>
                </a:solidFill>
              </a:rPr>
              <a:t>  </a:t>
            </a:r>
            <a:r>
              <a:rPr lang="pl-PL" sz="2400" b="1" dirty="0"/>
              <a:t>100 000 PLN</a:t>
            </a:r>
          </a:p>
        </p:txBody>
      </p:sp>
    </p:spTree>
    <p:extLst>
      <p:ext uri="{BB962C8B-B14F-4D97-AF65-F5344CB8AC3E}">
        <p14:creationId xmlns:p14="http://schemas.microsoft.com/office/powerpoint/2010/main" val="145514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 descr="Obraz zawierający trawa, na wolnym powietrzu, roślina, niebo&#10;&#10;Opis wygenerowany automatycznie">
            <a:extLst>
              <a:ext uri="{FF2B5EF4-FFF2-40B4-BE49-F238E27FC236}">
                <a16:creationId xmlns:a16="http://schemas.microsoft.com/office/drawing/2014/main" id="{F1CC246F-43FA-EF1B-197E-40E4B20A0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b="6353"/>
          <a:stretch/>
        </p:blipFill>
        <p:spPr>
          <a:xfrm>
            <a:off x="1619278" y="2026261"/>
            <a:ext cx="6277335" cy="392304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akcji ratunkowej i holowania?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80" y="2868023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25 000 PLN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4017724"/>
            <a:ext cx="2300042" cy="57753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99000">
                <a:srgbClr val="005828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latin typeface="+mj-lt"/>
              </a:rPr>
              <a:t>C:</a:t>
            </a:r>
            <a:r>
              <a:rPr lang="pl-PL" sz="2400" dirty="0"/>
              <a:t> </a:t>
            </a:r>
            <a:r>
              <a:rPr lang="pl-PL" sz="2400" dirty="0">
                <a:solidFill>
                  <a:srgbClr val="FFC000"/>
                </a:solidFill>
              </a:rPr>
              <a:t>   </a:t>
            </a:r>
            <a:r>
              <a:rPr lang="pl-PL" sz="2400" b="1" dirty="0">
                <a:solidFill>
                  <a:schemeClr val="bg1"/>
                </a:solidFill>
              </a:rPr>
              <a:t>75 000 PLN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7C6900E-C805-039E-9EC2-6555FBEB364E}"/>
              </a:ext>
            </a:extLst>
          </p:cNvPr>
          <p:cNvSpPr txBox="1"/>
          <p:nvPr/>
        </p:nvSpPr>
        <p:spPr>
          <a:xfrm>
            <a:off x="8272680" y="3445562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50 000 PLN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6B9FDB7-AE80-8464-608E-E044B0111842}"/>
              </a:ext>
            </a:extLst>
          </p:cNvPr>
          <p:cNvSpPr txBox="1"/>
          <p:nvPr/>
        </p:nvSpPr>
        <p:spPr>
          <a:xfrm>
            <a:off x="8272680" y="4599467"/>
            <a:ext cx="2300042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</a:t>
            </a:r>
            <a:r>
              <a:rPr lang="pl-PL" sz="2400" dirty="0">
                <a:solidFill>
                  <a:srgbClr val="FFC000"/>
                </a:solidFill>
              </a:rPr>
              <a:t>  </a:t>
            </a:r>
            <a:r>
              <a:rPr lang="pl-PL" sz="2400" dirty="0">
                <a:solidFill>
                  <a:schemeClr val="bg1"/>
                </a:solidFill>
              </a:rPr>
              <a:t>100 000 PLN</a:t>
            </a:r>
          </a:p>
        </p:txBody>
      </p:sp>
    </p:spTree>
    <p:extLst>
      <p:ext uri="{BB962C8B-B14F-4D97-AF65-F5344CB8AC3E}">
        <p14:creationId xmlns:p14="http://schemas.microsoft.com/office/powerpoint/2010/main" val="704042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naprawy?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>
            <a:hlinkClick r:id="rId5" action="ppaction://hlinksldjump"/>
            <a:extLst>
              <a:ext uri="{FF2B5EF4-FFF2-40B4-BE49-F238E27FC236}">
                <a16:creationId xmlns:a16="http://schemas.microsoft.com/office/drawing/2014/main" id="{D93FAAB7-D939-FFB1-3BE9-BB797CB5E1D7}"/>
              </a:ext>
            </a:extLst>
          </p:cNvPr>
          <p:cNvSpPr txBox="1"/>
          <p:nvPr/>
        </p:nvSpPr>
        <p:spPr>
          <a:xfrm>
            <a:off x="8272679" y="2868023"/>
            <a:ext cx="2453377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A: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150 000 PLN</a:t>
            </a:r>
          </a:p>
        </p:txBody>
      </p:sp>
      <p:sp>
        <p:nvSpPr>
          <p:cNvPr id="12" name="pole tekstowe 11">
            <a:hlinkClick r:id="rId6" action="ppaction://hlinksldjump"/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3444412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250 000 PLN</a:t>
            </a:r>
          </a:p>
        </p:txBody>
      </p:sp>
      <p:sp>
        <p:nvSpPr>
          <p:cNvPr id="13" name="pole tekstowe 12">
            <a:hlinkClick r:id="rId7" action="ppaction://hlinksldjump"/>
            <a:extLst>
              <a:ext uri="{FF2B5EF4-FFF2-40B4-BE49-F238E27FC236}">
                <a16:creationId xmlns:a16="http://schemas.microsoft.com/office/drawing/2014/main" id="{77C6900E-C805-039E-9EC2-6555FBEB364E}"/>
              </a:ext>
            </a:extLst>
          </p:cNvPr>
          <p:cNvSpPr txBox="1"/>
          <p:nvPr/>
        </p:nvSpPr>
        <p:spPr>
          <a:xfrm>
            <a:off x="8272680" y="4022510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C: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350 000 PLN</a:t>
            </a:r>
          </a:p>
        </p:txBody>
      </p:sp>
      <p:sp>
        <p:nvSpPr>
          <p:cNvPr id="15" name="pole tekstowe 14">
            <a:hlinkClick r:id="rId8" action="ppaction://hlinksldjump"/>
            <a:extLst>
              <a:ext uri="{FF2B5EF4-FFF2-40B4-BE49-F238E27FC236}">
                <a16:creationId xmlns:a16="http://schemas.microsoft.com/office/drawing/2014/main" id="{96B9FDB7-AE80-8464-608E-E044B0111842}"/>
              </a:ext>
            </a:extLst>
          </p:cNvPr>
          <p:cNvSpPr txBox="1"/>
          <p:nvPr/>
        </p:nvSpPr>
        <p:spPr>
          <a:xfrm>
            <a:off x="8272680" y="4599467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 </a:t>
            </a:r>
            <a:r>
              <a:rPr lang="pl-PL" sz="2400" dirty="0">
                <a:solidFill>
                  <a:srgbClr val="FFC000"/>
                </a:solidFill>
              </a:rPr>
              <a:t>   </a:t>
            </a:r>
            <a:r>
              <a:rPr lang="pl-PL" sz="2400" dirty="0">
                <a:solidFill>
                  <a:schemeClr val="bg1"/>
                </a:solidFill>
              </a:rPr>
              <a:t>450 000 PLN</a:t>
            </a:r>
          </a:p>
        </p:txBody>
      </p:sp>
      <p:pic>
        <p:nvPicPr>
          <p:cNvPr id="9" name="Obraz 8" descr="Obraz zawierający osoba, Ludzka twarz, człowiek, ubrania">
            <a:extLst>
              <a:ext uri="{FF2B5EF4-FFF2-40B4-BE49-F238E27FC236}">
                <a16:creationId xmlns:a16="http://schemas.microsoft.com/office/drawing/2014/main" id="{2C401361-1550-0C7A-6BD0-B770D7EA9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31795" r="196" b="10532"/>
          <a:stretch/>
        </p:blipFill>
        <p:spPr>
          <a:xfrm>
            <a:off x="1619278" y="2026261"/>
            <a:ext cx="6277335" cy="39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902-1D88-4CC1-3D3C-EB2EF461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A698B6D3-EACC-A52D-6F31-0D6FAC075DD8}"/>
              </a:ext>
            </a:extLst>
          </p:cNvPr>
          <p:cNvSpPr/>
          <p:nvPr/>
        </p:nvSpPr>
        <p:spPr>
          <a:xfrm>
            <a:off x="1243211" y="2416907"/>
            <a:ext cx="6277335" cy="39230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DF3816D-323F-D0C0-D2E2-A3409ED5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40587" r="11241" b="41383"/>
          <a:stretch/>
        </p:blipFill>
        <p:spPr>
          <a:xfrm>
            <a:off x="0" y="6060"/>
            <a:ext cx="12192000" cy="164955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D4A178CA-DE42-9CD6-B32A-672B7B2F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88901"/>
            <a:ext cx="1293457" cy="6540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378F4B-5A87-9DE3-2AC1-2AC3B3F7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0082ED-CEAB-2C19-E710-53FEED4D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1B5F5-6112-EB24-8FCF-7496F1A9B42C}"/>
              </a:ext>
            </a:extLst>
          </p:cNvPr>
          <p:cNvSpPr txBox="1"/>
          <p:nvPr/>
        </p:nvSpPr>
        <p:spPr>
          <a:xfrm>
            <a:off x="1619277" y="830839"/>
            <a:ext cx="892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dirty="0">
                <a:solidFill>
                  <a:schemeClr val="bg1"/>
                </a:solidFill>
                <a:latin typeface="+mj-lt"/>
              </a:rPr>
              <a:t>Jakie są koszty naprawy?</a:t>
            </a:r>
            <a:endParaRPr lang="pl-PL" sz="3200" dirty="0">
              <a:solidFill>
                <a:schemeClr val="bg1"/>
              </a:solidFill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pole tekstowe 11">
            <a:hlinkClick r:id="rId5" action="ppaction://hlinksldjump"/>
            <a:extLst>
              <a:ext uri="{FF2B5EF4-FFF2-40B4-BE49-F238E27FC236}">
                <a16:creationId xmlns:a16="http://schemas.microsoft.com/office/drawing/2014/main" id="{CB37F425-2601-CCB8-46CF-4E64B87606DD}"/>
              </a:ext>
            </a:extLst>
          </p:cNvPr>
          <p:cNvSpPr txBox="1"/>
          <p:nvPr/>
        </p:nvSpPr>
        <p:spPr>
          <a:xfrm>
            <a:off x="8272680" y="3444412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B: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250 000 PLN</a:t>
            </a:r>
          </a:p>
        </p:txBody>
      </p:sp>
      <p:sp>
        <p:nvSpPr>
          <p:cNvPr id="13" name="pole tekstowe 12">
            <a:hlinkClick r:id="rId6" action="ppaction://hlinksldjump"/>
            <a:extLst>
              <a:ext uri="{FF2B5EF4-FFF2-40B4-BE49-F238E27FC236}">
                <a16:creationId xmlns:a16="http://schemas.microsoft.com/office/drawing/2014/main" id="{77C6900E-C805-039E-9EC2-6555FBEB364E}"/>
              </a:ext>
            </a:extLst>
          </p:cNvPr>
          <p:cNvSpPr txBox="1"/>
          <p:nvPr/>
        </p:nvSpPr>
        <p:spPr>
          <a:xfrm>
            <a:off x="8272680" y="4022510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C:</a:t>
            </a:r>
            <a:r>
              <a:rPr lang="pl-PL" sz="2400" dirty="0">
                <a:solidFill>
                  <a:srgbClr val="FFC000"/>
                </a:solidFill>
              </a:rPr>
              <a:t>    </a:t>
            </a:r>
            <a:r>
              <a:rPr lang="pl-PL" sz="2400" dirty="0">
                <a:solidFill>
                  <a:schemeClr val="bg1"/>
                </a:solidFill>
              </a:rPr>
              <a:t>350 000 PLN</a:t>
            </a:r>
          </a:p>
        </p:txBody>
      </p:sp>
      <p:sp>
        <p:nvSpPr>
          <p:cNvPr id="15" name="pole tekstowe 14">
            <a:hlinkClick r:id="rId7" action="ppaction://hlinksldjump"/>
            <a:extLst>
              <a:ext uri="{FF2B5EF4-FFF2-40B4-BE49-F238E27FC236}">
                <a16:creationId xmlns:a16="http://schemas.microsoft.com/office/drawing/2014/main" id="{96B9FDB7-AE80-8464-608E-E044B0111842}"/>
              </a:ext>
            </a:extLst>
          </p:cNvPr>
          <p:cNvSpPr txBox="1"/>
          <p:nvPr/>
        </p:nvSpPr>
        <p:spPr>
          <a:xfrm>
            <a:off x="8272680" y="4599467"/>
            <a:ext cx="2453376" cy="577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FFC000"/>
                </a:solidFill>
                <a:latin typeface="+mj-lt"/>
              </a:rPr>
              <a:t>D: </a:t>
            </a:r>
            <a:r>
              <a:rPr lang="pl-PL" sz="2400" dirty="0">
                <a:solidFill>
                  <a:srgbClr val="FFC000"/>
                </a:solidFill>
              </a:rPr>
              <a:t>   </a:t>
            </a:r>
            <a:r>
              <a:rPr lang="pl-PL" sz="2400" dirty="0">
                <a:solidFill>
                  <a:schemeClr val="bg1"/>
                </a:solidFill>
              </a:rPr>
              <a:t>450 000 PLN</a:t>
            </a:r>
          </a:p>
        </p:txBody>
      </p:sp>
      <p:pic>
        <p:nvPicPr>
          <p:cNvPr id="9" name="Obraz 8" descr="Obraz zawierający osoba, Ludzka twarz, człowiek, ubrania">
            <a:extLst>
              <a:ext uri="{FF2B5EF4-FFF2-40B4-BE49-F238E27FC236}">
                <a16:creationId xmlns:a16="http://schemas.microsoft.com/office/drawing/2014/main" id="{2C401361-1550-0C7A-6BD0-B770D7EA9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31795" r="196" b="10532"/>
          <a:stretch/>
        </p:blipFill>
        <p:spPr>
          <a:xfrm>
            <a:off x="1619278" y="2026261"/>
            <a:ext cx="6277335" cy="3903047"/>
          </a:xfrm>
          <a:prstGeom prst="rect">
            <a:avLst/>
          </a:prstGeom>
        </p:spPr>
      </p:pic>
      <p:sp>
        <p:nvSpPr>
          <p:cNvPr id="2" name="pole tekstowe 1">
            <a:hlinkClick r:id="rId9" action="ppaction://hlinksldjump"/>
            <a:extLst>
              <a:ext uri="{FF2B5EF4-FFF2-40B4-BE49-F238E27FC236}">
                <a16:creationId xmlns:a16="http://schemas.microsoft.com/office/drawing/2014/main" id="{1219272A-57FB-8C01-436D-25685BFA7E57}"/>
              </a:ext>
            </a:extLst>
          </p:cNvPr>
          <p:cNvSpPr txBox="1"/>
          <p:nvPr/>
        </p:nvSpPr>
        <p:spPr>
          <a:xfrm>
            <a:off x="8272680" y="2868023"/>
            <a:ext cx="2453376" cy="577530"/>
          </a:xfrm>
          <a:prstGeom prst="rect">
            <a:avLst/>
          </a:prstGeom>
          <a:gradFill flip="none" rotWithShape="1">
            <a:gsLst>
              <a:gs pos="38000">
                <a:srgbClr val="FFC000"/>
              </a:gs>
              <a:gs pos="99000">
                <a:srgbClr val="806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A:</a:t>
            </a:r>
            <a:r>
              <a:rPr lang="pl-PL" sz="2400" dirty="0">
                <a:solidFill>
                  <a:schemeClr val="bg1"/>
                </a:solidFill>
              </a:rPr>
              <a:t>    </a:t>
            </a:r>
            <a:r>
              <a:rPr lang="pl-PL" sz="2400" b="1" dirty="0"/>
              <a:t>150 000 PLN</a:t>
            </a:r>
          </a:p>
        </p:txBody>
      </p:sp>
    </p:spTree>
    <p:extLst>
      <p:ext uri="{BB962C8B-B14F-4D97-AF65-F5344CB8AC3E}">
        <p14:creationId xmlns:p14="http://schemas.microsoft.com/office/powerpoint/2010/main" val="340457277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Grupa MAK">
      <a:dk1>
        <a:sysClr val="windowText" lastClr="000000"/>
      </a:dk1>
      <a:lt1>
        <a:sysClr val="window" lastClr="FFFFFF"/>
      </a:lt1>
      <a:dk2>
        <a:srgbClr val="003168"/>
      </a:dk2>
      <a:lt2>
        <a:srgbClr val="E7E6E6"/>
      </a:lt2>
      <a:accent1>
        <a:srgbClr val="004483"/>
      </a:accent1>
      <a:accent2>
        <a:srgbClr val="ED1B2F"/>
      </a:accent2>
      <a:accent3>
        <a:srgbClr val="999999"/>
      </a:accent3>
      <a:accent4>
        <a:srgbClr val="C41425"/>
      </a:accent4>
      <a:accent5>
        <a:srgbClr val="004483"/>
      </a:accent5>
      <a:accent6>
        <a:srgbClr val="004483"/>
      </a:accent6>
      <a:hlink>
        <a:srgbClr val="0058A4"/>
      </a:hlink>
      <a:folHlink>
        <a:srgbClr val="66666F"/>
      </a:folHlink>
    </a:clrScheme>
    <a:fontScheme name="grupa MAK">
      <a:majorFont>
        <a:latin typeface="Segoe UI Semibold"/>
        <a:ea typeface=""/>
        <a:cs typeface=""/>
      </a:majorFont>
      <a:minorFont>
        <a:latin typeface="Segoe UI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466B6B777CBE42870FF317DD990E67" ma:contentTypeVersion="9" ma:contentTypeDescription="Utwórz nowy dokument." ma:contentTypeScope="" ma:versionID="00e869cdfd6030cae8f9af3ad2a03fd1">
  <xsd:schema xmlns:xsd="http://www.w3.org/2001/XMLSchema" xmlns:xs="http://www.w3.org/2001/XMLSchema" xmlns:p="http://schemas.microsoft.com/office/2006/metadata/properties" xmlns:ns2="a7b688e8-501d-45b7-bbc4-d4c15133bc50" xmlns:ns3="70abfbd4-f07b-4213-86c5-69e0fb46f39f" targetNamespace="http://schemas.microsoft.com/office/2006/metadata/properties" ma:root="true" ma:fieldsID="5dd6c81ec5c1348246630af5d5ff6c36" ns2:_="" ns3:_="">
    <xsd:import namespace="a7b688e8-501d-45b7-bbc4-d4c15133bc50"/>
    <xsd:import namespace="70abfbd4-f07b-4213-86c5-69e0fb46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688e8-501d-45b7-bbc4-d4c15133bc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i obrazów" ma:readOnly="false" ma:fieldId="{5cf76f15-5ced-4ddc-b409-7134ff3c332f}" ma:taxonomyMulti="true" ma:sspId="3d0cdc64-5faa-41a4-a4be-f005a58422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abfbd4-f07b-4213-86c5-69e0fb46f39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dd4c717-19e3-4cde-9ca5-d393678266fc}" ma:internalName="TaxCatchAll" ma:showField="CatchAllData" ma:web="70abfbd4-f07b-4213-86c5-69e0fb46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b688e8-501d-45b7-bbc4-d4c15133bc50">
      <Terms xmlns="http://schemas.microsoft.com/office/infopath/2007/PartnerControls"/>
    </lcf76f155ced4ddcb4097134ff3c332f>
    <TaxCatchAll xmlns="70abfbd4-f07b-4213-86c5-69e0fb46f39f" xsi:nil="true"/>
  </documentManagement>
</p:properties>
</file>

<file path=customXml/itemProps1.xml><?xml version="1.0" encoding="utf-8"?>
<ds:datastoreItem xmlns:ds="http://schemas.openxmlformats.org/officeDocument/2006/customXml" ds:itemID="{21160A19-FC8D-4896-A483-C225B4E7E0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b688e8-501d-45b7-bbc4-d4c15133bc50"/>
    <ds:schemaRef ds:uri="70abfbd4-f07b-4213-86c5-69e0fb46f3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AFD365-CE50-419B-AAD3-F7E3BD05BF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91CD53-ECB0-4827-9D84-382CB0E404B7}">
  <ds:schemaRefs>
    <ds:schemaRef ds:uri="http://schemas.microsoft.com/office/2006/metadata/properties"/>
    <ds:schemaRef ds:uri="http://schemas.microsoft.com/office/infopath/2007/PartnerControls"/>
    <ds:schemaRef ds:uri="a7b688e8-501d-45b7-bbc4-d4c15133bc50"/>
    <ds:schemaRef ds:uri="70abfbd4-f07b-4213-86c5-69e0fb46f3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1981</TotalTime>
  <Words>1021</Words>
  <Application>Microsoft Office PowerPoint</Application>
  <PresentationFormat>Panoramiczny</PresentationFormat>
  <Paragraphs>180</Paragraphs>
  <Slides>22</Slides>
  <Notes>22</Notes>
  <HiddenSlides>0</HiddenSlides>
  <MMClips>2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1" baseType="lpstr">
      <vt:lpstr>Gotham</vt:lpstr>
      <vt:lpstr>Segoe UI Semibold</vt:lpstr>
      <vt:lpstr>Calibri</vt:lpstr>
      <vt:lpstr>Wingdings</vt:lpstr>
      <vt:lpstr>Segoe UI Light</vt:lpstr>
      <vt:lpstr>__Merriweather_3751b8</vt:lpstr>
      <vt:lpstr>Bahnschrift SemiLight SemiConde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Krzysztof Leśniewski</dc:creator>
  <cp:lastModifiedBy>Michał Parol</cp:lastModifiedBy>
  <cp:revision>395</cp:revision>
  <cp:lastPrinted>2022-09-02T06:45:14Z</cp:lastPrinted>
  <dcterms:created xsi:type="dcterms:W3CDTF">2020-04-27T10:47:04Z</dcterms:created>
  <dcterms:modified xsi:type="dcterms:W3CDTF">2024-09-11T15:58:01Z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0x01010078466B6B777CBE42870FF317DD990E67</vt:lpwstr>
  </property>
</Properties>
</file>