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8"/>
  </p:notesMasterIdLst>
  <p:handoutMasterIdLst>
    <p:handoutMasterId r:id="rId19"/>
  </p:handoutMasterIdLst>
  <p:sldIdLst>
    <p:sldId id="259" r:id="rId2"/>
    <p:sldId id="271" r:id="rId3"/>
    <p:sldId id="260" r:id="rId4"/>
    <p:sldId id="267" r:id="rId5"/>
    <p:sldId id="258" r:id="rId6"/>
    <p:sldId id="262" r:id="rId7"/>
    <p:sldId id="263" r:id="rId8"/>
    <p:sldId id="261" r:id="rId9"/>
    <p:sldId id="264" r:id="rId10"/>
    <p:sldId id="273" r:id="rId11"/>
    <p:sldId id="269" r:id="rId12"/>
    <p:sldId id="265" r:id="rId13"/>
    <p:sldId id="270" r:id="rId14"/>
    <p:sldId id="266" r:id="rId15"/>
    <p:sldId id="274" r:id="rId16"/>
    <p:sldId id="272" r:id="rId17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B5767-6AD8-4EF8-B53D-EA6335EAD6AA}" v="16" dt="2024-09-11T14:01:05.553"/>
    <p1510:client id="{5F813C36-949D-4424-85F8-821AA3C1DF29}" v="1" dt="2024-09-11T14:04:55.549"/>
    <p1510:client id="{FF333FF6-07C7-4A35-96A9-9D79A254A1D4}" v="419" dt="2024-09-11T13:05:20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9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2" d="100"/>
          <a:sy n="132" d="100"/>
        </p:scale>
        <p:origin x="478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weł Biernatowski" userId="0adb605a276503d8" providerId="LiveId" clId="{5F813C36-949D-4424-85F8-821AA3C1DF29}"/>
    <pc:docChg chg="modSld">
      <pc:chgData name="Paweł Biernatowski" userId="0adb605a276503d8" providerId="LiveId" clId="{5F813C36-949D-4424-85F8-821AA3C1DF29}" dt="2024-09-11T14:04:55.549" v="0"/>
      <pc:docMkLst>
        <pc:docMk/>
      </pc:docMkLst>
      <pc:sldChg chg="modAnim">
        <pc:chgData name="Paweł Biernatowski" userId="0adb605a276503d8" providerId="LiveId" clId="{5F813C36-949D-4424-85F8-821AA3C1DF29}" dt="2024-09-11T14:04:55.549" v="0"/>
        <pc:sldMkLst>
          <pc:docMk/>
          <pc:sldMk cId="139455787" sldId="26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DC13AB6D-DEA2-4CBB-AC69-1EF1A6AD1512}">
      <dgm:prSet/>
      <dgm:spPr/>
      <dgm:t>
        <a:bodyPr rtlCol="0"/>
        <a:lstStyle/>
        <a:p>
          <a:pPr rtl="0">
            <a:defRPr cap="all"/>
          </a:pPr>
          <a:r>
            <a:rPr lang="pl" dirty="0">
              <a:latin typeface="Times New Roman" panose="02020603050405020304" pitchFamily="18" charset="0"/>
              <a:cs typeface="Times New Roman" panose="02020603050405020304" pitchFamily="18" charset="0"/>
            </a:rPr>
            <a:t>Czy LOGISTYCY CZĘSTO ZOSTAJĄ PREZESAMI FIRM PRODUCENCKICH?</a:t>
          </a:r>
        </a:p>
      </dgm:t>
    </dgm:pt>
    <dgm:pt modelId="{2C752582-D9FF-4E04-A92F-827DB4BB5C48}" type="parTrans" cxnId="{4B888393-351D-4489-90C9-5A68061AB236}">
      <dgm:prSet/>
      <dgm:spPr/>
      <dgm:t>
        <a:bodyPr rtlCol="0"/>
        <a:lstStyle/>
        <a:p>
          <a:pPr rtl="0"/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 rtlCol="0"/>
        <a:lstStyle/>
        <a:p>
          <a:pPr rtl="0"/>
          <a:r>
            <a:rPr lang="pl"/>
            <a:t>01</a:t>
          </a:r>
          <a:endParaRPr lang="pl" dirty="0"/>
        </a:p>
      </dgm:t>
    </dgm:pt>
    <dgm:pt modelId="{53742231-981F-480A-940F-203EC2F7423F}">
      <dgm:prSet/>
      <dgm:spPr/>
      <dgm:t>
        <a:bodyPr rtlCol="0"/>
        <a:lstStyle/>
        <a:p>
          <a:pPr rtl="0">
            <a:defRPr cap="all"/>
          </a:pPr>
          <a:r>
            <a:rPr lang="pl" dirty="0">
              <a:latin typeface="Times New Roman" panose="02020603050405020304" pitchFamily="18" charset="0"/>
              <a:cs typeface="Times New Roman" panose="02020603050405020304" pitchFamily="18" charset="0"/>
            </a:rPr>
            <a:t>KIEDY LOGISTYK DOWIADUJE </a:t>
          </a:r>
          <a:r>
            <a:rPr lang="pl">
              <a:latin typeface="Times New Roman" panose="02020603050405020304" pitchFamily="18" charset="0"/>
              <a:cs typeface="Times New Roman" panose="02020603050405020304" pitchFamily="18" charset="0"/>
            </a:rPr>
            <a:t>SIĘ O CZYMKOLWIEK?</a:t>
          </a:r>
          <a:endParaRPr lang="pl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C75195-FBA1-43DE-85DD-40B4B3A2F1F3}" type="parTrans" cxnId="{F226B1C2-5D99-403A-8240-EAD6BD4D8534}">
      <dgm:prSet/>
      <dgm:spPr/>
      <dgm:t>
        <a:bodyPr rtlCol="0"/>
        <a:lstStyle/>
        <a:p>
          <a:pPr rtl="0"/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 rtlCol="0"/>
        <a:lstStyle/>
        <a:p>
          <a:pPr rtl="0"/>
          <a:r>
            <a:rPr lang="pl"/>
            <a:t>02</a:t>
          </a:r>
          <a:endParaRPr lang="pl" dirty="0"/>
        </a:p>
      </dgm:t>
    </dgm:pt>
    <dgm:pt modelId="{9EF41CC5-EF3B-4A6D-8229-3F1333EADFB3}">
      <dgm:prSet/>
      <dgm:spPr/>
      <dgm:t>
        <a:bodyPr rtlCol="0"/>
        <a:lstStyle/>
        <a:p>
          <a:pPr rtl="0">
            <a:defRPr cap="all"/>
          </a:pPr>
          <a:r>
            <a:rPr lang="pl" dirty="0">
              <a:latin typeface="Times New Roman" panose="02020603050405020304" pitchFamily="18" charset="0"/>
              <a:cs typeface="Times New Roman" panose="02020603050405020304" pitchFamily="18" charset="0"/>
            </a:rPr>
            <a:t>Z KIM KOMUNIKUJE SIĘ KLIENT JEŚLI COŚ SIĘ ZAWALI W DOSTAWIE?</a:t>
          </a:r>
        </a:p>
      </dgm:t>
    </dgm:pt>
    <dgm:pt modelId="{DAEF1C7D-B0C5-46FA-BED3-8A54E918D3E0}" type="parTrans" cxnId="{E476EEBC-7C9F-4E07-BD58-1044B9769B64}">
      <dgm:prSet/>
      <dgm:spPr/>
      <dgm:t>
        <a:bodyPr rtlCol="0"/>
        <a:lstStyle/>
        <a:p>
          <a:pPr rtl="0"/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 rtlCol="0"/>
        <a:lstStyle/>
        <a:p>
          <a:pPr rtl="0"/>
          <a:r>
            <a:rPr lang="pl"/>
            <a:t>03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3"/>
      <dgm:spPr/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3"/>
      <dgm:spPr/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3"/>
      <dgm:spPr/>
    </dgm:pt>
    <dgm:pt modelId="{E20811D6-E5D4-4C9E-AABF-9E0E1902CA2C}" type="pres">
      <dgm:prSet presAssocID="{98E6DD7C-B953-4119-9F64-9914E467ECB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808" y="0"/>
          <a:ext cx="3275967" cy="3714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rtlCol="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Czy LOGISTYCY CZĘSTO ZOSTAJĄ PREZESAMI FIRM PRODUCENCKICH?</a:t>
          </a:r>
        </a:p>
      </dsp:txBody>
      <dsp:txXfrm>
        <a:off x="808" y="1485900"/>
        <a:ext cx="3275967" cy="2228850"/>
      </dsp:txXfrm>
    </dsp:sp>
    <dsp:sp modelId="{BBA91679-4684-4A04-8AEB-03038C78A75C}">
      <dsp:nvSpPr>
        <dsp:cNvPr id="0" name=""/>
        <dsp:cNvSpPr/>
      </dsp:nvSpPr>
      <dsp:spPr>
        <a:xfrm>
          <a:off x="80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rtlCol="0" anchor="ctr" anchorCtr="0">
          <a:noAutofit/>
        </a:bodyPr>
        <a:lstStyle/>
        <a:p>
          <a:pPr marL="0" lvl="0" indent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6600" kern="1200"/>
            <a:t>01</a:t>
          </a:r>
          <a:endParaRPr lang="pl" sz="6600" kern="1200" dirty="0"/>
        </a:p>
      </dsp:txBody>
      <dsp:txXfrm>
        <a:off x="808" y="0"/>
        <a:ext cx="3275967" cy="1485900"/>
      </dsp:txXfrm>
    </dsp:sp>
    <dsp:sp modelId="{00AE7F27-0E5D-4AFB-ACD6-B5A19E79EA42}">
      <dsp:nvSpPr>
        <dsp:cNvPr id="0" name=""/>
        <dsp:cNvSpPr/>
      </dsp:nvSpPr>
      <dsp:spPr>
        <a:xfrm>
          <a:off x="3538853" y="0"/>
          <a:ext cx="3275967" cy="3714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rtlCol="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KIEDY LOGISTYK DOWIADUJE </a:t>
          </a:r>
          <a:r>
            <a:rPr lang="pl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SIĘ O CZYMKOLWIEK?</a:t>
          </a:r>
          <a:endParaRPr lang="pl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8853" y="1485900"/>
        <a:ext cx="3275967" cy="2228850"/>
      </dsp:txXfrm>
    </dsp:sp>
    <dsp:sp modelId="{975C752B-C37A-4BA6-A3AE-2202A141404A}">
      <dsp:nvSpPr>
        <dsp:cNvPr id="0" name=""/>
        <dsp:cNvSpPr/>
      </dsp:nvSpPr>
      <dsp:spPr>
        <a:xfrm>
          <a:off x="3538853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rtlCol="0" anchor="ctr" anchorCtr="0">
          <a:noAutofit/>
        </a:bodyPr>
        <a:lstStyle/>
        <a:p>
          <a:pPr marL="0" lvl="0" indent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6600" kern="1200"/>
            <a:t>02</a:t>
          </a:r>
          <a:endParaRPr lang="pl" sz="6600" kern="1200" dirty="0"/>
        </a:p>
      </dsp:txBody>
      <dsp:txXfrm>
        <a:off x="3538853" y="0"/>
        <a:ext cx="3275967" cy="1485900"/>
      </dsp:txXfrm>
    </dsp:sp>
    <dsp:sp modelId="{CAD62F17-E99D-4FEF-B376-961CA4CB20EB}">
      <dsp:nvSpPr>
        <dsp:cNvPr id="0" name=""/>
        <dsp:cNvSpPr/>
      </dsp:nvSpPr>
      <dsp:spPr>
        <a:xfrm>
          <a:off x="7076898" y="0"/>
          <a:ext cx="3275967" cy="3714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rtlCol="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 KIM KOMUNIKUJE SIĘ KLIENT JEŚLI COŚ SIĘ ZAWALI W DOSTAWIE?</a:t>
          </a:r>
        </a:p>
      </dsp:txBody>
      <dsp:txXfrm>
        <a:off x="7076898" y="1485900"/>
        <a:ext cx="3275967" cy="2228850"/>
      </dsp:txXfrm>
    </dsp:sp>
    <dsp:sp modelId="{E20811D6-E5D4-4C9E-AABF-9E0E1902CA2C}">
      <dsp:nvSpPr>
        <dsp:cNvPr id="0" name=""/>
        <dsp:cNvSpPr/>
      </dsp:nvSpPr>
      <dsp:spPr>
        <a:xfrm>
          <a:off x="707689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rtlCol="0" anchor="ctr" anchorCtr="0">
          <a:noAutofit/>
        </a:bodyPr>
        <a:lstStyle/>
        <a:p>
          <a:pPr marL="0" lvl="0" indent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6600" kern="1200"/>
            <a:t>03</a:t>
          </a:r>
        </a:p>
      </dsp:txBody>
      <dsp:txXfrm>
        <a:off x="7076898" y="0"/>
        <a:ext cx="3275967" cy="148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01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02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522669-EC7D-49E1-B741-A2FE50683CA7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FCFB61-6BBB-4064-80C0-AA071B09F09D}" type="datetime1">
              <a:rPr lang="pl-PL" smtClean="0"/>
              <a:t>11.09.2024</a:t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Dlaczego mówimy o wygrywaniu?</a:t>
            </a:r>
          </a:p>
          <a:p>
            <a:r>
              <a:rPr lang="pl-PL" dirty="0"/>
              <a:t>To jest zadanie szefa firmy</a:t>
            </a:r>
          </a:p>
          <a:p>
            <a:r>
              <a:rPr lang="pl-PL" dirty="0"/>
              <a:t>Los rodzin</a:t>
            </a:r>
          </a:p>
          <a:p>
            <a:r>
              <a:rPr lang="pl-PL" dirty="0"/>
              <a:t>Dzieci </a:t>
            </a:r>
          </a:p>
          <a:p>
            <a:r>
              <a:rPr lang="pl-PL" dirty="0"/>
              <a:t>Podatki</a:t>
            </a:r>
          </a:p>
          <a:p>
            <a:endParaRPr lang="pl-PL" dirty="0"/>
          </a:p>
          <a:p>
            <a:r>
              <a:rPr lang="pl-PL" dirty="0"/>
              <a:t>30 minut – </a:t>
            </a:r>
            <a:r>
              <a:rPr lang="pl-PL" dirty="0" err="1"/>
              <a:t>teaser</a:t>
            </a:r>
            <a:endParaRPr lang="pl-PL" dirty="0"/>
          </a:p>
          <a:p>
            <a:r>
              <a:rPr lang="pl-PL" dirty="0"/>
              <a:t>Niepokój i pytania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FCFB61-6BBB-4064-80C0-AA071B09F09D}" type="datetime1">
              <a:rPr lang="pl-PL" smtClean="0"/>
              <a:t>11.09.2024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6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To się bierze z efektywności operacyjnej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Czy dobrze mieć gwiazdy w zespole i płacić ludziom więcej niż konkurencja</a:t>
            </a:r>
          </a:p>
          <a:p>
            <a:r>
              <a:rPr lang="pl-PL" dirty="0"/>
              <a:t>Zakazać notesów</a:t>
            </a:r>
          </a:p>
          <a:p>
            <a:endParaRPr lang="pl-PL" dirty="0"/>
          </a:p>
          <a:p>
            <a:r>
              <a:rPr lang="pl-PL" dirty="0"/>
              <a:t>Proces musi być szczegółowy – wyjątki powinny trafić do procesu</a:t>
            </a:r>
          </a:p>
          <a:p>
            <a:endParaRPr lang="pl-PL" dirty="0"/>
          </a:p>
          <a:p>
            <a:r>
              <a:rPr lang="pl-PL" dirty="0"/>
              <a:t>Zarządzający nie może angażować się w rozwiązywanie bieżących problemów – jeśli tak robi to ma sprytnych pracowników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Pechowcy w firmie</a:t>
            </a:r>
          </a:p>
          <a:p>
            <a:endParaRPr lang="pl-PL" dirty="0"/>
          </a:p>
          <a:p>
            <a:r>
              <a:rPr lang="pl-PL" dirty="0"/>
              <a:t>Kto zrobi Waszą robotę</a:t>
            </a:r>
          </a:p>
          <a:p>
            <a:endParaRPr lang="pl-PL" dirty="0"/>
          </a:p>
          <a:p>
            <a:r>
              <a:rPr lang="pl-PL" dirty="0"/>
              <a:t>Dzisiaj to jeszcze ludzie – jak przygotować się na współpracę z algorytmami to inne zagadnienie </a:t>
            </a:r>
            <a:r>
              <a:rPr lang="pl-PL"/>
              <a:t>(Amazon)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FCFB61-6BBB-4064-80C0-AA071B09F09D}" type="datetime1">
              <a:rPr lang="pl-PL" smtClean="0"/>
              <a:t>11.09.2024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65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Chipsy – tylko cena + sprawność operacyjna + chody w magazynie klienta (nikt nie lubi mieć zapasu – tanio a zajmuj dużo miejsca oraz duża rotacja czyli braki na półkach)</a:t>
            </a:r>
          </a:p>
          <a:p>
            <a:endParaRPr lang="pl-PL" dirty="0"/>
          </a:p>
          <a:p>
            <a:r>
              <a:rPr lang="pl-PL" dirty="0"/>
              <a:t>Piwo – elastyczność wolumenowa i szybkość reakcji (pogoda, promocje , </a:t>
            </a:r>
            <a:r>
              <a:rPr lang="pl-PL" dirty="0" err="1"/>
              <a:t>Xdocking</a:t>
            </a:r>
            <a:r>
              <a:rPr lang="pl-PL" dirty="0"/>
              <a:t> X </a:t>
            </a:r>
            <a:r>
              <a:rPr lang="pl-PL" dirty="0" err="1"/>
              <a:t>picking</a:t>
            </a:r>
            <a:r>
              <a:rPr lang="pl-PL" dirty="0"/>
              <a:t>, </a:t>
            </a:r>
            <a:r>
              <a:rPr lang="pl-PL" dirty="0" err="1"/>
              <a:t>POs</a:t>
            </a:r>
            <a:r>
              <a:rPr lang="pl-PL" dirty="0"/>
              <a:t>))– chody u klienta (okienka / priorytet u klienta), ciężkie – wózek, odbiór pustych butelek + cena rynkowa, temperatura</a:t>
            </a:r>
          </a:p>
          <a:p>
            <a:endParaRPr lang="pl-PL" dirty="0"/>
          </a:p>
          <a:p>
            <a:r>
              <a:rPr lang="pl-PL" dirty="0"/>
              <a:t>czekolada – bardzo kosztowne uszkodzenia, temperatura (izoterma), kradzieże, doświadczenie </a:t>
            </a:r>
            <a:r>
              <a:rPr lang="pl-PL" dirty="0" err="1"/>
              <a:t>premium</a:t>
            </a:r>
            <a:r>
              <a:rPr lang="pl-PL" dirty="0"/>
              <a:t>, mniejszy  transport, zwroty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FCFB61-6BBB-4064-80C0-AA071B09F09D}" type="datetime1">
              <a:rPr lang="pl-PL" smtClean="0"/>
              <a:t>11.09.2024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09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Koniunktura – nie mamy wpływu</a:t>
            </a:r>
          </a:p>
          <a:p>
            <a:endParaRPr lang="pl-PL" dirty="0"/>
          </a:p>
          <a:p>
            <a:r>
              <a:rPr lang="pl-PL" dirty="0"/>
              <a:t>Żaba afrykańska – wychodzi, je i rozmnaża się jak pada, jak nie pada to się zakopuje – czyli jeździmy tylko jak stawki są wysokie a na resztę czasu mamy inny pomysł – </a:t>
            </a:r>
            <a:r>
              <a:rPr lang="pl-PL" dirty="0" err="1"/>
              <a:t>netflix</a:t>
            </a:r>
            <a:r>
              <a:rPr lang="pl-PL" dirty="0"/>
              <a:t> i piwo </a:t>
            </a:r>
          </a:p>
          <a:p>
            <a:endParaRPr lang="pl-PL" dirty="0"/>
          </a:p>
          <a:p>
            <a:r>
              <a:rPr lang="pl-PL" dirty="0"/>
              <a:t>Drapieżnik -   silniejszy, szybszy, największy nakład ale jada pierwszy i do syta. Poluje (zdobywa klientów) i nie dopuszcza do zdobyczy konkurencji. Mięśnie, kły i pazury</a:t>
            </a:r>
          </a:p>
          <a:p>
            <a:endParaRPr lang="pl-PL" dirty="0"/>
          </a:p>
          <a:p>
            <a:r>
              <a:rPr lang="pl-PL" dirty="0"/>
              <a:t>Padlinożerca – koncentruje się na tym gdzie jest i co robi drapieżnik i czeka aż ten się naje – futro w słabej kondycji – </a:t>
            </a:r>
            <a:r>
              <a:rPr lang="pl-PL" dirty="0" err="1"/>
              <a:t>niskokosztowy</a:t>
            </a:r>
            <a:r>
              <a:rPr lang="pl-PL" dirty="0"/>
              <a:t> narzekacz optymista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FCFB61-6BBB-4064-80C0-AA071B09F09D}" type="datetime1">
              <a:rPr lang="pl-PL" smtClean="0"/>
              <a:t>11.09.2024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81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Nie ma co z pracownikiem liniowym rozmawiać o perspektywie roku</a:t>
            </a:r>
          </a:p>
          <a:p>
            <a:r>
              <a:rPr lang="pl-PL" dirty="0"/>
              <a:t>Dyrektor przełknie wyższą cenę bo sobie gdzieś w ciągu roku odbije (ma też zachomikowany budżet) – poznać i wyrobić dojście</a:t>
            </a:r>
          </a:p>
          <a:p>
            <a:r>
              <a:rPr lang="pl-PL" dirty="0"/>
              <a:t>To trwa ale jeśli wy tego nie robicie a robi to konkurencja to spadacie w łańcuchu żywienia</a:t>
            </a:r>
          </a:p>
          <a:p>
            <a:endParaRPr lang="pl-PL" dirty="0"/>
          </a:p>
          <a:p>
            <a:r>
              <a:rPr lang="pl-PL" dirty="0"/>
              <a:t>Czy znacie cele osobiste Waszego kluczowego kontaktu</a:t>
            </a:r>
          </a:p>
          <a:p>
            <a:endParaRPr lang="pl-PL" dirty="0"/>
          </a:p>
          <a:p>
            <a:r>
              <a:rPr lang="pl-PL" dirty="0"/>
              <a:t>Oceny kwartalne. Półroczne, roczne  - podwyżka / awans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FCFB61-6BBB-4064-80C0-AA071B09F09D}" type="datetime1">
              <a:rPr lang="pl-PL" smtClean="0"/>
              <a:t>11.09.2024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2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FCFB61-6BBB-4064-80C0-AA071B09F09D}" type="datetime1">
              <a:rPr lang="pl-PL" smtClean="0"/>
              <a:t>11.09.2024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83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Ważna książka która to tłumaczy</a:t>
            </a:r>
          </a:p>
          <a:p>
            <a:endParaRPr lang="pl-PL" dirty="0"/>
          </a:p>
          <a:p>
            <a:r>
              <a:rPr lang="pl-PL" dirty="0"/>
              <a:t>Musicie być zauważalni i rozpoznawalni i komunikować się na bieżąco – martwa strona to jak opuszczony dom bez życia – nigdy nie było to tak tanie i proste – nie musicie zatrudniać agencji marketingowej – zawsze się znajdzie w firmie paru maniaków którzy jeszcze podziękują że mogą się tym zająć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FCFB61-6BBB-4064-80C0-AA071B09F09D}" type="datetime1">
              <a:rPr lang="pl-PL" smtClean="0"/>
              <a:t>11.09.2024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74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Jeśli powstały pytania lub ktoś odczuwa lekki niepokój to osiągnąłem swój cel – zapraszam do kontaktu</a:t>
            </a:r>
          </a:p>
          <a:p>
            <a:r>
              <a:rPr lang="pl-PL" dirty="0"/>
              <a:t> dziękuję za możliwość wystąpienia przed tak zacnym gronem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FCFB61-6BBB-4064-80C0-AA071B09F09D}" type="datetime1">
              <a:rPr lang="pl-PL" smtClean="0"/>
              <a:t>11.09.2024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1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Okiem szefa sprzedaży odpowiedzialnego za pełen P&amp;L</a:t>
            </a:r>
          </a:p>
          <a:p>
            <a:r>
              <a:rPr lang="pl-PL" dirty="0"/>
              <a:t>Negocjującego i realizującego kontrakty</a:t>
            </a:r>
          </a:p>
          <a:p>
            <a:r>
              <a:rPr lang="pl-PL" dirty="0"/>
              <a:t>20+lat</a:t>
            </a:r>
          </a:p>
          <a:p>
            <a:r>
              <a:rPr lang="pl-PL" dirty="0"/>
              <a:t>Co mnie zawsze zastanawiało i co zawsze chciałem powiedzieć firmom TSL ale byłoby to na moją niekorzyść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FCFB61-6BBB-4064-80C0-AA071B09F09D}" type="datetime1">
              <a:rPr lang="pl-PL" smtClean="0"/>
              <a:t>11.09.2024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4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Zdobywanie nowych klientów i uniemożliwianie konkurencji przejęcia Waszych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FCFB61-6BBB-4064-80C0-AA071B09F09D}" type="datetime1">
              <a:rPr lang="pl-PL" smtClean="0"/>
              <a:t>11.09.2024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2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Szyjemy na miarę a w centrum naszej strategii i naszego planu jest klient i klient naszego klienta</a:t>
            </a:r>
          </a:p>
          <a:p>
            <a:endParaRPr lang="pl-PL" dirty="0"/>
          </a:p>
          <a:p>
            <a:r>
              <a:rPr lang="pl-PL" dirty="0"/>
              <a:t>Nie trzeba zatrudniać wielkiej firmy konsultacyjnej – nie powinni znać się lepiej na Waszym biznesie – żart konsultantów</a:t>
            </a:r>
          </a:p>
          <a:p>
            <a:endParaRPr lang="pl-PL" dirty="0"/>
          </a:p>
          <a:p>
            <a:r>
              <a:rPr lang="pl-PL" dirty="0"/>
              <a:t>Warto popracować z kimś kto potrafi </a:t>
            </a:r>
            <a:r>
              <a:rPr lang="pl-PL" dirty="0" err="1"/>
              <a:t>facylitować</a:t>
            </a:r>
            <a:r>
              <a:rPr lang="pl-PL" dirty="0"/>
              <a:t> i dodać wartości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FCFB61-6BBB-4064-80C0-AA071B09F09D}" type="datetime1">
              <a:rPr lang="pl-PL" smtClean="0"/>
              <a:t>11.09.2024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Logistyk do Kupca – Kupiec do Kam-a. KAM do logistyka – awantura i z powrotem</a:t>
            </a:r>
          </a:p>
          <a:p>
            <a:endParaRPr lang="pl-PL" dirty="0"/>
          </a:p>
          <a:p>
            <a:r>
              <a:rPr lang="pl-PL" dirty="0"/>
              <a:t>Jak się powtarza to zaangażowana jest dyrekcja</a:t>
            </a:r>
          </a:p>
          <a:p>
            <a:endParaRPr lang="pl-PL" dirty="0"/>
          </a:p>
          <a:p>
            <a:r>
              <a:rPr lang="pl-PL" dirty="0"/>
              <a:t>Nie dopuszczajcie do tego!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FCFB61-6BBB-4064-80C0-AA071B09F09D}" type="datetime1">
              <a:rPr lang="pl-PL" smtClean="0"/>
              <a:t>11.09.2024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87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My tu mieszkamy, a jak już mieszkamy i dokładamy się do czynszu to pomożemy sprzątać, przypilnujemy dzieci, ugotujemy obiad</a:t>
            </a:r>
          </a:p>
          <a:p>
            <a:endParaRPr lang="pl-PL" dirty="0"/>
          </a:p>
          <a:p>
            <a:r>
              <a:rPr lang="pl-PL" dirty="0"/>
              <a:t>Wasz pracownik powinien siedzieć w biurze klienta</a:t>
            </a:r>
          </a:p>
          <a:p>
            <a:endParaRPr lang="pl-PL" dirty="0"/>
          </a:p>
          <a:p>
            <a:r>
              <a:rPr lang="pl-PL" dirty="0"/>
              <a:t>Razem myślcie jak klient Waszego klienta za to zapłaci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FCFB61-6BBB-4064-80C0-AA071B09F09D}" type="datetime1">
              <a:rPr lang="pl-PL" smtClean="0"/>
              <a:t>11.09.2024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99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Biały wywiad – zebrać maximum informacji o kliencie i kliencie Waszego klienta – to on Wam płaci za wakacje</a:t>
            </a:r>
          </a:p>
          <a:p>
            <a:endParaRPr lang="pl-PL" dirty="0"/>
          </a:p>
          <a:p>
            <a:r>
              <a:rPr lang="pl-PL" dirty="0"/>
              <a:t>Warunki handlowe – 1 strona / OWS – 60 stron – czy je znacie – są różne dla różnych dostawców</a:t>
            </a:r>
          </a:p>
          <a:p>
            <a:endParaRPr lang="pl-PL" dirty="0"/>
          </a:p>
          <a:p>
            <a:r>
              <a:rPr lang="pl-PL" dirty="0"/>
              <a:t>Wszystkie elementy </a:t>
            </a:r>
            <a:r>
              <a:rPr lang="pl-PL" dirty="0" err="1"/>
              <a:t>powinne</a:t>
            </a:r>
            <a:r>
              <a:rPr lang="pl-PL" dirty="0"/>
              <a:t> być szyte na miarę</a:t>
            </a:r>
          </a:p>
          <a:p>
            <a:endParaRPr lang="pl-PL" dirty="0"/>
          </a:p>
          <a:p>
            <a:r>
              <a:rPr lang="pl-PL" dirty="0"/>
              <a:t>Dlaczego cena za kilometr ma być taka sama</a:t>
            </a:r>
          </a:p>
          <a:p>
            <a:endParaRPr lang="pl-PL" dirty="0"/>
          </a:p>
          <a:p>
            <a:r>
              <a:rPr lang="pl-PL" dirty="0"/>
              <a:t>Serwis podstawowy + opcja </a:t>
            </a:r>
            <a:r>
              <a:rPr lang="pl-PL" dirty="0" err="1"/>
              <a:t>premium</a:t>
            </a:r>
            <a:endParaRPr lang="pl-PL" dirty="0"/>
          </a:p>
          <a:p>
            <a:endParaRPr lang="pl-PL" dirty="0"/>
          </a:p>
          <a:p>
            <a:r>
              <a:rPr lang="pl-PL" dirty="0"/>
              <a:t>Dlaczego przy negocjacjach raz na rok trzeba zgadywać jakie będą koszty paliwa? – kontrakt powinien być oparty o dynamiczne zmienne i nie powinien być negocjowany co roku  -choinka / sylwester </a:t>
            </a:r>
            <a:r>
              <a:rPr lang="pl-PL" dirty="0" err="1"/>
              <a:t>itp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FCFB61-6BBB-4064-80C0-AA071B09F09D}" type="datetime1">
              <a:rPr lang="pl-PL" smtClean="0"/>
              <a:t>11.09.2024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77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Konieczne ale nie wystarczające</a:t>
            </a:r>
          </a:p>
          <a:p>
            <a:endParaRPr lang="pl-PL" dirty="0"/>
          </a:p>
          <a:p>
            <a:r>
              <a:rPr lang="pl-PL" dirty="0"/>
              <a:t>Tu się rodzi dodatkowa marża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FCFB61-6BBB-4064-80C0-AA071B09F09D}" type="datetime1">
              <a:rPr lang="pl-PL" smtClean="0"/>
              <a:t>11.09.2024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49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Magia średniej – niech o nią walczy u innych przewoźników</a:t>
            </a:r>
          </a:p>
          <a:p>
            <a:r>
              <a:rPr lang="pl-PL" dirty="0"/>
              <a:t>Co roku poprzeczka jest podnoszona / pętla zaciskana</a:t>
            </a:r>
          </a:p>
          <a:p>
            <a:r>
              <a:rPr lang="pl-PL" dirty="0" err="1"/>
              <a:t>Czernobyl</a:t>
            </a:r>
            <a:r>
              <a:rPr lang="pl-PL" dirty="0"/>
              <a:t>  -czy wytrzyma – co 3-5 lat zmiana prezesa i strategii</a:t>
            </a:r>
          </a:p>
          <a:p>
            <a:r>
              <a:rPr lang="pl-PL" dirty="0"/>
              <a:t>Znacząco niższa cena to dramat – to jest punkt odniesienia do celów na następny okres</a:t>
            </a:r>
          </a:p>
          <a:p>
            <a:r>
              <a:rPr lang="pl-PL" dirty="0"/>
              <a:t>5 lat i obietnica stopniowego obniżania kosztów</a:t>
            </a:r>
          </a:p>
          <a:p>
            <a:endParaRPr lang="pl-PL" dirty="0"/>
          </a:p>
          <a:p>
            <a:r>
              <a:rPr lang="pl-PL" dirty="0"/>
              <a:t>Logistyk dla grupy klientów / dostawców</a:t>
            </a:r>
          </a:p>
          <a:p>
            <a:r>
              <a:rPr lang="pl-PL" dirty="0"/>
              <a:t>Dyrektor – dla całości</a:t>
            </a:r>
          </a:p>
          <a:p>
            <a:endParaRPr lang="pl-PL" dirty="0"/>
          </a:p>
          <a:p>
            <a:r>
              <a:rPr lang="pl-PL" dirty="0"/>
              <a:t>Bądźcie tymi co zawyża średnią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FCFB61-6BBB-4064-80C0-AA071B09F09D}" type="datetime1">
              <a:rPr lang="pl-PL" smtClean="0"/>
              <a:t>11.09.2024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3B9213-B06A-446B-950F-4D6B08834A94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zny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C830C1-E38F-4C1E-AB00-3D2B4A62E083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9DC3A8-39D2-4A9C-80BF-52FE62DD982C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kst — symbol zastępczy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7E8BE-FF51-4380-9908-6931A1818B68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l" sz="800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l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516619-AFF0-41B4-A148-C6086B6F9B32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zecia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kst — symbol zastępczy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Tekst — symbol zastępczy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9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0" name="Tekst — symbol zastępczy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1" name="Tekst — symbol zastępczy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2" name="Tekst — symbol zastępczy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138E9C-1D97-4F5D-870C-1CDD6CF9C290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Obraz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Obraz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ytuł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kst — symbol zastępczy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20" name="Obraz — symbol zastępczy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kst — symbol zastępczy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22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23" name="Obraz — symbol zastępczy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25" name="Tekst — symbol zastępczy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26" name="Obraz — symbol zastępczy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kst — symbol zastępczy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522EDC-96E8-4DE6-BA96-08053DBB68D6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8F6EBF-D9EE-4624-80A1-79ACCA4419F7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2A605B-2EB5-43D1-81E8-979865C1A47A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CDD796-4B9E-4E26-B961-A5FA87DED904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711F1C-B3B6-45A5-A4B1-508C2957C359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A90E40-6772-4F20-955C-6D3CC11F0806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Obraz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D3AEBD-E77B-4E99-8FE7-BB15AC4144B7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CD17DE-B015-4D04-89FB-5AA387CA85CF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C262E-49D6-4354-9AE5-50805A794C6C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97EF43-8F1F-4F08-A0D9-126223599CB3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BFB10B-63B8-4B49-9A15-B9706CDD3741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" dirty="0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pl" dirty="0"/>
              <a:t>Kliknij, aby edytować style wzorca tekstu</a:t>
            </a:r>
          </a:p>
          <a:p>
            <a:pPr lvl="1" rtl="0"/>
            <a:r>
              <a:rPr lang="pl" dirty="0"/>
              <a:t>Drugi poziom</a:t>
            </a:r>
          </a:p>
          <a:p>
            <a:pPr lvl="2" rtl="0"/>
            <a:r>
              <a:rPr lang="pl" dirty="0"/>
              <a:t>Trzeci poziom</a:t>
            </a:r>
          </a:p>
          <a:p>
            <a:pPr lvl="3" rtl="0"/>
            <a:r>
              <a:rPr lang="pl" dirty="0"/>
              <a:t>Czwarty poziom</a:t>
            </a:r>
          </a:p>
          <a:p>
            <a:pPr lvl="4" rtl="0"/>
            <a:r>
              <a:rPr lang="pl" dirty="0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36BB56D-3764-43AD-919D-1B840AA558F2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djęcie przedstawiające filiżankę kawy, jedzenie, napój&#10;&#10;Automatycznie generowany opis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47" y="173989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 rtlCol="0">
            <a:normAutofit/>
          </a:bodyPr>
          <a:lstStyle/>
          <a:p>
            <a:r>
              <a:rPr lang="pl-PL" sz="7200" dirty="0"/>
              <a:t>Jak Wygrywać?</a:t>
            </a:r>
            <a:endParaRPr lang="pl" sz="7200" dirty="0"/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D1E38EAF-5F2F-3B05-67FE-90A8E0F92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149541"/>
            <a:ext cx="9440034" cy="568921"/>
          </a:xfrm>
        </p:spPr>
        <p:txBody>
          <a:bodyPr/>
          <a:lstStyle/>
          <a:p>
            <a:r>
              <a:rPr lang="pl-PL" dirty="0"/>
              <a:t>Działaj szybko, bo nigdy nie wiesz co Cię właśnie dogania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CFC5B2-0A60-C016-1CEE-87B97DF4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34" y="345915"/>
            <a:ext cx="10353762" cy="1257300"/>
          </a:xfrm>
        </p:spPr>
        <p:txBody>
          <a:bodyPr>
            <a:normAutofit/>
          </a:bodyPr>
          <a:lstStyle/>
          <a:p>
            <a:r>
              <a:rPr lang="pl-PL" sz="4000" dirty="0"/>
              <a:t>Efektywność Operacyjna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AFC194-F803-2339-6E11-38D79F1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67" y="1710114"/>
            <a:ext cx="5570133" cy="132780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OTIF</a:t>
            </a:r>
          </a:p>
          <a:p>
            <a:r>
              <a:rPr lang="pl-PL" dirty="0" err="1">
                <a:solidFill>
                  <a:srgbClr val="00B0F0"/>
                </a:solidFill>
              </a:rPr>
              <a:t>Lead</a:t>
            </a:r>
            <a:r>
              <a:rPr lang="pl-PL" dirty="0">
                <a:solidFill>
                  <a:srgbClr val="00B0F0"/>
                </a:solidFill>
              </a:rPr>
              <a:t> Time (szybkość reakcji i działania)</a:t>
            </a:r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16C556-506E-D3B7-16DE-84DB78A5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CDD796-4B9E-4E26-B961-A5FA87DED904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E4915884-1B20-FE37-F88B-942EC3FBFEBF}"/>
              </a:ext>
            </a:extLst>
          </p:cNvPr>
          <p:cNvSpPr/>
          <p:nvPr/>
        </p:nvSpPr>
        <p:spPr>
          <a:xfrm rot="5400000">
            <a:off x="2764367" y="3185578"/>
            <a:ext cx="803564" cy="4654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1B44DEB1-B873-48F8-3777-CB5A818856EC}"/>
              </a:ext>
            </a:extLst>
          </p:cNvPr>
          <p:cNvSpPr txBox="1">
            <a:spLocks/>
          </p:cNvSpPr>
          <p:nvPr/>
        </p:nvSpPr>
        <p:spPr>
          <a:xfrm>
            <a:off x="622850" y="4174349"/>
            <a:ext cx="5570133" cy="132780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00B0F0"/>
                </a:solidFill>
              </a:rPr>
              <a:t>Procesy</a:t>
            </a:r>
          </a:p>
          <a:p>
            <a:r>
              <a:rPr lang="pl-PL" dirty="0">
                <a:solidFill>
                  <a:srgbClr val="00B0F0"/>
                </a:solidFill>
              </a:rPr>
              <a:t>CRM</a:t>
            </a:r>
          </a:p>
          <a:p>
            <a:r>
              <a:rPr lang="pl-PL" dirty="0">
                <a:solidFill>
                  <a:srgbClr val="00B0F0"/>
                </a:solidFill>
              </a:rPr>
              <a:t>„</a:t>
            </a:r>
            <a:r>
              <a:rPr lang="pl-PL" dirty="0" err="1">
                <a:solidFill>
                  <a:srgbClr val="00B0F0"/>
                </a:solidFill>
              </a:rPr>
              <a:t>Ludzioodporność</a:t>
            </a:r>
            <a:r>
              <a:rPr lang="pl-PL" dirty="0">
                <a:solidFill>
                  <a:srgbClr val="00B0F0"/>
                </a:solidFill>
              </a:rPr>
              <a:t>”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A13AB6F-E3CE-09CA-1389-EAB85F5F9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746" y="1789216"/>
            <a:ext cx="5858551" cy="367978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C6E5245-CA51-259A-5A61-78DD2A114EF9}"/>
              </a:ext>
            </a:extLst>
          </p:cNvPr>
          <p:cNvSpPr txBox="1"/>
          <p:nvPr/>
        </p:nvSpPr>
        <p:spPr>
          <a:xfrm>
            <a:off x="10927882" y="5457877"/>
            <a:ext cx="9025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 err="1"/>
              <a:t>Freshworks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37920495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F6530B-DDEF-456A-C015-B02E2FFE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27" y="183964"/>
            <a:ext cx="10353762" cy="1257300"/>
          </a:xfrm>
        </p:spPr>
        <p:txBody>
          <a:bodyPr>
            <a:normAutofit/>
          </a:bodyPr>
          <a:lstStyle/>
          <a:p>
            <a:r>
              <a:rPr lang="pl-PL" dirty="0"/>
              <a:t>Waga ceny jest relatywna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7399CF-564C-08CC-8EE5-3459EAC7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CDD796-4B9E-4E26-B961-A5FA87DED904}" type="datetime1">
              <a:rPr lang="pl-PL" smtClean="0"/>
              <a:t>11.09.2024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EAC5B3C-8315-63DA-CF8A-789BCDD6A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247" y="-1"/>
            <a:ext cx="1630005" cy="908477"/>
          </a:xfrm>
          <a:prstGeom prst="rect">
            <a:avLst/>
          </a:prstGeom>
        </p:spPr>
      </p:pic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982A7670-DA4C-374E-F496-729C06C773AD}"/>
              </a:ext>
            </a:extLst>
          </p:cNvPr>
          <p:cNvSpPr/>
          <p:nvPr/>
        </p:nvSpPr>
        <p:spPr>
          <a:xfrm rot="5400000">
            <a:off x="5732437" y="4525812"/>
            <a:ext cx="803564" cy="4654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A187D07B-14F0-2DF0-A5EB-A41487C7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291" y="2340379"/>
            <a:ext cx="7524997" cy="1680111"/>
          </a:xfrm>
        </p:spPr>
        <p:txBody>
          <a:bodyPr>
            <a:normAutofit fontScale="92500"/>
          </a:bodyPr>
          <a:lstStyle/>
          <a:p>
            <a:r>
              <a:rPr lang="pl-PL" dirty="0" err="1"/>
              <a:t>Czipsy</a:t>
            </a:r>
            <a:r>
              <a:rPr lang="pl-PL" dirty="0"/>
              <a:t> (3200 paczek x 5 </a:t>
            </a:r>
            <a:r>
              <a:rPr lang="pl-PL" dirty="0" err="1"/>
              <a:t>pln</a:t>
            </a:r>
            <a:r>
              <a:rPr lang="pl-PL" dirty="0"/>
              <a:t>) = 16 000 </a:t>
            </a:r>
            <a:r>
              <a:rPr lang="pl-PL" dirty="0" err="1"/>
              <a:t>pln</a:t>
            </a:r>
            <a:r>
              <a:rPr lang="pl-PL" dirty="0"/>
              <a:t> – 12,5% </a:t>
            </a:r>
          </a:p>
          <a:p>
            <a:r>
              <a:rPr lang="pl-PL" dirty="0"/>
              <a:t>Piwo (24 000 butelek x 5pln) = 120 000 </a:t>
            </a:r>
            <a:r>
              <a:rPr lang="pl-PL" dirty="0" err="1"/>
              <a:t>pln</a:t>
            </a:r>
            <a:r>
              <a:rPr lang="pl-PL" dirty="0"/>
              <a:t> -  1,6%</a:t>
            </a:r>
          </a:p>
          <a:p>
            <a:r>
              <a:rPr lang="pl-PL" dirty="0"/>
              <a:t>Czekolada (120 000 tabliczek x 10pln) = 1 200 000 </a:t>
            </a:r>
            <a:r>
              <a:rPr lang="pl-PL" dirty="0" err="1"/>
              <a:t>pln</a:t>
            </a:r>
            <a:r>
              <a:rPr lang="pl-PL" dirty="0"/>
              <a:t> – 0,16%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C488D62-9479-BE02-E78C-D5F3445F1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37" y="1916247"/>
            <a:ext cx="4012067" cy="2528373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BFAC6E0-A8D9-43D8-C599-5B5CDBB1306A}"/>
              </a:ext>
            </a:extLst>
          </p:cNvPr>
          <p:cNvSpPr txBox="1"/>
          <p:nvPr/>
        </p:nvSpPr>
        <p:spPr>
          <a:xfrm>
            <a:off x="5415149" y="6337008"/>
            <a:ext cx="6832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20 palet / ceny detaliczne / orientacyjne / 2000 </a:t>
            </a:r>
            <a:r>
              <a:rPr lang="pl-PL" dirty="0" err="1"/>
              <a:t>pln</a:t>
            </a:r>
            <a:r>
              <a:rPr lang="pl-PL" dirty="0"/>
              <a:t> transport ca 320km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5B5EFA1-5210-602B-4C79-26179DC08137}"/>
              </a:ext>
            </a:extLst>
          </p:cNvPr>
          <p:cNvSpPr txBox="1"/>
          <p:nvPr/>
        </p:nvSpPr>
        <p:spPr>
          <a:xfrm>
            <a:off x="1413165" y="5394586"/>
            <a:ext cx="8827324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pl-PL" sz="23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EDC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Strategi</a:t>
            </a:r>
            <a:r>
              <a:rPr lang="pl-PL" sz="23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EDC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musi być dostosowana do branży i klienta</a:t>
            </a:r>
            <a:endParaRPr kumimoji="0" lang="pl-PL" sz="23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4EEDC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4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F6530B-DDEF-456A-C015-B02E2FFE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100" dirty="0"/>
              <a:t>Czy należy się przejmować koniunkturą?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CE6DAF-96EE-D872-26B7-FFDFB522B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76" y="1697610"/>
            <a:ext cx="10353762" cy="2115763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pl-PL" dirty="0"/>
              <a:t>Tak, ale:</a:t>
            </a:r>
          </a:p>
          <a:p>
            <a:pPr marL="36900" indent="0">
              <a:buNone/>
            </a:pPr>
            <a:endParaRPr lang="pl-PL" sz="1050" dirty="0"/>
          </a:p>
          <a:p>
            <a:pPr marL="36900" indent="0">
              <a:buNone/>
            </a:pPr>
            <a:r>
              <a:rPr lang="pl-PL" dirty="0"/>
              <a:t>Jeśli  potrafisz działać bardziej efektywnie niż konkurencja to korzystasz zarówno w czasie dobrej koniunktury (zarabiasz więcej) jak i złej (konkurencja odpada z gry)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7399CF-564C-08CC-8EE5-3459EAC7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CDD796-4B9E-4E26-B961-A5FA87DED904}" type="datetime1">
              <a:rPr lang="pl-PL" smtClean="0"/>
              <a:t>11.09.2024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D8F0B7D-9D9A-F638-7FB4-79A73377C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247" y="-1"/>
            <a:ext cx="1630005" cy="90847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783912E-6CB5-9A63-01F0-8014D0BF9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376" y="4102508"/>
            <a:ext cx="3181156" cy="174461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675979F-C414-91F1-EB95-607D7EDA6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254" y="4057403"/>
            <a:ext cx="2901538" cy="178971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361070D-7DB9-5280-DCA2-F5654EEB7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1885" y="4102508"/>
            <a:ext cx="2743200" cy="171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53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F6530B-DDEF-456A-C015-B02E2FFE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85" y="244889"/>
            <a:ext cx="10353762" cy="1257300"/>
          </a:xfrm>
        </p:spPr>
        <p:txBody>
          <a:bodyPr>
            <a:noAutofit/>
          </a:bodyPr>
          <a:lstStyle/>
          <a:p>
            <a:r>
              <a:rPr lang="pl-PL" sz="2800" dirty="0"/>
              <a:t>Czy i w jakim stopniu można swojemu klientowi (pracownikom na różnych szczeblach) pomóc w osiągnięciu celów -  </a:t>
            </a:r>
            <a:r>
              <a:rPr lang="pl-PL" sz="2800" dirty="0">
                <a:solidFill>
                  <a:srgbClr val="00B050"/>
                </a:solidFill>
              </a:rPr>
              <a:t>Magiczny czynnik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CE6DAF-96EE-D872-26B7-FFDFB522B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45" y="1630682"/>
            <a:ext cx="7596250" cy="2525681"/>
          </a:xfrm>
        </p:spPr>
        <p:txBody>
          <a:bodyPr>
            <a:normAutofit fontScale="92500" lnSpcReduction="20000"/>
          </a:bodyPr>
          <a:lstStyle/>
          <a:p>
            <a:r>
              <a:rPr lang="pl-PL" sz="2100" dirty="0"/>
              <a:t>Cele w korporacjach są kaskadowane w dół</a:t>
            </a:r>
          </a:p>
          <a:p>
            <a:r>
              <a:rPr lang="pl-PL" sz="2100" dirty="0"/>
              <a:t>W ramach kaskadowania szukane są odpowiednie dla stanowiska KPI</a:t>
            </a:r>
          </a:p>
          <a:p>
            <a:r>
              <a:rPr lang="pl-PL" sz="2100" dirty="0"/>
              <a:t>Ramy czasowe są różne w zależności od stanowiska </a:t>
            </a:r>
          </a:p>
          <a:p>
            <a:r>
              <a:rPr lang="pl-PL" sz="2100" dirty="0"/>
              <a:t>Cele dzielą się na korporacyjne (wspólne) i osobiste</a:t>
            </a:r>
          </a:p>
          <a:p>
            <a:r>
              <a:rPr lang="pl-PL" dirty="0"/>
              <a:t>Cele rozwojowe</a:t>
            </a:r>
          </a:p>
          <a:p>
            <a:r>
              <a:rPr lang="pl-PL" dirty="0"/>
              <a:t>Cele związane z rozwojem kariery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7399CF-564C-08CC-8EE5-3459EAC7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CDD796-4B9E-4E26-B961-A5FA87DED904}" type="datetime1">
              <a:rPr lang="pl-PL" smtClean="0"/>
              <a:t>11.09.2024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DF983D5-7CD8-6653-DB10-060FC02E0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247" y="-1"/>
            <a:ext cx="1630005" cy="908477"/>
          </a:xfrm>
          <a:prstGeom prst="rect">
            <a:avLst/>
          </a:prstGeom>
        </p:spPr>
      </p:pic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B9E0348E-A64A-8B2F-7797-A37060DC9E11}"/>
              </a:ext>
            </a:extLst>
          </p:cNvPr>
          <p:cNvSpPr/>
          <p:nvPr/>
        </p:nvSpPr>
        <p:spPr>
          <a:xfrm>
            <a:off x="5130142" y="4262679"/>
            <a:ext cx="672934" cy="9646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9A65125-6E90-A24D-D272-464291692DD3}"/>
              </a:ext>
            </a:extLst>
          </p:cNvPr>
          <p:cNvSpPr txBox="1"/>
          <p:nvPr/>
        </p:nvSpPr>
        <p:spPr>
          <a:xfrm>
            <a:off x="1361705" y="5394586"/>
            <a:ext cx="8827324" cy="842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pl-PL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EDC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Jeśli znamy cele naszego kluczowego kontaktu i pomożemy</a:t>
            </a:r>
            <a:r>
              <a:rPr lang="pl-PL" sz="23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EDC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 w ich realizacji to on zrobi wszystko żebyście nie wypadli z gry</a:t>
            </a:r>
            <a:endParaRPr kumimoji="0" lang="pl-PL" sz="23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4EEDC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05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F6530B-DDEF-456A-C015-B02E2FFE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5" y="373383"/>
            <a:ext cx="10353762" cy="1257300"/>
          </a:xfrm>
        </p:spPr>
        <p:txBody>
          <a:bodyPr>
            <a:noAutofit/>
          </a:bodyPr>
          <a:lstStyle/>
          <a:p>
            <a:r>
              <a:rPr lang="pl-PL" sz="2800" dirty="0"/>
              <a:t>Czy i w jakim stopniu można swojemu klientowi (pracownikom na różnych szczeblach) pomóc w osiągnięciu celów -  </a:t>
            </a:r>
            <a:r>
              <a:rPr lang="pl-PL" sz="2800" dirty="0">
                <a:solidFill>
                  <a:srgbClr val="00B050"/>
                </a:solidFill>
              </a:rPr>
              <a:t>Magiczny czynnik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7399CF-564C-08CC-8EE5-3459EAC7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CDD796-4B9E-4E26-B961-A5FA87DED904}" type="datetime1">
              <a:rPr lang="pl-PL" smtClean="0"/>
              <a:t>11.09.2024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DF983D5-7CD8-6653-DB10-060FC02E0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247" y="-1"/>
            <a:ext cx="1630005" cy="908477"/>
          </a:xfrm>
          <a:prstGeom prst="rect">
            <a:avLst/>
          </a:prstGeom>
        </p:spPr>
      </p:pic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B9E0348E-A64A-8B2F-7797-A37060DC9E11}"/>
              </a:ext>
            </a:extLst>
          </p:cNvPr>
          <p:cNvSpPr/>
          <p:nvPr/>
        </p:nvSpPr>
        <p:spPr>
          <a:xfrm rot="16200000">
            <a:off x="6590389" y="3429000"/>
            <a:ext cx="672934" cy="9646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E4FB0C7-3D91-C902-17A1-FB514C6BB24E}"/>
              </a:ext>
            </a:extLst>
          </p:cNvPr>
          <p:cNvSpPr txBox="1"/>
          <p:nvPr/>
        </p:nvSpPr>
        <p:spPr>
          <a:xfrm>
            <a:off x="482929" y="2188175"/>
            <a:ext cx="6373092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Zwiększenie różnorodności i </a:t>
            </a:r>
            <a:r>
              <a:rPr lang="pl-PL" sz="21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inkluzywności</a:t>
            </a:r>
            <a:endParaRPr lang="pl-PL" sz="21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Ekologia / CSR (osiągnięcie neutralności węglowej)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Bezwypadkowość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Zwiększenie liczby dni bez spotkań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Promowanie zdrowego stylu życia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Zwiększenie liczby godzin wolontariatu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Osiągnięcie pełnej transparentności w komunikacji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1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Nauka języków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Certyfikacje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Szkolenia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Wsparcie odpowiednich organizacji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1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794ADEAF-33E6-251F-D8D2-9BACAD24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384" y="2188175"/>
            <a:ext cx="3916730" cy="3840531"/>
          </a:xfrm>
        </p:spPr>
        <p:txBody>
          <a:bodyPr>
            <a:normAutofit/>
          </a:bodyPr>
          <a:lstStyle/>
          <a:p>
            <a:r>
              <a:rPr lang="pl-PL" sz="1800" dirty="0"/>
              <a:t>Nie ma jednej magicznej formuły na zbudowanie lojalności klienta ale im dłuższa lista wartości które dostarczamy naszym klientom tym większa lojalność i wyższy próg wyjścia</a:t>
            </a:r>
          </a:p>
          <a:p>
            <a:endParaRPr lang="pl-PL" sz="1800" dirty="0"/>
          </a:p>
          <a:p>
            <a:r>
              <a:rPr lang="pl-PL" sz="1800" dirty="0"/>
              <a:t>Szukajmy elementów „tanich” dla nas a „drogich” lub trudno osiągalnych dla klienta</a:t>
            </a:r>
          </a:p>
          <a:p>
            <a:endParaRPr lang="pl-PL" sz="1800" dirty="0"/>
          </a:p>
          <a:p>
            <a:pPr marL="36900" indent="0">
              <a:buNone/>
            </a:pPr>
            <a:endParaRPr lang="pl-PL" sz="1800" dirty="0"/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B4A00D4-356A-2636-E47F-72A7B01059E3}"/>
              </a:ext>
            </a:extLst>
          </p:cNvPr>
          <p:cNvSpPr txBox="1"/>
          <p:nvPr/>
        </p:nvSpPr>
        <p:spPr>
          <a:xfrm>
            <a:off x="535013" y="6104264"/>
            <a:ext cx="6887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Czy możemy za </a:t>
            </a:r>
            <a:r>
              <a:rPr lang="pl-PL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klienta</a:t>
            </a:r>
            <a:r>
              <a:rPr lang="pl-PL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zrobić część jego roboty?</a:t>
            </a:r>
          </a:p>
        </p:txBody>
      </p:sp>
    </p:spTree>
    <p:extLst>
      <p:ext uri="{BB962C8B-B14F-4D97-AF65-F5344CB8AC3E}">
        <p14:creationId xmlns:p14="http://schemas.microsoft.com/office/powerpoint/2010/main" val="160225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DA2165-7073-DCDB-0656-E1F085519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14" y="205839"/>
            <a:ext cx="10353762" cy="1257300"/>
          </a:xfrm>
        </p:spPr>
        <p:txBody>
          <a:bodyPr/>
          <a:lstStyle/>
          <a:p>
            <a:r>
              <a:rPr lang="pl-PL" dirty="0"/>
              <a:t>Wyróżnij się i daj się zauważyć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DD7B0A1-2E85-A885-2902-57EC21ECC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719" y="1736270"/>
            <a:ext cx="5428795" cy="3876799"/>
          </a:xfrm>
          <a:prstGeom prst="rect">
            <a:avLst/>
          </a:prstGeo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375FD5-CB05-E574-F3CF-3EC1C2F2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8528" y="5990382"/>
            <a:ext cx="2743200" cy="365125"/>
          </a:xfrm>
        </p:spPr>
        <p:txBody>
          <a:bodyPr/>
          <a:lstStyle/>
          <a:p>
            <a:pPr rtl="0"/>
            <a:fld id="{A5CDD796-4B9E-4E26-B961-A5FA87DED904}" type="datetime1">
              <a:rPr lang="pl-PL" smtClean="0"/>
              <a:t>11.09.2024</a:t>
            </a:fld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485C5AB-E434-A493-90F6-209DC03AC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488" y="1846961"/>
            <a:ext cx="2533402" cy="158203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845F87C-C4C5-2335-A851-378ABB306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129" y="1736270"/>
            <a:ext cx="2109284" cy="157973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E37A4F1-7413-CC60-E8C0-3F044B318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3595" y="3941011"/>
            <a:ext cx="1539833" cy="153983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503C457-5145-5B99-D9A4-1684FA9A80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048" y="3938538"/>
            <a:ext cx="2589546" cy="154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70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0D81070-498E-9528-E398-650F69BE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EC262E-49D6-4354-9AE5-50805A794C6C}" type="datetime1">
              <a:rPr lang="pl-PL" smtClean="0"/>
              <a:t>11.09.2024</a:t>
            </a:fld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39F47A0-733C-859A-912A-153BA6400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72" y="1357942"/>
            <a:ext cx="6540836" cy="358793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52913D6-01CE-EB06-0841-98A49057C44D}"/>
              </a:ext>
            </a:extLst>
          </p:cNvPr>
          <p:cNvSpPr txBox="1"/>
          <p:nvPr/>
        </p:nvSpPr>
        <p:spPr>
          <a:xfrm>
            <a:off x="3681702" y="553908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Pomagam firmom działać lepiej</a:t>
            </a:r>
          </a:p>
        </p:txBody>
      </p:sp>
    </p:spTree>
    <p:extLst>
      <p:ext uri="{BB962C8B-B14F-4D97-AF65-F5344CB8AC3E}">
        <p14:creationId xmlns:p14="http://schemas.microsoft.com/office/powerpoint/2010/main" val="68675670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98A68C-12B1-435D-36E5-A3A96E0A4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20" y="5205477"/>
            <a:ext cx="10826337" cy="609600"/>
          </a:xfrm>
        </p:spPr>
        <p:txBody>
          <a:bodyPr>
            <a:noAutofit/>
          </a:bodyPr>
          <a:lstStyle/>
          <a:p>
            <a:r>
              <a:rPr lang="pl-PL" sz="2400" dirty="0"/>
              <a:t>Dyrektor Sprzedaży / Dyrektor ds. Kluczowych Klientów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6236632-C117-F4CE-8DC3-801E30D7D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CD17DE-B015-4D04-89FB-5AA387CA85CF}" type="datetime1">
              <a:rPr lang="pl-PL" smtClean="0"/>
              <a:t>11.09.2024</a:t>
            </a:fld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4548D8-F1A1-7EDA-008C-E5AB811E0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18" y="1130279"/>
            <a:ext cx="2757403" cy="275740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4BE51C2-D93F-4238-6C2A-30C1B3FA2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443" y="1130278"/>
            <a:ext cx="2757404" cy="27574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C389CA7-E96C-0673-B7EE-387FB6A22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72" y="1130279"/>
            <a:ext cx="2757403" cy="275740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7038327-9339-7D7A-E1D3-11406F3562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7797" y="1130280"/>
            <a:ext cx="2312933" cy="275740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AEFA7B-9623-7787-93A7-376B7F735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251" y="4006932"/>
            <a:ext cx="1139536" cy="11395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2B70205-0031-33FD-0FB3-0AE6210FD5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2605" y="4006932"/>
            <a:ext cx="1139536" cy="113953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4D7EF76-46F5-B309-EEBD-3CB477BD37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2867" y="4006932"/>
            <a:ext cx="1191738" cy="119173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4F3C369-F7AF-ED8D-3C2F-75226829C4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7673" y="4082164"/>
            <a:ext cx="1388526" cy="1116506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9EDC1BA-6FA6-AECB-15F8-70BA04CC93CB}"/>
              </a:ext>
            </a:extLst>
          </p:cNvPr>
          <p:cNvSpPr txBox="1"/>
          <p:nvPr/>
        </p:nvSpPr>
        <p:spPr>
          <a:xfrm>
            <a:off x="4417869" y="31934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Paweł Biernatowski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4BF74280-688B-C269-CD65-B60D575394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7624" y="5821884"/>
            <a:ext cx="1575196" cy="877930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50851F3-CBBA-7A29-E1D7-A7193440206A}"/>
              </a:ext>
            </a:extLst>
          </p:cNvPr>
          <p:cNvSpPr txBox="1"/>
          <p:nvPr/>
        </p:nvSpPr>
        <p:spPr>
          <a:xfrm>
            <a:off x="3515447" y="596455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Pomagam firmom działać lepiej</a:t>
            </a:r>
          </a:p>
        </p:txBody>
      </p:sp>
    </p:spTree>
    <p:extLst>
      <p:ext uri="{BB962C8B-B14F-4D97-AF65-F5344CB8AC3E}">
        <p14:creationId xmlns:p14="http://schemas.microsoft.com/office/powerpoint/2010/main" val="19020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6CFFCB-CAC8-D972-908A-074E9ABB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34" y="149926"/>
            <a:ext cx="8962534" cy="1257300"/>
          </a:xfrm>
        </p:spPr>
        <p:txBody>
          <a:bodyPr>
            <a:normAutofit/>
          </a:bodyPr>
          <a:lstStyle/>
          <a:p>
            <a:r>
              <a:rPr lang="pl-PL" sz="3200" dirty="0"/>
              <a:t>Budowanie Trwałej Przewagi Konkurencyjnej - TSL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043665-66C3-E0F7-FF85-4041C1A15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580" y="2555422"/>
            <a:ext cx="10136809" cy="2895352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/>
              <a:t>Przewaga –Wasza firma będzie wybierana przez klientów pomimo tego, że nie będziecie najtańsi</a:t>
            </a:r>
          </a:p>
          <a:p>
            <a:endParaRPr lang="pl-PL" sz="2400" dirty="0"/>
          </a:p>
          <a:p>
            <a:r>
              <a:rPr lang="pl-PL" sz="2400" dirty="0"/>
              <a:t>Przewaga – powody dla których nie będzie łatwo  przestać robić interesy z Waszą firma</a:t>
            </a:r>
          </a:p>
          <a:p>
            <a:endParaRPr lang="pl-PL" sz="2400" dirty="0"/>
          </a:p>
          <a:p>
            <a:r>
              <a:rPr lang="pl-PL" sz="2400" dirty="0"/>
              <a:t>Trwała – na tyle długo żeby dodatkowy zysk przewyższył nakłady</a:t>
            </a:r>
          </a:p>
          <a:p>
            <a:endParaRPr lang="pl-PL" sz="2400" dirty="0"/>
          </a:p>
          <a:p>
            <a:pPr marL="36900" indent="0">
              <a:buNone/>
            </a:pPr>
            <a:endParaRPr lang="pl-PL" sz="2400" dirty="0"/>
          </a:p>
          <a:p>
            <a:endParaRPr lang="pl-PL" sz="24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078AFC-C870-0ABD-17B0-28D0B78B1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CDD796-4B9E-4E26-B961-A5FA87DED904}" type="datetime1">
              <a:rPr lang="pl-PL" smtClean="0"/>
              <a:t>11.09.2024</a:t>
            </a:fld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DB1DCCF-65B6-AF4A-EB82-58883B992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539" y="-1"/>
            <a:ext cx="2108714" cy="117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5252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078AFC-C870-0ABD-17B0-28D0B78B1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CDD796-4B9E-4E26-B961-A5FA87DED904}" type="datetime1">
              <a:rPr lang="pl-PL" smtClean="0"/>
              <a:t>11.09.2024</a:t>
            </a:fld>
            <a:endParaRPr lang="en-US" dirty="0"/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 txBox="1">
            <a:spLocks/>
          </p:cNvSpPr>
          <p:nvPr/>
        </p:nvSpPr>
        <p:spPr>
          <a:xfrm>
            <a:off x="2176538" y="5795712"/>
            <a:ext cx="6702247" cy="13979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" sz="2000" dirty="0"/>
              <a:t>Nie trzeba biegać szybciej niż lew, wystarczy biec szybciej niż inni którzy też przed nim uciekają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DB1DCCF-65B6-AF4A-EB82-58883B992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539" y="-1"/>
            <a:ext cx="2108714" cy="1175284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D9D87C3-96A2-D6A3-D1F1-2925F5110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914" y="2072085"/>
            <a:ext cx="6353904" cy="3580569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Budowanie przewagi konkurencyjnej jest relatywne</a:t>
            </a:r>
          </a:p>
          <a:p>
            <a:endParaRPr lang="pl-PL" dirty="0"/>
          </a:p>
          <a:p>
            <a:r>
              <a:rPr lang="pl-PL" dirty="0"/>
              <a:t>Klient / Grupa Klientów</a:t>
            </a:r>
          </a:p>
          <a:p>
            <a:endParaRPr lang="pl-PL" dirty="0"/>
          </a:p>
          <a:p>
            <a:r>
              <a:rPr lang="pl-PL" dirty="0"/>
              <a:t>Konkurencja</a:t>
            </a:r>
          </a:p>
          <a:p>
            <a:endParaRPr lang="pl-PL" dirty="0"/>
          </a:p>
          <a:p>
            <a:r>
              <a:rPr lang="pl-PL" dirty="0"/>
              <a:t>Otoczenie rynkowe</a:t>
            </a:r>
          </a:p>
          <a:p>
            <a:endParaRPr lang="pl-PL" dirty="0"/>
          </a:p>
          <a:p>
            <a:r>
              <a:rPr lang="pl-PL" dirty="0"/>
              <a:t>Nasze cele i możliwości</a:t>
            </a:r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ABB04ACF-264C-A718-E970-8F30F76BD2B6}"/>
              </a:ext>
            </a:extLst>
          </p:cNvPr>
          <p:cNvSpPr/>
          <p:nvPr/>
        </p:nvSpPr>
        <p:spPr>
          <a:xfrm>
            <a:off x="5960773" y="3511139"/>
            <a:ext cx="1345870" cy="5818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B26D0675-F207-7A18-CBFA-37E94A1273AB}"/>
              </a:ext>
            </a:extLst>
          </p:cNvPr>
          <p:cNvSpPr txBox="1">
            <a:spLocks/>
          </p:cNvSpPr>
          <p:nvPr/>
        </p:nvSpPr>
        <p:spPr>
          <a:xfrm>
            <a:off x="8332519" y="1985900"/>
            <a:ext cx="3420093" cy="321549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pl-PL" dirty="0"/>
              <a:t>6 mędrców:</a:t>
            </a:r>
          </a:p>
          <a:p>
            <a:pPr marL="36900" indent="0">
              <a:buNone/>
            </a:pPr>
            <a:r>
              <a:rPr lang="pl-P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</a:t>
            </a:r>
            <a:r>
              <a:rPr lang="pl-PL" dirty="0"/>
              <a:t>to?</a:t>
            </a:r>
          </a:p>
          <a:p>
            <a:pPr marL="36900" indent="0">
              <a:buNone/>
            </a:pPr>
            <a:r>
              <a:rPr lang="pl-P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</a:t>
            </a:r>
            <a:r>
              <a:rPr lang="pl-PL" dirty="0"/>
              <a:t>iedy?</a:t>
            </a:r>
          </a:p>
          <a:p>
            <a:pPr marL="36900" indent="0">
              <a:buNone/>
            </a:pPr>
            <a:r>
              <a:rPr lang="pl-PL" dirty="0"/>
              <a:t>Jakim </a:t>
            </a:r>
            <a:r>
              <a:rPr lang="pl-P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</a:t>
            </a:r>
            <a:r>
              <a:rPr lang="pl-PL" dirty="0"/>
              <a:t>osztem?</a:t>
            </a:r>
          </a:p>
          <a:p>
            <a:pPr marL="36900" indent="0">
              <a:buNone/>
            </a:pPr>
            <a:r>
              <a:rPr lang="pl-PL" dirty="0"/>
              <a:t>W </a:t>
            </a:r>
            <a:r>
              <a:rPr lang="pl-PL" dirty="0" err="1"/>
              <a:t>ja</a:t>
            </a:r>
            <a:r>
              <a:rPr lang="pl-PL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</a:t>
            </a:r>
            <a:r>
              <a:rPr lang="pl-PL" dirty="0" err="1"/>
              <a:t>im</a:t>
            </a:r>
            <a:r>
              <a:rPr lang="pl-PL" dirty="0"/>
              <a:t> celu?</a:t>
            </a:r>
          </a:p>
          <a:p>
            <a:pPr marL="36900" indent="0">
              <a:buNone/>
            </a:pPr>
            <a:r>
              <a:rPr lang="pl-PL" dirty="0"/>
              <a:t>W </a:t>
            </a:r>
            <a:r>
              <a:rPr lang="pl-PL" dirty="0" err="1"/>
              <a:t>ja</a:t>
            </a:r>
            <a:r>
              <a:rPr lang="pl-PL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</a:t>
            </a:r>
            <a:r>
              <a:rPr lang="pl-PL" dirty="0" err="1"/>
              <a:t>im</a:t>
            </a:r>
            <a:r>
              <a:rPr lang="pl-PL" dirty="0"/>
              <a:t> otoczeniu (rynku)?</a:t>
            </a:r>
          </a:p>
          <a:p>
            <a:pPr marL="36900" indent="0">
              <a:buNone/>
            </a:pPr>
            <a:r>
              <a:rPr lang="pl-PL" dirty="0" err="1"/>
              <a:t>Ja</a:t>
            </a:r>
            <a:r>
              <a:rPr lang="pl-PL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</a:t>
            </a:r>
            <a:r>
              <a:rPr lang="pl-PL" dirty="0"/>
              <a:t>?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B01CE385-6A69-E121-FC26-2887D3E0CDBD}"/>
              </a:ext>
            </a:extLst>
          </p:cNvPr>
          <p:cNvSpPr txBox="1">
            <a:spLocks/>
          </p:cNvSpPr>
          <p:nvPr/>
        </p:nvSpPr>
        <p:spPr>
          <a:xfrm>
            <a:off x="814834" y="138051"/>
            <a:ext cx="8962534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200" dirty="0"/>
              <a:t>Budowanie Trwałej Przewagi Konkurencyjnej - TSL</a:t>
            </a:r>
          </a:p>
        </p:txBody>
      </p:sp>
    </p:spTree>
    <p:extLst>
      <p:ext uri="{BB962C8B-B14F-4D97-AF65-F5344CB8AC3E}">
        <p14:creationId xmlns:p14="http://schemas.microsoft.com/office/powerpoint/2010/main" val="139455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rtlCol="0">
            <a:normAutofit/>
          </a:bodyPr>
          <a:lstStyle/>
          <a:p>
            <a:r>
              <a:rPr lang="pl-PL" sz="4400" dirty="0"/>
              <a:t>Transport okiem szefa sprzedaży</a:t>
            </a:r>
            <a:endParaRPr lang="pl" sz="4400" dirty="0"/>
          </a:p>
        </p:txBody>
      </p:sp>
      <p:graphicFrame>
        <p:nvGraphicFramePr>
          <p:cNvPr id="4" name="Zawartość — symbol zastępczy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572924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EB27C477-11E4-8F15-5A98-44AAFFDC7E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49247" y="-1"/>
            <a:ext cx="1630005" cy="9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3FBFA4-D8E0-64B9-B69D-A69A7B10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94" y="454237"/>
            <a:ext cx="10353762" cy="1257300"/>
          </a:xfrm>
        </p:spPr>
        <p:txBody>
          <a:bodyPr>
            <a:normAutofit/>
          </a:bodyPr>
          <a:lstStyle/>
          <a:p>
            <a:r>
              <a:rPr lang="pl-PL" sz="3200" dirty="0"/>
              <a:t>Logistyka jest funkcją pozornie zewnętrzną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CCDB52-41EE-86B9-BF0A-9849FFA14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7297" y="1720411"/>
            <a:ext cx="3769041" cy="2737016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Jest to ignorowane zarówno przez firmy produkcyjne jak i samych spedytorów / firmy transportowe</a:t>
            </a:r>
          </a:p>
          <a:p>
            <a:r>
              <a:rPr lang="pl-PL" dirty="0"/>
              <a:t>Jak to zmienić i właściwie dlaczego?</a:t>
            </a:r>
          </a:p>
          <a:p>
            <a:r>
              <a:rPr lang="pl-PL" dirty="0"/>
              <a:t>„Załadowca” vs Złożony Organizm</a:t>
            </a:r>
          </a:p>
          <a:p>
            <a:r>
              <a:rPr lang="pl-PL" dirty="0"/>
              <a:t>Wymienność sprawia, że nie doceniamy siły powiązań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725FE3-A21D-3FA1-33BA-48B463D6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CDD796-4B9E-4E26-B961-A5FA87DED904}" type="datetime1">
              <a:rPr lang="pl-PL" smtClean="0"/>
              <a:t>11.09.2024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F91D432-042E-411E-5BEF-1B44FEA70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11" y="1836382"/>
            <a:ext cx="6282652" cy="25050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A925E93-5435-971A-67F4-503E6DD55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9247" y="-1"/>
            <a:ext cx="1630005" cy="90847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DAD13DE-3FCD-729E-1705-723D018A7691}"/>
              </a:ext>
            </a:extLst>
          </p:cNvPr>
          <p:cNvSpPr txBox="1"/>
          <p:nvPr/>
        </p:nvSpPr>
        <p:spPr>
          <a:xfrm>
            <a:off x="427511" y="4863100"/>
            <a:ext cx="69153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Presja kosztowa płynie przez cały łańcuch produkcyjno-logistyczny w ślad za produktem i usługą</a:t>
            </a:r>
          </a:p>
          <a:p>
            <a:endParaRPr lang="pl-PL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Jeśli chcemy zarabiać więcej to ktoś musi za to zapłacić</a:t>
            </a:r>
          </a:p>
          <a:p>
            <a:endParaRPr lang="pl-PL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Warto wyjść poza przeciąganie liny z Waszym bezpośrednim klientem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72A1770-359A-74D3-0CF3-28EF377CCBE4}"/>
              </a:ext>
            </a:extLst>
          </p:cNvPr>
          <p:cNvSpPr txBox="1"/>
          <p:nvPr/>
        </p:nvSpPr>
        <p:spPr>
          <a:xfrm>
            <a:off x="7633467" y="4892753"/>
            <a:ext cx="42173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Klient Naszego Klienta</a:t>
            </a:r>
          </a:p>
          <a:p>
            <a:r>
              <a:rPr lang="pl-PL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to on powinien nam zapłacić wyższą stawkę</a:t>
            </a:r>
          </a:p>
        </p:txBody>
      </p:sp>
    </p:spTree>
    <p:extLst>
      <p:ext uri="{BB962C8B-B14F-4D97-AF65-F5344CB8AC3E}">
        <p14:creationId xmlns:p14="http://schemas.microsoft.com/office/powerpoint/2010/main" val="1906353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3FBFA4-D8E0-64B9-B69D-A69A7B10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10" y="241464"/>
            <a:ext cx="9508141" cy="1257300"/>
          </a:xfrm>
        </p:spPr>
        <p:txBody>
          <a:bodyPr>
            <a:noAutofit/>
          </a:bodyPr>
          <a:lstStyle/>
          <a:p>
            <a:r>
              <a:rPr lang="pl-PL" sz="3200" dirty="0"/>
              <a:t>Rozumienie biznesu Klienta </a:t>
            </a:r>
            <a:br>
              <a:rPr lang="pl-PL" sz="3200" dirty="0"/>
            </a:br>
            <a:r>
              <a:rPr lang="pl-PL" sz="3200" dirty="0"/>
              <a:t>oraz Klienta naszego Klienta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CCDB52-41EE-86B9-BF0A-9849FFA14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58" y="1900100"/>
            <a:ext cx="5993362" cy="3036042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/>
              <a:t>Fundamenty – Tożsamość naszego klienta / Kultura</a:t>
            </a:r>
          </a:p>
          <a:p>
            <a:r>
              <a:rPr lang="pl-PL" sz="2400" dirty="0"/>
              <a:t>Struktura / Procesy Decyzyjne – kto konkretnie podejmuje które decyzje</a:t>
            </a:r>
          </a:p>
          <a:p>
            <a:r>
              <a:rPr lang="pl-PL" sz="2400" dirty="0"/>
              <a:t>Specyfika Procesów Produkcyjnych i Dystrybucyjnych – punkty wrażliwe</a:t>
            </a:r>
          </a:p>
          <a:p>
            <a:r>
              <a:rPr lang="pl-PL" sz="2400" dirty="0"/>
              <a:t>Dźwignie negocjacyjne – czy je znamy i znamy ich wartość</a:t>
            </a:r>
          </a:p>
          <a:p>
            <a:endParaRPr lang="pl-PL" sz="24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725FE3-A21D-3FA1-33BA-48B463D6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CDD796-4B9E-4E26-B961-A5FA87DED904}" type="datetime1">
              <a:rPr lang="pl-PL" smtClean="0"/>
              <a:t>11.09.2024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B6EFACE-F2B9-D10B-A10F-AF9EDC9E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247" y="-1"/>
            <a:ext cx="1630005" cy="908477"/>
          </a:xfrm>
          <a:prstGeom prst="rect">
            <a:avLst/>
          </a:prstGeom>
        </p:spPr>
      </p:pic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C4FCE671-4E60-7B3B-20C2-731B38EA7CF9}"/>
              </a:ext>
            </a:extLst>
          </p:cNvPr>
          <p:cNvSpPr/>
          <p:nvPr/>
        </p:nvSpPr>
        <p:spPr>
          <a:xfrm>
            <a:off x="6843504" y="3488376"/>
            <a:ext cx="1345870" cy="5818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C0E329C4-A76B-F26C-0841-A259F5959C88}"/>
              </a:ext>
            </a:extLst>
          </p:cNvPr>
          <p:cNvSpPr txBox="1">
            <a:spLocks/>
          </p:cNvSpPr>
          <p:nvPr/>
        </p:nvSpPr>
        <p:spPr>
          <a:xfrm>
            <a:off x="8411687" y="1526720"/>
            <a:ext cx="3420093" cy="428427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pl-PL" dirty="0"/>
              <a:t>Projektowanie propozycji wartości</a:t>
            </a:r>
          </a:p>
          <a:p>
            <a:pPr marL="36900" indent="0">
              <a:buNone/>
            </a:pPr>
            <a:endParaRPr lang="pl-PL" dirty="0"/>
          </a:p>
          <a:p>
            <a:pPr marL="36900" indent="0">
              <a:buNone/>
            </a:pPr>
            <a:r>
              <a:rPr lang="pl-PL" dirty="0"/>
              <a:t>Komunikacja</a:t>
            </a:r>
          </a:p>
          <a:p>
            <a:pPr marL="36900" indent="0">
              <a:buNone/>
            </a:pPr>
            <a:endParaRPr lang="pl-PL" dirty="0"/>
          </a:p>
          <a:p>
            <a:pPr marL="36900" indent="0">
              <a:buNone/>
            </a:pPr>
            <a:r>
              <a:rPr lang="pl-PL" dirty="0"/>
              <a:t>Propozycja ceny (</a:t>
            </a:r>
            <a:r>
              <a:rPr lang="pl-PL" dirty="0" err="1"/>
              <a:t>Pricing</a:t>
            </a:r>
            <a:r>
              <a:rPr lang="pl-PL" dirty="0"/>
              <a:t>)</a:t>
            </a:r>
          </a:p>
          <a:p>
            <a:pPr marL="36900" indent="0">
              <a:buNone/>
            </a:pPr>
            <a:endParaRPr lang="pl-PL" dirty="0"/>
          </a:p>
          <a:p>
            <a:pPr marL="36900" indent="0">
              <a:buNone/>
            </a:pPr>
            <a:r>
              <a:rPr lang="pl-PL" dirty="0"/>
              <a:t>Strategia negocjacyjna</a:t>
            </a:r>
          </a:p>
          <a:p>
            <a:pPr marL="36900" indent="0">
              <a:buNone/>
            </a:pPr>
            <a:endParaRPr lang="pl-PL" dirty="0"/>
          </a:p>
          <a:p>
            <a:pPr marL="36900" indent="0">
              <a:buNone/>
            </a:pPr>
            <a:r>
              <a:rPr lang="pl-PL" dirty="0"/>
              <a:t>Mury i kotwice</a:t>
            </a:r>
          </a:p>
          <a:p>
            <a:pPr marL="36900" indent="0">
              <a:buNone/>
            </a:pP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E216E8B-563A-121A-3D83-EDF823174433}"/>
              </a:ext>
            </a:extLst>
          </p:cNvPr>
          <p:cNvSpPr txBox="1"/>
          <p:nvPr/>
        </p:nvSpPr>
        <p:spPr>
          <a:xfrm>
            <a:off x="856386" y="5183098"/>
            <a:ext cx="60953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Klient Naszego Klienta</a:t>
            </a:r>
          </a:p>
          <a:p>
            <a:r>
              <a:rPr lang="pl-PL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to on powinien nam zapłacić wyższą stawkę</a:t>
            </a:r>
          </a:p>
        </p:txBody>
      </p:sp>
    </p:spTree>
    <p:extLst>
      <p:ext uri="{BB962C8B-B14F-4D97-AF65-F5344CB8AC3E}">
        <p14:creationId xmlns:p14="http://schemas.microsoft.com/office/powerpoint/2010/main" val="216941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F6530B-DDEF-456A-C015-B02E2FFE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KPI w transporcie okiem logistyka </a:t>
            </a:r>
            <a:br>
              <a:rPr lang="pl-PL" dirty="0"/>
            </a:br>
            <a:r>
              <a:rPr lang="pl-PL" dirty="0"/>
              <a:t>w firmie producenckiej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CE6DAF-96EE-D872-26B7-FFDFB522B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18" y="2060503"/>
            <a:ext cx="10353762" cy="171573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OTIF</a:t>
            </a:r>
          </a:p>
          <a:p>
            <a:r>
              <a:rPr lang="pl-PL" dirty="0" err="1">
                <a:solidFill>
                  <a:srgbClr val="00B0F0"/>
                </a:solidFill>
              </a:rPr>
              <a:t>Lead</a:t>
            </a:r>
            <a:r>
              <a:rPr lang="pl-PL" dirty="0">
                <a:solidFill>
                  <a:srgbClr val="00B0F0"/>
                </a:solidFill>
              </a:rPr>
              <a:t> Time (szybkość reakcji i działania)</a:t>
            </a:r>
          </a:p>
          <a:p>
            <a:r>
              <a:rPr lang="pl-PL" dirty="0">
                <a:solidFill>
                  <a:srgbClr val="00B0F0"/>
                </a:solidFill>
              </a:rPr>
              <a:t>Koszt (jego waga jest nierozerwalnie związana z relacją do sprzedaży)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7399CF-564C-08CC-8EE5-3459EAC7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CDD796-4B9E-4E26-B961-A5FA87DED904}" type="datetime1">
              <a:rPr lang="pl-PL" smtClean="0"/>
              <a:t>11.09.2024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DF983D5-7CD8-6653-DB10-060FC02E0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247" y="-1"/>
            <a:ext cx="1630005" cy="908477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A89F3B2-D937-F5F5-1186-4C79267D3211}"/>
              </a:ext>
            </a:extLst>
          </p:cNvPr>
          <p:cNvSpPr txBox="1">
            <a:spLocks/>
          </p:cNvSpPr>
          <p:nvPr/>
        </p:nvSpPr>
        <p:spPr>
          <a:xfrm>
            <a:off x="702018" y="4018178"/>
            <a:ext cx="10353762" cy="178896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92D050"/>
                </a:solidFill>
              </a:rPr>
              <a:t>Czynniki biznesowe specyficzne dla branży</a:t>
            </a:r>
          </a:p>
          <a:p>
            <a:r>
              <a:rPr lang="pl-PL" dirty="0">
                <a:solidFill>
                  <a:srgbClr val="92D050"/>
                </a:solidFill>
              </a:rPr>
              <a:t>Jakość kontaktu i relacji z klientem</a:t>
            </a:r>
          </a:p>
          <a:p>
            <a:r>
              <a:rPr lang="pl-PL" dirty="0">
                <a:solidFill>
                  <a:srgbClr val="92D050"/>
                </a:solidFill>
              </a:rPr>
              <a:t>Magiczny czynnik  </a:t>
            </a:r>
          </a:p>
          <a:p>
            <a:pPr marL="36900" indent="0">
              <a:buNone/>
            </a:pPr>
            <a:r>
              <a:rPr lang="pl-PL" dirty="0">
                <a:solidFill>
                  <a:srgbClr val="92D050"/>
                </a:solidFill>
              </a:rPr>
              <a:t>(czy i w jakim stopniu jesteście mu w stanie ulżyć w pracy / osiągnąć cele)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9" name="Obraz 8" descr="Znacznik wyboru z wypełnieniem pełnym">
            <a:extLst>
              <a:ext uri="{FF2B5EF4-FFF2-40B4-BE49-F238E27FC236}">
                <a16:creationId xmlns:a16="http://schemas.microsoft.com/office/drawing/2014/main" id="{CCDC793E-ED7C-03F1-D61D-94295DCE47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97787" y="2010929"/>
            <a:ext cx="1351669" cy="1351669"/>
          </a:xfrm>
          <a:prstGeom prst="rect">
            <a:avLst/>
          </a:prstGeom>
        </p:spPr>
      </p:pic>
      <p:pic>
        <p:nvPicPr>
          <p:cNvPr id="13" name="Grafika 12" descr="Podatek kontur">
            <a:extLst>
              <a:ext uri="{FF2B5EF4-FFF2-40B4-BE49-F238E27FC236}">
                <a16:creationId xmlns:a16="http://schemas.microsoft.com/office/drawing/2014/main" id="{CF70E600-EB85-4D65-F325-6649493A92E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69063" y="3854357"/>
            <a:ext cx="1686577" cy="16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70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F6530B-DDEF-456A-C015-B02E2FFE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KPI w transporcie okiem logistyka </a:t>
            </a:r>
            <a:br>
              <a:rPr lang="pl-PL" dirty="0"/>
            </a:br>
            <a:r>
              <a:rPr lang="pl-PL" dirty="0"/>
              <a:t>w firmie producenckiej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CE6DAF-96EE-D872-26B7-FFDFB522B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47" y="1910414"/>
            <a:ext cx="10660688" cy="3013887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solidFill>
                  <a:srgbClr val="00B0F0"/>
                </a:solidFill>
              </a:rPr>
              <a:t>OTIF</a:t>
            </a:r>
          </a:p>
          <a:p>
            <a:r>
              <a:rPr lang="pl-PL" dirty="0" err="1">
                <a:solidFill>
                  <a:srgbClr val="00B0F0"/>
                </a:solidFill>
              </a:rPr>
              <a:t>Lead</a:t>
            </a:r>
            <a:r>
              <a:rPr lang="pl-PL" dirty="0">
                <a:solidFill>
                  <a:srgbClr val="00B0F0"/>
                </a:solidFill>
              </a:rPr>
              <a:t> Time (szybkość reakcji i działania w tym rozwiązywaniu problemów)</a:t>
            </a:r>
          </a:p>
          <a:p>
            <a:r>
              <a:rPr lang="pl-PL" dirty="0">
                <a:solidFill>
                  <a:srgbClr val="00B0F0"/>
                </a:solidFill>
              </a:rPr>
              <a:t>Koszt (jego waga jest nierozerwalnie związana z relacją do sprzedaży)</a:t>
            </a:r>
          </a:p>
          <a:p>
            <a:endParaRPr lang="pl-PL" dirty="0"/>
          </a:p>
          <a:p>
            <a:pPr marL="36900" indent="0">
              <a:buNone/>
            </a:pPr>
            <a:r>
              <a:rPr lang="pl-PL" dirty="0"/>
              <a:t>Czy logistyk jest rozliczany z tych parametrów dla każdego z przewoźników?</a:t>
            </a:r>
          </a:p>
          <a:p>
            <a:pPr marL="36900" indent="0">
              <a:buNone/>
            </a:pPr>
            <a:r>
              <a:rPr lang="pl-PL" dirty="0"/>
              <a:t>Czy logistyk w firmie produkcyjnej się cieszy  jeśli przewodnik zaoferuje znacząco niższą cenę?</a:t>
            </a:r>
          </a:p>
          <a:p>
            <a:pPr marL="36900" indent="0">
              <a:buNone/>
            </a:pPr>
            <a:r>
              <a:rPr lang="pl-PL" dirty="0"/>
              <a:t>Który parametr jest najważniejszy?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7399CF-564C-08CC-8EE5-3459EAC7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CDD796-4B9E-4E26-B961-A5FA87DED904}" type="datetime1">
              <a:rPr lang="pl-PL" smtClean="0"/>
              <a:t>11.09.2024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EAC5B3C-8315-63DA-CF8A-789BCDD6A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247" y="-1"/>
            <a:ext cx="1630005" cy="908477"/>
          </a:xfrm>
          <a:prstGeom prst="rect">
            <a:avLst/>
          </a:prstGeom>
        </p:spPr>
      </p:pic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982A7670-DA4C-374E-F496-729C06C773AD}"/>
              </a:ext>
            </a:extLst>
          </p:cNvPr>
          <p:cNvSpPr/>
          <p:nvPr/>
        </p:nvSpPr>
        <p:spPr>
          <a:xfrm rot="5400000">
            <a:off x="5322953" y="4962059"/>
            <a:ext cx="803564" cy="4654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1F36036-BDF5-DD68-B9CA-59B36EA010A0}"/>
              </a:ext>
            </a:extLst>
          </p:cNvPr>
          <p:cNvSpPr txBox="1"/>
          <p:nvPr/>
        </p:nvSpPr>
        <p:spPr>
          <a:xfrm>
            <a:off x="977736" y="5774020"/>
            <a:ext cx="8827324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pl-PL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Działaj tak, aby cena nie była najważniejszą przewagą vs konkurencja</a:t>
            </a:r>
          </a:p>
        </p:txBody>
      </p:sp>
    </p:spTree>
    <p:extLst>
      <p:ext uri="{BB962C8B-B14F-4D97-AF65-F5344CB8AC3E}">
        <p14:creationId xmlns:p14="http://schemas.microsoft.com/office/powerpoint/2010/main" val="1451704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56_TF12214701" id="{93B76E3F-0F2D-4255-B9E9-3C39DC94DF62}" vid="{B350C4BC-BF34-4F7A-A86A-B8979975FC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1579</Words>
  <Application>Microsoft Office PowerPoint</Application>
  <PresentationFormat>Panoramiczny</PresentationFormat>
  <Paragraphs>268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 2</vt:lpstr>
      <vt:lpstr>SlateVTI</vt:lpstr>
      <vt:lpstr>Jak Wygrywać?</vt:lpstr>
      <vt:lpstr>Dyrektor Sprzedaży / Dyrektor ds. Kluczowych Klientów</vt:lpstr>
      <vt:lpstr>Budowanie Trwałej Przewagi Konkurencyjnej - TSL</vt:lpstr>
      <vt:lpstr>Prezentacja programu PowerPoint</vt:lpstr>
      <vt:lpstr>Transport okiem szefa sprzedaży</vt:lpstr>
      <vt:lpstr>Logistyka jest funkcją pozornie zewnętrzną</vt:lpstr>
      <vt:lpstr>Rozumienie biznesu Klienta  oraz Klienta naszego Klienta</vt:lpstr>
      <vt:lpstr>KPI w transporcie okiem logistyka  w firmie producenckiej</vt:lpstr>
      <vt:lpstr>KPI w transporcie okiem logistyka  w firmie producenckiej</vt:lpstr>
      <vt:lpstr>Efektywność Operacyjna</vt:lpstr>
      <vt:lpstr>Waga ceny jest relatywna</vt:lpstr>
      <vt:lpstr>Czy należy się przejmować koniunkturą?</vt:lpstr>
      <vt:lpstr>Czy i w jakim stopniu można swojemu klientowi (pracownikom na różnych szczeblach) pomóc w osiągnięciu celów -  Magiczny czynnik</vt:lpstr>
      <vt:lpstr>Czy i w jakim stopniu można swojemu klientowi (pracownikom na różnych szczeblach) pomóc w osiągnięciu celów -  Magiczny czynnik</vt:lpstr>
      <vt:lpstr>Wyróżnij się i daj się zauważyć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Paweł Biernatowski</dc:creator>
  <cp:lastModifiedBy>Paweł Biernatowski</cp:lastModifiedBy>
  <cp:revision>3</cp:revision>
  <dcterms:created xsi:type="dcterms:W3CDTF">2024-08-26T12:01:49Z</dcterms:created>
  <dcterms:modified xsi:type="dcterms:W3CDTF">2024-09-11T14:05:06Z</dcterms:modified>
</cp:coreProperties>
</file>