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892" r:id="rId1"/>
  </p:sldMasterIdLst>
  <p:notesMasterIdLst>
    <p:notesMasterId r:id="rId18"/>
  </p:notesMasterIdLst>
  <p:handoutMasterIdLst>
    <p:handoutMasterId r:id="rId19"/>
  </p:handoutMasterIdLst>
  <p:sldIdLst>
    <p:sldId id="256" r:id="rId2"/>
    <p:sldId id="476" r:id="rId3"/>
    <p:sldId id="503" r:id="rId4"/>
    <p:sldId id="507" r:id="rId5"/>
    <p:sldId id="511" r:id="rId6"/>
    <p:sldId id="510" r:id="rId7"/>
    <p:sldId id="506" r:id="rId8"/>
    <p:sldId id="505" r:id="rId9"/>
    <p:sldId id="504" r:id="rId10"/>
    <p:sldId id="508" r:id="rId11"/>
    <p:sldId id="512" r:id="rId12"/>
    <p:sldId id="513" r:id="rId13"/>
    <p:sldId id="514" r:id="rId14"/>
    <p:sldId id="515" r:id="rId15"/>
    <p:sldId id="328" r:id="rId16"/>
    <p:sldId id="330" r:id="rId17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666" autoAdjust="0"/>
    <p:restoredTop sz="94660"/>
  </p:normalViewPr>
  <p:slideViewPr>
    <p:cSldViewPr snapToGrid="0">
      <p:cViewPr varScale="1">
        <p:scale>
          <a:sx n="83" d="100"/>
          <a:sy n="83" d="100"/>
        </p:scale>
        <p:origin x="51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CAC133-8655-467E-8906-8972B4D433C2}" type="datetimeFigureOut">
              <a:rPr lang="pl-PL" smtClean="0"/>
              <a:t>04.12.2024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BEF717-FD3C-46E6-B9E4-A92A92C24F6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103346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15AFBF-FA20-431F-AFF5-E9BE619109DB}" type="datetimeFigureOut">
              <a:rPr lang="pl-PL" smtClean="0"/>
              <a:t>04.12.2024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FA992B-B8D4-4D6A-8473-FE3853A7219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061652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FA992B-B8D4-4D6A-8473-FE3853A7219D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5542255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FE0BAC-F661-2EC4-5A0A-CD807B0CDE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56938B96-88D9-AF34-5B42-DC01B693301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ACDC974E-F6C9-822C-408E-49DDE348CF0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7558A16F-D4EA-19A5-D431-3583C062FCC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FA992B-B8D4-4D6A-8473-FE3853A7219D}" type="slidenum">
              <a:rPr lang="pl-PL" smtClean="0"/>
              <a:t>10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1095139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1135D2-2A10-11CE-856E-AE4B91B2A0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C80BDAA3-58A1-DEC6-B9F4-C694B460A75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9C1F9D70-7CDF-2F4F-B780-CE52C50ADE1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8A060914-5561-8188-1352-3BC8CA12D5C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FA992B-B8D4-4D6A-8473-FE3853A7219D}" type="slidenum">
              <a:rPr lang="pl-PL" smtClean="0"/>
              <a:t>11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2144944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9507A9-50EB-0CFC-934D-1ABF1B2458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244A7C9B-6A71-A9C8-2540-B5AF328DBBE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0A2D9245-0FBD-E384-C053-F036A019837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C12FF7A9-AB57-8846-6554-C4066E596A3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FA992B-B8D4-4D6A-8473-FE3853A7219D}" type="slidenum">
              <a:rPr lang="pl-PL" smtClean="0"/>
              <a:t>12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7516540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E5ECFE-5A4F-876A-F06C-2F70541B1C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226BB7A2-4DE3-66ED-F764-5FD30600298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B13D864D-5A98-294E-4BAF-D7F64DB16AE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390FD183-71A8-5626-6434-C1B2F15067C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FA992B-B8D4-4D6A-8473-FE3853A7219D}" type="slidenum">
              <a:rPr lang="pl-PL" smtClean="0"/>
              <a:t>13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4998665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2CB827-EE87-EB66-51AD-6555CF2103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B4F7A8A8-64CF-5486-A3CC-4F88AE0F574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D1A189F2-C196-FDDF-4127-268BB10EAF0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C8859B8B-B20D-18B0-358F-2BF86C30957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FA992B-B8D4-4D6A-8473-FE3853A7219D}" type="slidenum">
              <a:rPr lang="pl-PL" smtClean="0"/>
              <a:t>14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073014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FA992B-B8D4-4D6A-8473-FE3853A7219D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085595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1AA66E-6976-B293-80BC-BB7C51E71C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75FBF7F0-FF77-1A03-E839-B6992CC04E7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B83917C1-E463-F86B-EA2E-1AC65CC4EED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865C0913-F093-11BA-EAF5-2EF9A57848C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FA992B-B8D4-4D6A-8473-FE3853A7219D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012051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DCCAE7-B455-115B-53B9-4AB84FBEF1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3D336FD0-C68E-C798-F3C3-0E87492FC89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37525B67-1E53-25BD-177D-C8963C5A5F5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9C2CE39E-9E6B-3B5A-130F-85977E77BE5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FA992B-B8D4-4D6A-8473-FE3853A7219D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634030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8E3E80-9D09-E673-05E8-DC9D0B0453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F731C0B6-9085-89EF-FD1E-801CE8345EC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21578304-1601-FB9C-3937-0BC83AD4FAF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A43B48EB-9F8A-A045-E634-F925B6A3659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FA992B-B8D4-4D6A-8473-FE3853A7219D}" type="slidenum">
              <a:rPr lang="pl-PL" smtClean="0"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874225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F78CDB-AABD-7BDE-19AD-1056D07929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32A9C261-31C9-18E3-F34B-908226A04D9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149032B0-8ACF-6A65-CFF0-1D3F845D6CD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90EB5191-0C3C-00B7-DB4A-421082C3BCA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FA992B-B8D4-4D6A-8473-FE3853A7219D}" type="slidenum">
              <a:rPr lang="pl-PL" smtClean="0"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256140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8CC113-3A9F-47FD-EA3D-69A360F890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C562F5CD-9F96-41E0-9FD5-466A0519D91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780DACBC-2929-4FB6-84BD-78A95B1A782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85AC25C6-592C-D9AF-F8ED-1F4F5C1EAD1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FA992B-B8D4-4D6A-8473-FE3853A7219D}" type="slidenum">
              <a:rPr lang="pl-PL" smtClean="0"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184081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461B21-E1B1-3E03-86EC-B6C3222D45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4E987B0B-BC27-798A-BB33-74A6464CC96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EAADA72C-D5BF-80E8-CB55-8591C9E40EE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FC8207EC-604D-3F9D-9B10-8288DD80A33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FA992B-B8D4-4D6A-8473-FE3853A7219D}" type="slidenum">
              <a:rPr lang="pl-PL" smtClean="0"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1722897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49F5B4-2255-5BA3-1E0A-F9145DF11C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43F36354-09C9-16AA-ED2D-9531E95DFE6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02BBEF67-2408-12FE-6B5F-ED950CDBA06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7E996B1F-D249-ED7B-F1EE-71E73BAE715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FA992B-B8D4-4D6A-8473-FE3853A7219D}" type="slidenum">
              <a:rPr lang="pl-PL" smtClean="0"/>
              <a:t>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790429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  <a:prstGeom prst="rect">
            <a:avLst/>
          </a:prstGeom>
        </p:spPr>
        <p:txBody>
          <a:bodyPr anchor="b"/>
          <a:lstStyle>
            <a:lvl1pPr>
              <a:defRPr sz="54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158984" y="1792224"/>
            <a:ext cx="990599" cy="304799"/>
          </a:xfrm>
        </p:spPr>
        <p:txBody>
          <a:bodyPr/>
          <a:lstStyle>
            <a:lvl1pPr algn="l">
              <a:defRPr b="0">
                <a:solidFill>
                  <a:schemeClr val="bg1"/>
                </a:solidFill>
              </a:defRPr>
            </a:lvl1pPr>
          </a:lstStyle>
          <a:p>
            <a:fld id="{D2CB995F-0D09-4057-9AE2-AC1027BB05D3}" type="datetime1">
              <a:rPr lang="en-US" smtClean="0"/>
              <a:t>12/4/2024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1976" y="3227832"/>
            <a:ext cx="3867912" cy="310896"/>
          </a:xfrm>
        </p:spPr>
        <p:txBody>
          <a:bodyPr/>
          <a:lstStyle>
            <a:lvl1pPr>
              <a:defRPr sz="1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Szkolenie Transmeble 06.10.2018 r.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>
                <a:latin typeface="+mj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287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braz panoramiczny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7" y="4969927"/>
            <a:ext cx="8825657" cy="5667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7" y="553666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C398B-FBD6-4E9D-8D99-9066DE1A6C3E}" type="datetime1">
              <a:rPr lang="en-US" smtClean="0"/>
              <a:t>12/4/2024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Szkolenie Transmeble 06.10.2018 r.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2424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0704"/>
            <a:ext cx="8833104" cy="1371600"/>
          </a:xfrm>
          <a:prstGeom prst="rect">
            <a:avLst/>
          </a:prstGeom>
        </p:spPr>
        <p:txBody>
          <a:bodyPr anchor="ctr" anchorCtr="0"/>
          <a:lstStyle>
            <a:lvl1pPr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2144" y="3547872"/>
            <a:ext cx="8825659" cy="2478024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B15DA-5F5C-48F8-AF98-8D4400FAAA0F}" type="datetime1">
              <a:rPr lang="en-US" smtClean="0"/>
              <a:t>12/4/2024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Szkolenie Transmeble 06.10.2018 r.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4693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6" name="Rectangle 1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2" name="TextBox 11"/>
          <p:cNvSpPr txBox="1"/>
          <p:nvPr/>
        </p:nvSpPr>
        <p:spPr bwMode="gray">
          <a:xfrm>
            <a:off x="898295" y="596767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 bwMode="gray">
          <a:xfrm>
            <a:off x="9715063" y="2629300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980517"/>
            <a:ext cx="8460983" cy="2698249"/>
          </a:xfrm>
          <a:prstGeom prst="rect">
            <a:avLst/>
          </a:prstGeom>
        </p:spPr>
        <p:txBody>
          <a:bodyPr anchor="ctr" anchorCtr="0"/>
          <a:lstStyle>
            <a:lvl1pPr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 bwMode="gray">
          <a:xfrm>
            <a:off x="1945945" y="3679987"/>
            <a:ext cx="7725772" cy="342174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400" cap="small" dirty="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</a:defRPr>
            </a:lvl1pPr>
          </a:lstStyle>
          <a:p>
            <a:pPr marL="0" lvl="0" indent="0">
              <a:buNone/>
            </a:pPr>
            <a:r>
              <a:rPr lang="pl-PL"/>
              <a:t>Kliknij, aby edytować style wzorca tekstu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8"/>
            <a:ext cx="8825659" cy="997858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BCEF6-B114-408E-9B29-42518BEBA21B}" type="datetime1">
              <a:rPr lang="en-US" smtClean="0"/>
              <a:t>12/4/2024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Szkolenie Transmeble 06.10.2018 r.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50779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3525"/>
            <a:ext cx="8865623" cy="1819656"/>
          </a:xfrm>
          <a:prstGeom prst="rect">
            <a:avLst/>
          </a:prstGeo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9200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4C8A6-D7F1-41E1-AE88-362579F927A6}" type="datetime1">
              <a:rPr lang="en-US" smtClean="0"/>
              <a:t>12/4/2024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Szkolenie Transmeble 06.10.2018 r.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72120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/>
          <a:lstStyle>
            <a:lvl1pPr>
              <a:defRPr sz="36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3129168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79764"/>
            <a:ext cx="3129168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5380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4"/>
            <a:ext cx="3145380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0" y="2595032"/>
            <a:ext cx="3161029" cy="58473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79764"/>
            <a:ext cx="3161029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4991" y="2603500"/>
            <a:ext cx="32564" cy="3423554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5824" y="2603500"/>
            <a:ext cx="0" cy="3423554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9724B-96D9-44C2-B466-D5BE6F389E91}" type="datetime1">
              <a:rPr lang="en-US" smtClean="0"/>
              <a:t>12/4/2024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Szkolenie Transmeble 06.10.2018 r.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26647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a obraz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 anchor="ctr" anchorCtr="0"/>
          <a:lstStyle>
            <a:lvl1pPr>
              <a:defRPr sz="36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5"/>
            <a:ext cx="3050438" cy="57626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10916"/>
            <a:ext cx="2691242" cy="1584094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7"/>
            <a:ext cx="3050438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2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09108"/>
            <a:ext cx="3050438" cy="91257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3" y="4532842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3" y="5109107"/>
            <a:ext cx="3050438" cy="91794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4245" y="2603500"/>
            <a:ext cx="1" cy="3461811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807352" y="2603500"/>
            <a:ext cx="0" cy="3461811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40B7A-B9EA-4CCF-901D-9A87C5B6A30B}" type="datetime1">
              <a:rPr lang="en-US" smtClean="0"/>
              <a:t>12/4/2024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Szkolenie Transmeble 06.10.2018 r.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09898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595033"/>
            <a:ext cx="8825659" cy="3424768"/>
          </a:xfrm>
        </p:spPr>
        <p:txBody>
          <a:bodyPr vert="eaVert" anchor="t" anchorCtr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9EAC4-B522-41F7-8924-15EB202CC63E}" type="datetime1">
              <a:rPr lang="en-US" smtClean="0"/>
              <a:t>12/4/2024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Szkolenie Transmeble 06.10.2018 r.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16091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Rectangle 12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76756" y="1278466"/>
            <a:ext cx="1441567" cy="4748591"/>
          </a:xfrm>
          <a:prstGeom prst="rect">
            <a:avLst/>
          </a:prstGeom>
        </p:spPr>
        <p:txBody>
          <a:bodyPr vert="eaVert" anchor="b" anchorCtr="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5"/>
            <a:ext cx="6256025" cy="4748591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6943E-D26F-46AA-AB51-7838BFCF1C72}" type="datetime1">
              <a:rPr lang="en-US" smtClean="0"/>
              <a:t>12/4/2024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Szkolenie Transmeble 06.10.2018 r.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9851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9"/>
            <a:ext cx="8825659" cy="706964"/>
          </a:xfrm>
          <a:prstGeom prst="rect">
            <a:avLst/>
          </a:prstGeom>
        </p:spPr>
        <p:txBody>
          <a:bodyPr anchor="ctr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5E23B-5F5E-4A9E-A65D-C3991EAC6E7C}" type="datetime1">
              <a:rPr lang="en-US" smtClean="0"/>
              <a:t>12/4/2024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b="1"/>
            </a:lvl1pPr>
          </a:lstStyle>
          <a:p>
            <a:r>
              <a:rPr lang="en-US"/>
              <a:t>Szkolenie Transmeble 06.10.2018 r.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3308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Rectangle 8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7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9192"/>
            <a:ext cx="4343400" cy="2286000"/>
          </a:xfrm>
          <a:prstGeom prst="rect">
            <a:avLst/>
          </a:prstGeom>
        </p:spPr>
        <p:txBody>
          <a:bodyPr anchor="ctr" anchorCtr="0"/>
          <a:lstStyle>
            <a:lvl1pPr algn="l">
              <a:defRPr sz="40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4576" y="2679192"/>
            <a:ext cx="3758184" cy="2286000"/>
          </a:xfrm>
        </p:spPr>
        <p:txBody>
          <a:bodyPr anchor="ctr" anchorCtr="0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E1115-A1D3-495C-9AA2-2C2F70F4BD71}" type="datetime1">
              <a:rPr lang="en-US" smtClean="0"/>
              <a:t>12/4/2024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b="1"/>
            </a:lvl1pPr>
          </a:lstStyle>
          <a:p>
            <a:r>
              <a:rPr lang="en-US"/>
              <a:t>Szkolenie Transmeble 06.10.2018 r.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76300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969264"/>
            <a:ext cx="8825659" cy="704088"/>
          </a:xfrm>
          <a:prstGeom prst="rect">
            <a:avLst/>
          </a:prstGeo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8032" cy="3416301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76" y="2603500"/>
            <a:ext cx="4828032" cy="3416300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126C8-258A-47B9-878B-61D375ADBCF5}" type="datetime1">
              <a:rPr lang="en-US" smtClean="0"/>
              <a:t>12/4/2024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Szkolenie Transmeble 06.10.2018 r.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03914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69264"/>
            <a:ext cx="8825659" cy="70408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6040"/>
            <a:ext cx="48280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98448"/>
            <a:ext cx="4828032" cy="2843784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76" y="2606040"/>
            <a:ext cx="48280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1" y="3187921"/>
            <a:ext cx="4825160" cy="2854311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1DF2-8FD7-4A87-8E8C-50B0886A5DD2}" type="datetime1">
              <a:rPr lang="en-US" smtClean="0"/>
              <a:t>12/4/2024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Szkolenie Transmeble 06.10.2018 r.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02524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2144" y="969264"/>
            <a:ext cx="8825659" cy="704088"/>
          </a:xfrm>
          <a:prstGeom prst="rect">
            <a:avLst/>
          </a:prstGeo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D06C3-1275-4DA2-8551-998D59DE661A}" type="datetime1">
              <a:rPr lang="en-US" smtClean="0"/>
              <a:t>12/4/2024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Szkolenie Transmeble 06.10.2018 r.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71998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61785-8B0A-4CBE-8C0B-098660B95287}" type="datetime1">
              <a:rPr lang="en-US" smtClean="0"/>
              <a:t>12/4/2024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Szkolenie Transmeble 06.10.2018 r.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0007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298448"/>
            <a:ext cx="2793159" cy="1597152"/>
          </a:xfrm>
          <a:prstGeom prst="rect">
            <a:avLst/>
          </a:prstGeo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79008" y="1447800"/>
            <a:ext cx="5195997" cy="4572000"/>
          </a:xfrm>
        </p:spPr>
        <p:txBody>
          <a:bodyPr anchor="ctr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3" y="3129280"/>
            <a:ext cx="2793159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7E662-07C6-473C-BCA0-9A91142959EB}" type="datetime1">
              <a:rPr lang="en-US" smtClean="0"/>
              <a:t>12/4/2024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Szkolenie Transmeble 06.10.2018 r.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56003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59" cy="173566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F4E04-FA75-4AE0-989E-5EC00C57779C}" type="datetime1">
              <a:rPr lang="en-US" smtClean="0"/>
              <a:t>12/4/2024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Szkolenie Transmeble 06.10.2018 r.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8127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7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30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2760" y="6391656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57ED9943-CA85-465D-A88E-BD41FB1922EC}" type="datetime1">
              <a:rPr lang="en-US" smtClean="0"/>
              <a:t>12/4/2024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7784" y="6391656"/>
            <a:ext cx="3867912" cy="310896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r>
              <a:rPr lang="en-US"/>
              <a:t>Szkolenie Transmeble 06.10.2018 r.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359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3" r:id="rId1"/>
    <p:sldLayoutId id="2147483894" r:id="rId2"/>
    <p:sldLayoutId id="2147483895" r:id="rId3"/>
    <p:sldLayoutId id="2147483896" r:id="rId4"/>
    <p:sldLayoutId id="2147483897" r:id="rId5"/>
    <p:sldLayoutId id="2147483898" r:id="rId6"/>
    <p:sldLayoutId id="2147483899" r:id="rId7"/>
    <p:sldLayoutId id="2147483900" r:id="rId8"/>
    <p:sldLayoutId id="2147483901" r:id="rId9"/>
    <p:sldLayoutId id="2147483902" r:id="rId10"/>
    <p:sldLayoutId id="2147483903" r:id="rId11"/>
    <p:sldLayoutId id="2147483904" r:id="rId12"/>
    <p:sldLayoutId id="2147483905" r:id="rId13"/>
    <p:sldLayoutId id="2147483906" r:id="rId14"/>
    <p:sldLayoutId id="2147483907" r:id="rId15"/>
    <p:sldLayoutId id="2147483908" r:id="rId16"/>
    <p:sldLayoutId id="2147483909" r:id="rId17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mailto:pawel.judek@judek.com.pl" TargetMode="External"/><Relationship Id="rId2" Type="http://schemas.openxmlformats.org/officeDocument/2006/relationships/hyperlink" Target="mailto:sekretariat@judek.com.p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683171" y="2250652"/>
            <a:ext cx="8825658" cy="2677648"/>
          </a:xfrm>
        </p:spPr>
        <p:txBody>
          <a:bodyPr/>
          <a:lstStyle/>
          <a:p>
            <a:pPr algn="ctr"/>
            <a:r>
              <a:rPr lang="pl-PL" sz="4800" dirty="0"/>
              <a:t>Za progiem 2025 r.</a:t>
            </a:r>
            <a:br>
              <a:rPr lang="pl-PL" sz="4800" dirty="0"/>
            </a:br>
            <a:br>
              <a:rPr lang="pl-PL" sz="4800" dirty="0"/>
            </a:br>
            <a:r>
              <a:rPr lang="pl-PL" sz="3200" dirty="0"/>
              <a:t>Co zmieni się w środowisku prawnym funkcjonowania firm TSL</a:t>
            </a:r>
            <a:endParaRPr lang="pl-PL" sz="4800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683171" y="4928300"/>
            <a:ext cx="8825658" cy="861420"/>
          </a:xfrm>
        </p:spPr>
        <p:txBody>
          <a:bodyPr/>
          <a:lstStyle/>
          <a:p>
            <a:endParaRPr lang="pl-PL" dirty="0">
              <a:solidFill>
                <a:schemeClr val="bg1"/>
              </a:solidFill>
            </a:endParaRPr>
          </a:p>
          <a:p>
            <a:pPr algn="ctr"/>
            <a:r>
              <a:rPr lang="pl-PL" dirty="0">
                <a:solidFill>
                  <a:schemeClr val="bg1"/>
                </a:solidFill>
              </a:rPr>
              <a:t>Radca Prawny Paweł </a:t>
            </a:r>
            <a:r>
              <a:rPr lang="pl-PL" dirty="0" err="1">
                <a:solidFill>
                  <a:schemeClr val="bg1"/>
                </a:solidFill>
              </a:rPr>
              <a:t>JUdek</a:t>
            </a:r>
            <a:endParaRPr lang="pl-PL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70428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E987D2-9CAD-9839-F9CB-3E59DCA913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DF7B3CD-4676-2D49-C027-DD9748C6AE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Prawo o ruchu drogowym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C1D505B-7738-499B-E773-F2682AF4AC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l-PL" dirty="0"/>
              <a:t>Projektowane są zmiany w prawie o ruchu drogowym, które mogą mieć wpływ na kierowców z branży TSL</a:t>
            </a:r>
          </a:p>
          <a:p>
            <a:pPr algn="just"/>
            <a:endParaRPr lang="pl-PL" dirty="0"/>
          </a:p>
          <a:p>
            <a:pPr algn="just"/>
            <a:r>
              <a:rPr lang="pl-PL" dirty="0"/>
              <a:t>Zatrzymanie prawa jazdy po przekroczeniu prędkości o ponad 50 km/h również poza terenem zabudowanym (nie dotyczy dróg ekspresowych i autostrad)</a:t>
            </a:r>
          </a:p>
          <a:p>
            <a:pPr algn="just"/>
            <a:endParaRPr lang="pl-PL" dirty="0"/>
          </a:p>
          <a:p>
            <a:pPr algn="just"/>
            <a:r>
              <a:rPr lang="pl-PL" dirty="0"/>
              <a:t>Możliwość uzyskania polskiego prawa jazdy dla osób zamieszkałych w Polsce co najmniej 185 dni – okres zamieszkania będzie liczony w momencie wydania prawa jazdy, a nie w momencie składania wniosku</a:t>
            </a:r>
          </a:p>
          <a:p>
            <a:pPr algn="just"/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D38D812-B986-F442-23F1-87908D3234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10</a:t>
            </a:fld>
            <a:endParaRPr lang="en-US" dirty="0"/>
          </a:p>
        </p:txBody>
      </p:sp>
      <p:pic>
        <p:nvPicPr>
          <p:cNvPr id="7" name="Obraz 6" descr="Obraz zawierający tekst&#10;&#10;Opis wygenerowany automatycznie">
            <a:extLst>
              <a:ext uri="{FF2B5EF4-FFF2-40B4-BE49-F238E27FC236}">
                <a16:creationId xmlns:a16="http://schemas.microsoft.com/office/drawing/2014/main" id="{D7D5B686-BF8E-3F07-E5B7-A9930496BB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80613" y="6086035"/>
            <a:ext cx="2141220" cy="754380"/>
          </a:xfrm>
          <a:prstGeom prst="rect">
            <a:avLst/>
          </a:prstGeom>
        </p:spPr>
      </p:pic>
      <p:sp>
        <p:nvSpPr>
          <p:cNvPr id="5" name="Symbol zastępczy stopki 3">
            <a:extLst>
              <a:ext uri="{FF2B5EF4-FFF2-40B4-BE49-F238E27FC236}">
                <a16:creationId xmlns:a16="http://schemas.microsoft.com/office/drawing/2014/main" id="{00CDAFB5-E78D-8AC3-1C3C-BE7D0E4B30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7784" y="6391656"/>
            <a:ext cx="3867912" cy="310896"/>
          </a:xfrm>
        </p:spPr>
        <p:txBody>
          <a:bodyPr/>
          <a:lstStyle/>
          <a:p>
            <a:r>
              <a:rPr lang="pl-PL" dirty="0"/>
              <a:t>New Challenges’25</a:t>
            </a:r>
          </a:p>
        </p:txBody>
      </p:sp>
    </p:spTree>
    <p:extLst>
      <p:ext uri="{BB962C8B-B14F-4D97-AF65-F5344CB8AC3E}">
        <p14:creationId xmlns:p14="http://schemas.microsoft.com/office/powerpoint/2010/main" val="11110841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7631B5-ECE3-84E2-2F6D-4B17689FB3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A0C9391-919F-3F5D-09C9-ACB71A6199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Przepisy celne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0D62573-D31F-1802-900C-8DF481536B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401455"/>
            <a:ext cx="8825659" cy="3786909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pl-PL" dirty="0"/>
              <a:t>Koniec 2024 r. przyniósł szereg zmian w zakresie regulacji celnych</a:t>
            </a:r>
          </a:p>
          <a:p>
            <a:pPr algn="just"/>
            <a:r>
              <a:rPr lang="pl-PL" dirty="0"/>
              <a:t>zmiany w ustawie o szczególnych rozwiązaniach w zakresie przeciwdziałania wspieraniu agresji na Ukrainę oraz służących ochronie bezpieczeństwa narodowego</a:t>
            </a:r>
          </a:p>
          <a:p>
            <a:pPr algn="just"/>
            <a:r>
              <a:rPr lang="pl-PL" dirty="0"/>
              <a:t>zmiany w ustawie o Krajowej Administracji Skarbowej</a:t>
            </a:r>
          </a:p>
          <a:p>
            <a:pPr algn="just"/>
            <a:r>
              <a:rPr lang="pl-PL" dirty="0"/>
              <a:t>obowiązkowe deklaracje dotyczące tranzytu przez Rosję i Białoruś</a:t>
            </a:r>
          </a:p>
          <a:p>
            <a:pPr algn="just"/>
            <a:r>
              <a:rPr lang="pl-PL" dirty="0"/>
              <a:t>obowiązek przedstawienia dowodu odprawy celnej z państwa przeznaczenia w terminie 45 dni od dnia wyjazdu towaru z UE</a:t>
            </a:r>
          </a:p>
          <a:p>
            <a:pPr algn="just"/>
            <a:r>
              <a:rPr lang="pl-PL" dirty="0"/>
              <a:t>prawo przepadku towarów na rzecz Skarbu Państwa i nakładania kar pieniężnych za naruszanie przepisów</a:t>
            </a:r>
          </a:p>
          <a:p>
            <a:pPr algn="just"/>
            <a:r>
              <a:rPr lang="pl-PL" dirty="0"/>
              <a:t>Likwidacja procedury uproszczonej w wywozie</a:t>
            </a:r>
          </a:p>
          <a:p>
            <a:pPr algn="just"/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389E349D-1CC9-6E8D-7342-B134EB409A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11</a:t>
            </a:fld>
            <a:endParaRPr lang="en-US" dirty="0"/>
          </a:p>
        </p:txBody>
      </p:sp>
      <p:pic>
        <p:nvPicPr>
          <p:cNvPr id="7" name="Obraz 6" descr="Obraz zawierający tekst&#10;&#10;Opis wygenerowany automatycznie">
            <a:extLst>
              <a:ext uri="{FF2B5EF4-FFF2-40B4-BE49-F238E27FC236}">
                <a16:creationId xmlns:a16="http://schemas.microsoft.com/office/drawing/2014/main" id="{00DED0F9-2AA1-5A05-17F5-6A32AE6D64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80613" y="6086035"/>
            <a:ext cx="2141220" cy="754380"/>
          </a:xfrm>
          <a:prstGeom prst="rect">
            <a:avLst/>
          </a:prstGeom>
        </p:spPr>
      </p:pic>
      <p:sp>
        <p:nvSpPr>
          <p:cNvPr id="5" name="Symbol zastępczy stopki 3">
            <a:extLst>
              <a:ext uri="{FF2B5EF4-FFF2-40B4-BE49-F238E27FC236}">
                <a16:creationId xmlns:a16="http://schemas.microsoft.com/office/drawing/2014/main" id="{9D4A1159-54B3-161F-5F24-0E3B27D6F0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7784" y="6391656"/>
            <a:ext cx="3867912" cy="310896"/>
          </a:xfrm>
        </p:spPr>
        <p:txBody>
          <a:bodyPr/>
          <a:lstStyle/>
          <a:p>
            <a:r>
              <a:rPr lang="pl-PL" dirty="0"/>
              <a:t>New Challenges’25</a:t>
            </a:r>
          </a:p>
        </p:txBody>
      </p:sp>
    </p:spTree>
    <p:extLst>
      <p:ext uri="{BB962C8B-B14F-4D97-AF65-F5344CB8AC3E}">
        <p14:creationId xmlns:p14="http://schemas.microsoft.com/office/powerpoint/2010/main" val="8959640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7A5E52-D16C-7CC7-A153-3BEA2D67FE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E007341-2FE3-9DD8-FF42-31320822B0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Obrót towarami podwójnego zastosowania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EA4DA23-5EA6-C3CD-25CB-FABA23A7C7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l-PL" dirty="0"/>
              <a:t>W listopadzie 2024 r. weszły w życie zmiany w zakresie wykazu towarów podwójnego zastosowania stanowiącym załącznik do rozporządzenia (UE) 2021/821 </a:t>
            </a:r>
          </a:p>
          <a:p>
            <a:pPr algn="just"/>
            <a:r>
              <a:rPr lang="pl-PL" dirty="0"/>
              <a:t>Towary podwójnego zastosowania to takie, które zostały zaprojektowane przez producenta do zastosowań cywilnych, lecz mogą zostać wykorzystane przez użytkowników również do celów militarnych </a:t>
            </a:r>
          </a:p>
          <a:p>
            <a:pPr algn="just"/>
            <a:endParaRPr lang="pl-PL" dirty="0"/>
          </a:p>
          <a:p>
            <a:pPr algn="just"/>
            <a:r>
              <a:rPr lang="pl-PL" dirty="0"/>
              <a:t>W wykazie znajduje się szereg przedmiotów, co do których można nie być świadomym, że stanowią towary podwójnego zastosowania np. łożyska, rury, uszczelki, zawory itp..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7B13EB38-9F63-8EC7-FF0A-5835E7C9D6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12</a:t>
            </a:fld>
            <a:endParaRPr lang="en-US" dirty="0"/>
          </a:p>
        </p:txBody>
      </p:sp>
      <p:pic>
        <p:nvPicPr>
          <p:cNvPr id="7" name="Obraz 6" descr="Obraz zawierający tekst&#10;&#10;Opis wygenerowany automatycznie">
            <a:extLst>
              <a:ext uri="{FF2B5EF4-FFF2-40B4-BE49-F238E27FC236}">
                <a16:creationId xmlns:a16="http://schemas.microsoft.com/office/drawing/2014/main" id="{22E29B2C-15BE-00A9-0D19-DFC5375556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80613" y="6086035"/>
            <a:ext cx="2141220" cy="754380"/>
          </a:xfrm>
          <a:prstGeom prst="rect">
            <a:avLst/>
          </a:prstGeom>
        </p:spPr>
      </p:pic>
      <p:sp>
        <p:nvSpPr>
          <p:cNvPr id="5" name="Symbol zastępczy stopki 3">
            <a:extLst>
              <a:ext uri="{FF2B5EF4-FFF2-40B4-BE49-F238E27FC236}">
                <a16:creationId xmlns:a16="http://schemas.microsoft.com/office/drawing/2014/main" id="{CF00D086-849B-E07E-A1DB-2182B0661B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7784" y="6391656"/>
            <a:ext cx="3867912" cy="310896"/>
          </a:xfrm>
        </p:spPr>
        <p:txBody>
          <a:bodyPr/>
          <a:lstStyle/>
          <a:p>
            <a:r>
              <a:rPr lang="pl-PL" dirty="0"/>
              <a:t>New Challenges’25</a:t>
            </a:r>
          </a:p>
        </p:txBody>
      </p:sp>
    </p:spTree>
    <p:extLst>
      <p:ext uri="{BB962C8B-B14F-4D97-AF65-F5344CB8AC3E}">
        <p14:creationId xmlns:p14="http://schemas.microsoft.com/office/powerpoint/2010/main" val="40119864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40F246-A064-BA98-198D-9B6D753112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FAE6DDD-3C76-A924-2A49-ED6898DA91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Zmiany w zakresie płacy minimalnej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40544D6-88A6-14D6-F21D-F9AFDD2186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l-PL" dirty="0"/>
              <a:t>Płaca minimalna wzrośnie w 2025 r. do 4.666 zł brutto</a:t>
            </a:r>
          </a:p>
          <a:p>
            <a:pPr algn="just"/>
            <a:endParaRPr lang="pl-PL" dirty="0"/>
          </a:p>
          <a:p>
            <a:pPr algn="just"/>
            <a:r>
              <a:rPr lang="pl-PL" dirty="0"/>
              <a:t>Wynagrodzenie godzinowe wzrośnie do 30,50 zł brutto za godzinę</a:t>
            </a:r>
          </a:p>
          <a:p>
            <a:pPr algn="just"/>
            <a:endParaRPr lang="pl-PL" dirty="0"/>
          </a:p>
          <a:p>
            <a:pPr algn="just"/>
            <a:r>
              <a:rPr lang="pl-PL" dirty="0"/>
              <a:t>Na istotne zmiany płacy minimalnej należy się nastawiać od 2026 r., kiedy m.in. płaca minimalna ma zawierać wyłącznie wynagrodzenie zasadnicze, a wszystkie premie i dodatki nie będą do niej wliczane</a:t>
            </a:r>
          </a:p>
          <a:p>
            <a:pPr algn="just"/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BE098890-9BFC-5562-6B65-39FBBB6D4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13</a:t>
            </a:fld>
            <a:endParaRPr lang="en-US" dirty="0"/>
          </a:p>
        </p:txBody>
      </p:sp>
      <p:pic>
        <p:nvPicPr>
          <p:cNvPr id="7" name="Obraz 6" descr="Obraz zawierający tekst&#10;&#10;Opis wygenerowany automatycznie">
            <a:extLst>
              <a:ext uri="{FF2B5EF4-FFF2-40B4-BE49-F238E27FC236}">
                <a16:creationId xmlns:a16="http://schemas.microsoft.com/office/drawing/2014/main" id="{ADD7B1E5-1CCE-AF18-C02D-3F714BBFD4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80613" y="6086035"/>
            <a:ext cx="2141220" cy="754380"/>
          </a:xfrm>
          <a:prstGeom prst="rect">
            <a:avLst/>
          </a:prstGeom>
        </p:spPr>
      </p:pic>
      <p:sp>
        <p:nvSpPr>
          <p:cNvPr id="5" name="Symbol zastępczy stopki 3">
            <a:extLst>
              <a:ext uri="{FF2B5EF4-FFF2-40B4-BE49-F238E27FC236}">
                <a16:creationId xmlns:a16="http://schemas.microsoft.com/office/drawing/2014/main" id="{B1AB1F33-073E-FA5D-4DD6-D4E0DF34EA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7784" y="6391656"/>
            <a:ext cx="3867912" cy="310896"/>
          </a:xfrm>
        </p:spPr>
        <p:txBody>
          <a:bodyPr/>
          <a:lstStyle/>
          <a:p>
            <a:r>
              <a:rPr lang="pl-PL" dirty="0"/>
              <a:t>New Challenges’25</a:t>
            </a:r>
          </a:p>
        </p:txBody>
      </p:sp>
    </p:spTree>
    <p:extLst>
      <p:ext uri="{BB962C8B-B14F-4D97-AF65-F5344CB8AC3E}">
        <p14:creationId xmlns:p14="http://schemas.microsoft.com/office/powerpoint/2010/main" val="29165504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64D446-DE20-708A-C7B9-F362065D04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3EB205F-CC3B-2385-085C-74A362566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Zmiany w zakresie składki zdrowotnej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89D8B4F-C608-0341-FA80-6C40EAB4B3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l-PL" dirty="0"/>
              <a:t>W przypadku podmiotów z branży TSL korzystających z zatrudnienia na warunkach B2B istotne mogą być zmiany w zakresie wysokości składki zdrowotnej od przedsiębiorców, które mają obowiązywać w 2025 r.</a:t>
            </a:r>
          </a:p>
          <a:p>
            <a:pPr algn="just"/>
            <a:endParaRPr lang="pl-PL" dirty="0"/>
          </a:p>
          <a:p>
            <a:pPr algn="just"/>
            <a:r>
              <a:rPr lang="pl-PL" dirty="0"/>
              <a:t>Zmianie ulegnie wysokość minimalnej stawki składki zdrowotnej, które obecnie nie może być niższa niż 9 % minimalnego wynagrodzenia, a w przyszłości minimalnym progiem będzie 9 % podstawy stanowiącej 75 % minimalnego wynagrodzenia</a:t>
            </a:r>
          </a:p>
          <a:p>
            <a:pPr algn="just"/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B842AC62-6EFA-32C4-C495-6D64EA9636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14</a:t>
            </a:fld>
            <a:endParaRPr lang="en-US" dirty="0"/>
          </a:p>
        </p:txBody>
      </p:sp>
      <p:pic>
        <p:nvPicPr>
          <p:cNvPr id="7" name="Obraz 6" descr="Obraz zawierający tekst&#10;&#10;Opis wygenerowany automatycznie">
            <a:extLst>
              <a:ext uri="{FF2B5EF4-FFF2-40B4-BE49-F238E27FC236}">
                <a16:creationId xmlns:a16="http://schemas.microsoft.com/office/drawing/2014/main" id="{77BDBF0D-4711-B1F3-CC71-B4B3BF1C5A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80613" y="6086035"/>
            <a:ext cx="2141220" cy="754380"/>
          </a:xfrm>
          <a:prstGeom prst="rect">
            <a:avLst/>
          </a:prstGeom>
        </p:spPr>
      </p:pic>
      <p:sp>
        <p:nvSpPr>
          <p:cNvPr id="5" name="Symbol zastępczy stopki 3">
            <a:extLst>
              <a:ext uri="{FF2B5EF4-FFF2-40B4-BE49-F238E27FC236}">
                <a16:creationId xmlns:a16="http://schemas.microsoft.com/office/drawing/2014/main" id="{FD39EBD7-6651-1A00-8389-1C0CAF6176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7784" y="6391656"/>
            <a:ext cx="3867912" cy="310896"/>
          </a:xfrm>
        </p:spPr>
        <p:txBody>
          <a:bodyPr/>
          <a:lstStyle/>
          <a:p>
            <a:r>
              <a:rPr lang="pl-PL" dirty="0"/>
              <a:t>New Challenges’25</a:t>
            </a:r>
          </a:p>
        </p:txBody>
      </p:sp>
    </p:spTree>
    <p:extLst>
      <p:ext uri="{BB962C8B-B14F-4D97-AF65-F5344CB8AC3E}">
        <p14:creationId xmlns:p14="http://schemas.microsoft.com/office/powerpoint/2010/main" val="11071176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pl-PL" dirty="0"/>
          </a:p>
          <a:p>
            <a:pPr marL="0" indent="0" algn="ctr">
              <a:buNone/>
            </a:pPr>
            <a:endParaRPr lang="pl-PL" sz="2800" dirty="0"/>
          </a:p>
          <a:p>
            <a:pPr marL="0" indent="0" algn="ctr">
              <a:buNone/>
            </a:pPr>
            <a:r>
              <a:rPr lang="pl-PL" sz="2800" dirty="0"/>
              <a:t>Dziękuję za uwagę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15</a:t>
            </a:fld>
            <a:endParaRPr lang="en-US" dirty="0"/>
          </a:p>
        </p:txBody>
      </p:sp>
      <p:pic>
        <p:nvPicPr>
          <p:cNvPr id="8" name="Obraz 7" descr="Obraz zawierający tekst&#10;&#10;Opis wygenerowany automatycznie">
            <a:extLst>
              <a:ext uri="{FF2B5EF4-FFF2-40B4-BE49-F238E27FC236}">
                <a16:creationId xmlns:a16="http://schemas.microsoft.com/office/drawing/2014/main" id="{D74F3BD1-3CA3-4895-B47F-F824E0F97E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80613" y="6086035"/>
            <a:ext cx="2141220" cy="754380"/>
          </a:xfrm>
          <a:prstGeom prst="rect">
            <a:avLst/>
          </a:prstGeom>
        </p:spPr>
      </p:pic>
      <p:sp>
        <p:nvSpPr>
          <p:cNvPr id="6" name="Symbol zastępczy stopki 3">
            <a:extLst>
              <a:ext uri="{FF2B5EF4-FFF2-40B4-BE49-F238E27FC236}">
                <a16:creationId xmlns:a16="http://schemas.microsoft.com/office/drawing/2014/main" id="{253FB990-39E5-D690-88E4-0C954ABC2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7784" y="6391656"/>
            <a:ext cx="3867912" cy="310896"/>
          </a:xfrm>
        </p:spPr>
        <p:txBody>
          <a:bodyPr/>
          <a:lstStyle/>
          <a:p>
            <a:r>
              <a:rPr lang="pl-PL" dirty="0"/>
              <a:t>New Challenges’25</a:t>
            </a:r>
          </a:p>
        </p:txBody>
      </p:sp>
    </p:spTree>
    <p:extLst>
      <p:ext uri="{BB962C8B-B14F-4D97-AF65-F5344CB8AC3E}">
        <p14:creationId xmlns:p14="http://schemas.microsoft.com/office/powerpoint/2010/main" val="29621679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154954" y="2327994"/>
            <a:ext cx="8825659" cy="341630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pl-PL" dirty="0"/>
          </a:p>
          <a:p>
            <a:pPr lvl="0" algn="ctr" defTabSz="914400">
              <a:spcBef>
                <a:spcPct val="20000"/>
              </a:spcBef>
              <a:buClrTx/>
              <a:buSzTx/>
              <a:buNone/>
              <a:defRPr/>
            </a:pPr>
            <a:r>
              <a:rPr lang="pl-PL" sz="2800" dirty="0">
                <a:solidFill>
                  <a:schemeClr val="tx1"/>
                </a:solidFill>
              </a:rPr>
              <a:t>JUDEK GÓRSKA</a:t>
            </a:r>
          </a:p>
          <a:p>
            <a:pPr lvl="0" algn="ctr" defTabSz="914400">
              <a:spcBef>
                <a:spcPct val="20000"/>
              </a:spcBef>
              <a:buClrTx/>
              <a:buSzTx/>
              <a:buNone/>
              <a:defRPr/>
            </a:pPr>
            <a:r>
              <a:rPr lang="pl-PL" sz="2800" dirty="0">
                <a:solidFill>
                  <a:schemeClr val="tx1"/>
                </a:solidFill>
              </a:rPr>
              <a:t> Radcy prawni. Doradcy podatkowi </a:t>
            </a:r>
            <a:r>
              <a:rPr lang="pl-PL" sz="2800" dirty="0" err="1">
                <a:solidFill>
                  <a:schemeClr val="tx1"/>
                </a:solidFill>
              </a:rPr>
              <a:t>Sp.p</a:t>
            </a:r>
            <a:r>
              <a:rPr lang="pl-PL" sz="2800" dirty="0">
                <a:solidFill>
                  <a:schemeClr val="tx1"/>
                </a:solidFill>
              </a:rPr>
              <a:t>.</a:t>
            </a:r>
          </a:p>
          <a:p>
            <a:pPr lvl="0" algn="ctr" defTabSz="914400">
              <a:spcBef>
                <a:spcPct val="20000"/>
              </a:spcBef>
              <a:buClrTx/>
              <a:buSzTx/>
              <a:buNone/>
              <a:defRPr/>
            </a:pPr>
            <a:r>
              <a:rPr lang="pl-PL" sz="2800" dirty="0">
                <a:solidFill>
                  <a:schemeClr val="tx1"/>
                </a:solidFill>
              </a:rPr>
              <a:t>ul. Taczaka 13/5, 61-819 Poznań</a:t>
            </a:r>
          </a:p>
          <a:p>
            <a:pPr lvl="0" algn="ctr" defTabSz="914400">
              <a:spcBef>
                <a:spcPct val="20000"/>
              </a:spcBef>
              <a:buClrTx/>
              <a:buSzTx/>
              <a:buNone/>
              <a:defRPr/>
            </a:pPr>
            <a:r>
              <a:rPr lang="pl-PL" sz="2800" dirty="0">
                <a:solidFill>
                  <a:schemeClr val="tx1"/>
                </a:solidFill>
              </a:rPr>
              <a:t>Tel. +48 61 855 22 79</a:t>
            </a:r>
          </a:p>
          <a:p>
            <a:pPr lvl="0" algn="ctr" defTabSz="914400">
              <a:spcBef>
                <a:spcPct val="20000"/>
              </a:spcBef>
              <a:buClrTx/>
              <a:buSzTx/>
              <a:buNone/>
              <a:defRPr/>
            </a:pPr>
            <a:r>
              <a:rPr lang="pl-PL" sz="2800" dirty="0">
                <a:solidFill>
                  <a:schemeClr val="tx1"/>
                </a:solidFill>
              </a:rPr>
              <a:t>E-mail: </a:t>
            </a:r>
            <a:r>
              <a:rPr lang="pl-PL" sz="2800" dirty="0">
                <a:solidFill>
                  <a:schemeClr val="tx1"/>
                </a:solidFill>
                <a:hlinkClick r:id="rId2"/>
              </a:rPr>
              <a:t>sekretariat@judek.com.pl</a:t>
            </a:r>
            <a:endParaRPr lang="pl-PL" sz="2800" dirty="0">
              <a:solidFill>
                <a:schemeClr val="tx1"/>
              </a:solidFill>
            </a:endParaRPr>
          </a:p>
          <a:p>
            <a:pPr lvl="0" algn="ctr" defTabSz="914400">
              <a:spcBef>
                <a:spcPct val="20000"/>
              </a:spcBef>
              <a:buClrTx/>
              <a:buSzTx/>
              <a:buNone/>
              <a:defRPr/>
            </a:pPr>
            <a:r>
              <a:rPr lang="pl-PL" sz="2800" dirty="0">
                <a:solidFill>
                  <a:schemeClr val="tx1"/>
                </a:solidFill>
                <a:hlinkClick r:id="rId3"/>
              </a:rPr>
              <a:t>pawel.judek@judek.com.pl</a:t>
            </a:r>
            <a:endParaRPr lang="pl-PL" sz="2800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endParaRPr lang="pl-PL" sz="2800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78189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Dyrektywa o pracy platformowej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l-PL" dirty="0"/>
              <a:t>14 października 2024 r. została przyjęta przez Radę Unii Europejskiej dyrektywa w sprawie poprawy warunków pracy za pośrednictwem platform</a:t>
            </a:r>
          </a:p>
          <a:p>
            <a:pPr algn="just"/>
            <a:r>
              <a:rPr lang="pl-PL" dirty="0"/>
              <a:t>Dyrektywa wprowadza domniemania prawne związane z zatrudnieniem w ramach stosunku pracy i to pracodawca musi udowodnić, że zatrudniony nie jest pracownikiem pracującym pod kierownictwem i kontrolą.</a:t>
            </a:r>
          </a:p>
          <a:p>
            <a:pPr algn="just"/>
            <a:r>
              <a:rPr lang="pl-PL" dirty="0"/>
              <a:t>Określenie pracy pod kierownictwem i kontrolą zgodne z prawem krajowym, umowami zbiorowymi i praktyką państw członkowskich z uwzględnieniem orzecznictwa TSUE</a:t>
            </a:r>
          </a:p>
          <a:p>
            <a:pPr algn="just"/>
            <a:r>
              <a:rPr lang="pl-PL" dirty="0"/>
              <a:t>Implementacja może rozciągnąć przepisy na wszystkie branże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7" name="Obraz 6" descr="Obraz zawierający tekst&#10;&#10;Opis wygenerowany automatycznie">
            <a:extLst>
              <a:ext uri="{FF2B5EF4-FFF2-40B4-BE49-F238E27FC236}">
                <a16:creationId xmlns:a16="http://schemas.microsoft.com/office/drawing/2014/main" id="{923BADBB-F7FA-47BB-9D08-B2BBCB14BE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80613" y="6086035"/>
            <a:ext cx="2141220" cy="754380"/>
          </a:xfrm>
          <a:prstGeom prst="rect">
            <a:avLst/>
          </a:prstGeom>
        </p:spPr>
      </p:pic>
      <p:sp>
        <p:nvSpPr>
          <p:cNvPr id="5" name="Symbol zastępczy stopki 3">
            <a:extLst>
              <a:ext uri="{FF2B5EF4-FFF2-40B4-BE49-F238E27FC236}">
                <a16:creationId xmlns:a16="http://schemas.microsoft.com/office/drawing/2014/main" id="{F70C49B6-D73C-D19D-B76C-1C8EC080CE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7784" y="6391656"/>
            <a:ext cx="3867912" cy="310896"/>
          </a:xfrm>
        </p:spPr>
        <p:txBody>
          <a:bodyPr/>
          <a:lstStyle/>
          <a:p>
            <a:r>
              <a:rPr lang="pl-PL" dirty="0"/>
              <a:t>New Challenges’25</a:t>
            </a:r>
          </a:p>
        </p:txBody>
      </p:sp>
    </p:spTree>
    <p:extLst>
      <p:ext uri="{BB962C8B-B14F-4D97-AF65-F5344CB8AC3E}">
        <p14:creationId xmlns:p14="http://schemas.microsoft.com/office/powerpoint/2010/main" val="27561869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3A1A4B-91A8-3290-5AC5-2AB6759653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C8B7157-A830-6D43-E4F5-F5C06BE23E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Wzmocnienie inspekcji pracy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4DDEA35-5C2F-CAAB-5BB3-D2D039D0D2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l-PL" dirty="0"/>
              <a:t>Wysokie prawdopodobieństwo, że implementacja dyrektywy połączona będzie z szerszą reformą przepisów prawa pracy, więc regulacje dotyczące domniemania stosunku pracy obejmą wszystkich pracowników.</a:t>
            </a:r>
          </a:p>
          <a:p>
            <a:pPr algn="just"/>
            <a:endParaRPr lang="pl-PL" dirty="0"/>
          </a:p>
          <a:p>
            <a:pPr algn="just"/>
            <a:r>
              <a:rPr lang="pl-PL" dirty="0"/>
              <a:t>Planowane wzmocnienie inspekcji pracy, która ma zyskać uprawnienia do nakazania zmiany rodzaju umowy na umowę o pracę w drodze decyzji administracyjnej</a:t>
            </a:r>
          </a:p>
          <a:p>
            <a:pPr algn="just"/>
            <a:endParaRPr lang="pl-PL" dirty="0"/>
          </a:p>
          <a:p>
            <a:pPr algn="just"/>
            <a:r>
              <a:rPr lang="pl-PL" dirty="0"/>
              <a:t>Dotkliwe konsekwencje związane z zakwestionowanym samozatrudnieniem (zaległe składki, podatki, brak prawa do podatku VAT)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6085DE76-863C-C006-0EE3-60E08AD234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7" name="Obraz 6" descr="Obraz zawierający tekst&#10;&#10;Opis wygenerowany automatycznie">
            <a:extLst>
              <a:ext uri="{FF2B5EF4-FFF2-40B4-BE49-F238E27FC236}">
                <a16:creationId xmlns:a16="http://schemas.microsoft.com/office/drawing/2014/main" id="{1068A1DE-CA8C-D182-3AB2-F38CD76032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80613" y="6086035"/>
            <a:ext cx="2141220" cy="754380"/>
          </a:xfrm>
          <a:prstGeom prst="rect">
            <a:avLst/>
          </a:prstGeom>
        </p:spPr>
      </p:pic>
      <p:sp>
        <p:nvSpPr>
          <p:cNvPr id="5" name="Symbol zastępczy stopki 3">
            <a:extLst>
              <a:ext uri="{FF2B5EF4-FFF2-40B4-BE49-F238E27FC236}">
                <a16:creationId xmlns:a16="http://schemas.microsoft.com/office/drawing/2014/main" id="{23C76312-32AF-D28C-385A-831F7D8F34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7784" y="6391656"/>
            <a:ext cx="3867912" cy="310896"/>
          </a:xfrm>
        </p:spPr>
        <p:txBody>
          <a:bodyPr/>
          <a:lstStyle/>
          <a:p>
            <a:r>
              <a:rPr lang="pl-PL" dirty="0"/>
              <a:t>New Challenges’25</a:t>
            </a:r>
          </a:p>
        </p:txBody>
      </p:sp>
    </p:spTree>
    <p:extLst>
      <p:ext uri="{BB962C8B-B14F-4D97-AF65-F5344CB8AC3E}">
        <p14:creationId xmlns:p14="http://schemas.microsoft.com/office/powerpoint/2010/main" val="40359041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780A01-DD1B-E9B1-3EF3-3D1FE4B96D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96C55DA-E7ED-5D92-0B56-340AFE2327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Dyrektywa CSRD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1266524-5036-ACE9-E363-E0B0F561D0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l-PL" dirty="0"/>
              <a:t>06.07.2024 r. upływał termin na implementację dyrektywy dotyczącej sprawozdawczości przedsiębiorstw w zakresie zrównoważonego rozwoju zwana potocznie dyrektywą CSRD</a:t>
            </a:r>
          </a:p>
          <a:p>
            <a:pPr algn="just"/>
            <a:endParaRPr lang="pl-PL" dirty="0"/>
          </a:p>
          <a:p>
            <a:pPr algn="just"/>
            <a:endParaRPr lang="pl-PL" dirty="0"/>
          </a:p>
          <a:p>
            <a:pPr algn="just"/>
            <a:r>
              <a:rPr lang="pl-PL" dirty="0"/>
              <a:t>Do tej pory dyrektywa nie została implementowana, a proces legislacyjny jest na etapie procedowania w Sejmie</a:t>
            </a:r>
          </a:p>
          <a:p>
            <a:pPr algn="just"/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E13E7695-438D-D448-BD59-A7EFA10725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7" name="Obraz 6" descr="Obraz zawierający tekst&#10;&#10;Opis wygenerowany automatycznie">
            <a:extLst>
              <a:ext uri="{FF2B5EF4-FFF2-40B4-BE49-F238E27FC236}">
                <a16:creationId xmlns:a16="http://schemas.microsoft.com/office/drawing/2014/main" id="{D37012B6-EC84-0468-1D71-E1C7C10D7C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80613" y="6086035"/>
            <a:ext cx="2141220" cy="754380"/>
          </a:xfrm>
          <a:prstGeom prst="rect">
            <a:avLst/>
          </a:prstGeom>
        </p:spPr>
      </p:pic>
      <p:sp>
        <p:nvSpPr>
          <p:cNvPr id="5" name="Symbol zastępczy stopki 3">
            <a:extLst>
              <a:ext uri="{FF2B5EF4-FFF2-40B4-BE49-F238E27FC236}">
                <a16:creationId xmlns:a16="http://schemas.microsoft.com/office/drawing/2014/main" id="{FC435E5B-8D0F-D4DD-1AC5-94E95C30FE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7784" y="6391656"/>
            <a:ext cx="3867912" cy="310896"/>
          </a:xfrm>
        </p:spPr>
        <p:txBody>
          <a:bodyPr/>
          <a:lstStyle/>
          <a:p>
            <a:r>
              <a:rPr lang="pl-PL" dirty="0"/>
              <a:t>New Challenges’25</a:t>
            </a:r>
          </a:p>
        </p:txBody>
      </p:sp>
    </p:spTree>
    <p:extLst>
      <p:ext uri="{BB962C8B-B14F-4D97-AF65-F5344CB8AC3E}">
        <p14:creationId xmlns:p14="http://schemas.microsoft.com/office/powerpoint/2010/main" val="42602625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9A15A3-AB4A-80BD-7A0E-32B5C6A1A8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42436F0-5AD5-5D6D-8E5E-D72D96F2E0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Dyrektywa CSRD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59F01F0-EAB2-2D24-EBD8-35136E89E6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pl-PL" dirty="0"/>
              <a:t>Dyrektywa przewiduje standardy raportowania w zakresie ESG czyli </a:t>
            </a:r>
            <a:r>
              <a:rPr lang="pl-PL" dirty="0" err="1"/>
              <a:t>Environmental</a:t>
            </a:r>
            <a:r>
              <a:rPr lang="pl-PL" dirty="0"/>
              <a:t>, </a:t>
            </a:r>
            <a:r>
              <a:rPr lang="pl-PL" dirty="0" err="1"/>
              <a:t>Social</a:t>
            </a:r>
            <a:r>
              <a:rPr lang="pl-PL" dirty="0"/>
              <a:t>, </a:t>
            </a:r>
            <a:r>
              <a:rPr lang="pl-PL" dirty="0" err="1"/>
              <a:t>Governance</a:t>
            </a:r>
            <a:endParaRPr lang="pl-PL" dirty="0"/>
          </a:p>
          <a:p>
            <a:pPr algn="just"/>
            <a:r>
              <a:rPr lang="pl-PL" dirty="0"/>
              <a:t>ESG zakłada nie tylko troskę o środowisko, ale i spełnienie pewnych wymogów społecznych jak i wymogów korporacyjnych</a:t>
            </a:r>
          </a:p>
          <a:p>
            <a:pPr algn="just"/>
            <a:r>
              <a:rPr lang="pl-PL" dirty="0"/>
              <a:t>Raporty za 2024 r. w 2025 r. powinny składać podmioty zatrudniające powyżej 500 osób będące jednostkami zainteresowania publicznego</a:t>
            </a:r>
          </a:p>
          <a:p>
            <a:pPr algn="just"/>
            <a:r>
              <a:rPr lang="pl-PL" dirty="0"/>
              <a:t>Od 2025 r. obowiązek raportowania nałożony na podmioty zatrudniające powyżej 250 osób lub posiadające 40 mln EUR przychodu lub 20 mln EUR sumy bilansowej</a:t>
            </a:r>
          </a:p>
          <a:p>
            <a:pPr algn="just"/>
            <a:r>
              <a:rPr lang="pl-PL" dirty="0"/>
              <a:t>Od 2026 r. obowiązek raportowania nałożony na małe i średnie firmy notowane na giełdzie oraz pozostałe, które zatrudniają powyżej 50 pracowników lub posiadające 8 mln EUR przychodu lub 4 mln EUR sumy bilansowej</a:t>
            </a:r>
          </a:p>
          <a:p>
            <a:pPr algn="just"/>
            <a:r>
              <a:rPr lang="pl-PL" dirty="0"/>
              <a:t>Od 2028 r. spółki spoza UE, które posiadają w UE spółkę zależną, o ich obroty na terenie UE są większe niż 150 mln EUR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D2964271-21B8-DC3A-92DE-699AC08B7F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7" name="Obraz 6" descr="Obraz zawierający tekst&#10;&#10;Opis wygenerowany automatycznie">
            <a:extLst>
              <a:ext uri="{FF2B5EF4-FFF2-40B4-BE49-F238E27FC236}">
                <a16:creationId xmlns:a16="http://schemas.microsoft.com/office/drawing/2014/main" id="{E8B92590-8BAC-6399-EB4E-E9BAABBB71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80613" y="6086035"/>
            <a:ext cx="2141220" cy="754380"/>
          </a:xfrm>
          <a:prstGeom prst="rect">
            <a:avLst/>
          </a:prstGeom>
        </p:spPr>
      </p:pic>
      <p:sp>
        <p:nvSpPr>
          <p:cNvPr id="5" name="Symbol zastępczy stopki 3">
            <a:extLst>
              <a:ext uri="{FF2B5EF4-FFF2-40B4-BE49-F238E27FC236}">
                <a16:creationId xmlns:a16="http://schemas.microsoft.com/office/drawing/2014/main" id="{124310F9-D3A2-BB7D-1C4C-928B2BDD4E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7784" y="6391656"/>
            <a:ext cx="3867912" cy="310896"/>
          </a:xfrm>
        </p:spPr>
        <p:txBody>
          <a:bodyPr/>
          <a:lstStyle/>
          <a:p>
            <a:r>
              <a:rPr lang="pl-PL" dirty="0"/>
              <a:t>New Challenges’25</a:t>
            </a:r>
          </a:p>
        </p:txBody>
      </p:sp>
    </p:spTree>
    <p:extLst>
      <p:ext uri="{BB962C8B-B14F-4D97-AF65-F5344CB8AC3E}">
        <p14:creationId xmlns:p14="http://schemas.microsoft.com/office/powerpoint/2010/main" val="10554753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218A04-9FA4-569E-5614-45F0186CF7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C4576F2-ACF7-6511-24F2-11D713F520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Dyrektywa NIS2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3E1F467-FE7F-09D1-3637-672A2F52EA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l-PL" dirty="0"/>
              <a:t>17.10.2024 r. minął termin na implementację dyrektywy NIS2 dotyczącej </a:t>
            </a:r>
            <a:r>
              <a:rPr lang="pl-PL" dirty="0" err="1"/>
              <a:t>cyberbezpieczeństwa</a:t>
            </a:r>
            <a:endParaRPr lang="pl-PL" dirty="0"/>
          </a:p>
          <a:p>
            <a:pPr algn="just"/>
            <a:endParaRPr lang="pl-PL" dirty="0"/>
          </a:p>
          <a:p>
            <a:pPr algn="just"/>
            <a:r>
              <a:rPr lang="pl-PL" dirty="0"/>
              <a:t>Transport należy do 10 sektorów kluczowych, do których odnosi się dyrektywa</a:t>
            </a:r>
          </a:p>
          <a:p>
            <a:pPr algn="just"/>
            <a:endParaRPr lang="pl-PL" dirty="0"/>
          </a:p>
          <a:p>
            <a:pPr algn="just"/>
            <a:r>
              <a:rPr lang="pl-PL" dirty="0"/>
              <a:t>Polskie przepisy implementujące dyrektywę mogą nakładać szereg obowiązków na podmioty z branży TSL</a:t>
            </a:r>
          </a:p>
          <a:p>
            <a:pPr algn="just"/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2DBE061F-DDF8-3DAD-7485-054665BC87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7" name="Obraz 6" descr="Obraz zawierający tekst&#10;&#10;Opis wygenerowany automatycznie">
            <a:extLst>
              <a:ext uri="{FF2B5EF4-FFF2-40B4-BE49-F238E27FC236}">
                <a16:creationId xmlns:a16="http://schemas.microsoft.com/office/drawing/2014/main" id="{045EA184-0898-A015-7A0F-4BECC1F27B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80613" y="6086035"/>
            <a:ext cx="2141220" cy="754380"/>
          </a:xfrm>
          <a:prstGeom prst="rect">
            <a:avLst/>
          </a:prstGeom>
        </p:spPr>
      </p:pic>
      <p:sp>
        <p:nvSpPr>
          <p:cNvPr id="5" name="Symbol zastępczy stopki 3">
            <a:extLst>
              <a:ext uri="{FF2B5EF4-FFF2-40B4-BE49-F238E27FC236}">
                <a16:creationId xmlns:a16="http://schemas.microsoft.com/office/drawing/2014/main" id="{795543BC-66A1-A766-D30A-60965E02B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7784" y="6391656"/>
            <a:ext cx="3867912" cy="310896"/>
          </a:xfrm>
        </p:spPr>
        <p:txBody>
          <a:bodyPr/>
          <a:lstStyle/>
          <a:p>
            <a:r>
              <a:rPr lang="pl-PL" dirty="0"/>
              <a:t>New Challenges’25</a:t>
            </a:r>
          </a:p>
        </p:txBody>
      </p:sp>
    </p:spTree>
    <p:extLst>
      <p:ext uri="{BB962C8B-B14F-4D97-AF65-F5344CB8AC3E}">
        <p14:creationId xmlns:p14="http://schemas.microsoft.com/office/powerpoint/2010/main" val="5484483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C07074-6355-66EC-4975-3BD394159C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48A8A0F-5ABF-468B-6DB7-AE8593F3B5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Pakiet Mobilności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06D4069-3C60-16C1-3EEB-8F0968485B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l-PL" dirty="0"/>
              <a:t>Wskutek wyroku Trybunału Sprawiedliwości UE z dnia 04.10.2024 r. uchylono przepis o obowiązkowym powrocie pojazdu do bazy eksploatacyjnej przewoźnika raz na co najmniej 8 tygodni (tzw. </a:t>
            </a:r>
            <a:r>
              <a:rPr lang="pl-PL" dirty="0" err="1"/>
              <a:t>cooling</a:t>
            </a:r>
            <a:r>
              <a:rPr lang="pl-PL" dirty="0"/>
              <a:t> period).</a:t>
            </a:r>
          </a:p>
          <a:p>
            <a:pPr algn="just"/>
            <a:r>
              <a:rPr lang="pl-PL" dirty="0"/>
              <a:t>Możliwe jest planowanie operacji transportowych bez konieczności zapewnienia tych powrotów.</a:t>
            </a:r>
          </a:p>
          <a:p>
            <a:pPr algn="just"/>
            <a:r>
              <a:rPr lang="pl-PL" dirty="0"/>
              <a:t>31.12.2024 r. nastąpi wydłużenie okresu kontroli wstecz kart kierowców do 56 dni, przy czym kierowcy korzystający z kart typu G2V1, które posiadają zapis tylko ostatnich 28 dni, będą mogli z nich korzystać do czasu utraty ważności kart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4AE43E9A-C29B-2092-9054-874B43AC47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7" name="Obraz 6" descr="Obraz zawierający tekst&#10;&#10;Opis wygenerowany automatycznie">
            <a:extLst>
              <a:ext uri="{FF2B5EF4-FFF2-40B4-BE49-F238E27FC236}">
                <a16:creationId xmlns:a16="http://schemas.microsoft.com/office/drawing/2014/main" id="{82C4D8BB-092C-3748-8E54-1E0DECE267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80613" y="6086035"/>
            <a:ext cx="2141220" cy="754380"/>
          </a:xfrm>
          <a:prstGeom prst="rect">
            <a:avLst/>
          </a:prstGeom>
        </p:spPr>
      </p:pic>
      <p:sp>
        <p:nvSpPr>
          <p:cNvPr id="5" name="Symbol zastępczy stopki 3">
            <a:extLst>
              <a:ext uri="{FF2B5EF4-FFF2-40B4-BE49-F238E27FC236}">
                <a16:creationId xmlns:a16="http://schemas.microsoft.com/office/drawing/2014/main" id="{A5672971-F955-671B-8870-6BAF75A32D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7784" y="6391656"/>
            <a:ext cx="3867912" cy="310896"/>
          </a:xfrm>
        </p:spPr>
        <p:txBody>
          <a:bodyPr/>
          <a:lstStyle/>
          <a:p>
            <a:r>
              <a:rPr lang="pl-PL" dirty="0"/>
              <a:t>New Challenges’25</a:t>
            </a:r>
          </a:p>
        </p:txBody>
      </p:sp>
    </p:spTree>
    <p:extLst>
      <p:ext uri="{BB962C8B-B14F-4D97-AF65-F5344CB8AC3E}">
        <p14:creationId xmlns:p14="http://schemas.microsoft.com/office/powerpoint/2010/main" val="24095024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D2ADAD-FA72-F6D8-35EC-2603729E50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B698FDF-99A5-0AEF-6815-83A4A0C580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Wymiana tachografów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8F041F3-4D52-51A8-5D2F-83B322C62F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l-PL" dirty="0"/>
              <a:t>Od końca grudnia 2024 r. do 18.08.2025 r. konieczne będzie wymiany starszych typów tachografów na tachografy inteligentnych wersji drugiej</a:t>
            </a:r>
          </a:p>
          <a:p>
            <a:pPr algn="just"/>
            <a:endParaRPr lang="pl-PL" dirty="0"/>
          </a:p>
          <a:p>
            <a:pPr algn="just"/>
            <a:r>
              <a:rPr lang="pl-PL" dirty="0"/>
              <a:t>Do 31.12.2024 r. konieczna jest wymiana tachografów analogowych i tachografów cyfrowych pierwszej generacji (instalowanych w pojazdach rejestrowanych do 14.06.2023 r.)</a:t>
            </a:r>
          </a:p>
          <a:p>
            <a:pPr algn="just"/>
            <a:endParaRPr lang="pl-PL" dirty="0"/>
          </a:p>
          <a:p>
            <a:pPr algn="just"/>
            <a:r>
              <a:rPr lang="pl-PL" dirty="0"/>
              <a:t>Do 18.08.2025 r. konieczna jest wymiana tachografów inteligentnych pierwszej wersji (instalowanych w pojazdach rejestrowanych od 15.06.2019 r. do 20.08.2023 r.)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3F1581DB-5AA4-B6F8-F480-631934741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  <p:pic>
        <p:nvPicPr>
          <p:cNvPr id="7" name="Obraz 6" descr="Obraz zawierający tekst&#10;&#10;Opis wygenerowany automatycznie">
            <a:extLst>
              <a:ext uri="{FF2B5EF4-FFF2-40B4-BE49-F238E27FC236}">
                <a16:creationId xmlns:a16="http://schemas.microsoft.com/office/drawing/2014/main" id="{3B1C9D8F-9F12-0CA0-9866-8C010F97FB9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80613" y="6086035"/>
            <a:ext cx="2141220" cy="754380"/>
          </a:xfrm>
          <a:prstGeom prst="rect">
            <a:avLst/>
          </a:prstGeom>
        </p:spPr>
      </p:pic>
      <p:sp>
        <p:nvSpPr>
          <p:cNvPr id="5" name="Symbol zastępczy stopki 3">
            <a:extLst>
              <a:ext uri="{FF2B5EF4-FFF2-40B4-BE49-F238E27FC236}">
                <a16:creationId xmlns:a16="http://schemas.microsoft.com/office/drawing/2014/main" id="{AD6B3DD8-B7CA-60C7-02F1-A9E813394D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7784" y="6391656"/>
            <a:ext cx="3867912" cy="310896"/>
          </a:xfrm>
        </p:spPr>
        <p:txBody>
          <a:bodyPr/>
          <a:lstStyle/>
          <a:p>
            <a:r>
              <a:rPr lang="pl-PL" dirty="0"/>
              <a:t>New Challenges’25</a:t>
            </a:r>
          </a:p>
        </p:txBody>
      </p:sp>
    </p:spTree>
    <p:extLst>
      <p:ext uri="{BB962C8B-B14F-4D97-AF65-F5344CB8AC3E}">
        <p14:creationId xmlns:p14="http://schemas.microsoft.com/office/powerpoint/2010/main" val="10835767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DBCBCD-D7F2-8CC2-BBA1-2902954D93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0F36825-82C2-FC10-5ACC-CCCE954069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Zmiany w systemie SENT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6DBD391-B2B7-FA09-8CAA-D5EDAE048C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pl-PL" dirty="0"/>
              <a:t>Od listopada 2024 r. wprowadzono nowe obowiązki w zakresie rejestracji w systemie SENT przewoźników spoza UE, którzy wykonują przewozy kabotażowe w Polsce lub też przekraczają granicę Polski w ramach wykonywania transportu międzynarodowego niezależnie od tego, co jest przedmiotem przewozu</a:t>
            </a:r>
          </a:p>
          <a:p>
            <a:pPr algn="just"/>
            <a:endParaRPr lang="pl-PL" dirty="0"/>
          </a:p>
          <a:p>
            <a:pPr algn="just"/>
            <a:r>
              <a:rPr lang="pl-PL" dirty="0"/>
              <a:t>Od 01.01.2024 r. obowiązek rejestracji będzie rozszerzony również na przewoźników z krajów UE, jeśli wykonują oni przewóz międzynarodowy do lub z kraju spoza Europejskiego Obszaru Gospodarczego</a:t>
            </a:r>
          </a:p>
          <a:p>
            <a:pPr algn="just"/>
            <a:endParaRPr lang="pl-PL" dirty="0"/>
          </a:p>
          <a:p>
            <a:pPr algn="just"/>
            <a:r>
              <a:rPr lang="pl-PL" dirty="0"/>
              <a:t>Obowiązki te są niezależne od pozostałych obowiązków wynikających z przepisów o SENT, więc mogą występować sytuacje, w których potrzebna będzie podwójna rejestracja w SENT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09948AD2-AD73-258E-5219-A6704FB2FD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9</a:t>
            </a:fld>
            <a:endParaRPr lang="en-US" dirty="0"/>
          </a:p>
        </p:txBody>
      </p:sp>
      <p:pic>
        <p:nvPicPr>
          <p:cNvPr id="7" name="Obraz 6" descr="Obraz zawierający tekst&#10;&#10;Opis wygenerowany automatycznie">
            <a:extLst>
              <a:ext uri="{FF2B5EF4-FFF2-40B4-BE49-F238E27FC236}">
                <a16:creationId xmlns:a16="http://schemas.microsoft.com/office/drawing/2014/main" id="{6A873D45-A88B-E82D-6ABA-5083597B7B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80613" y="6086035"/>
            <a:ext cx="2141220" cy="754380"/>
          </a:xfrm>
          <a:prstGeom prst="rect">
            <a:avLst/>
          </a:prstGeom>
        </p:spPr>
      </p:pic>
      <p:sp>
        <p:nvSpPr>
          <p:cNvPr id="5" name="Symbol zastępczy stopki 3">
            <a:extLst>
              <a:ext uri="{FF2B5EF4-FFF2-40B4-BE49-F238E27FC236}">
                <a16:creationId xmlns:a16="http://schemas.microsoft.com/office/drawing/2014/main" id="{A959545A-755A-DA3D-A3DB-023FBBA26D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7784" y="6391656"/>
            <a:ext cx="3867912" cy="310896"/>
          </a:xfrm>
        </p:spPr>
        <p:txBody>
          <a:bodyPr/>
          <a:lstStyle/>
          <a:p>
            <a:r>
              <a:rPr lang="pl-PL" dirty="0"/>
              <a:t>New Challenges’25</a:t>
            </a:r>
          </a:p>
        </p:txBody>
      </p:sp>
    </p:spTree>
    <p:extLst>
      <p:ext uri="{BB962C8B-B14F-4D97-AF65-F5344CB8AC3E}">
        <p14:creationId xmlns:p14="http://schemas.microsoft.com/office/powerpoint/2010/main" val="237319319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Jon (sala konferencyjna)">
  <a:themeElements>
    <a:clrScheme name="Jon (sala konferencyjna)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FFCB"/>
      </a:folHlink>
    </a:clrScheme>
    <a:fontScheme name="Jon (sala konferencyjna)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Jon (sala konferencyjna)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EC7F02AD-9687-440F-A9DF-FAA6F22270D7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13024</TotalTime>
  <Words>1120</Words>
  <Application>Microsoft Office PowerPoint</Application>
  <PresentationFormat>Panoramiczny</PresentationFormat>
  <Paragraphs>132</Paragraphs>
  <Slides>16</Slides>
  <Notes>14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16</vt:i4>
      </vt:variant>
    </vt:vector>
  </HeadingPairs>
  <TitlesOfParts>
    <vt:vector size="20" baseType="lpstr">
      <vt:lpstr>Calibri</vt:lpstr>
      <vt:lpstr>Century Gothic</vt:lpstr>
      <vt:lpstr>Wingdings 3</vt:lpstr>
      <vt:lpstr>Jon (sala konferencyjna)</vt:lpstr>
      <vt:lpstr>Za progiem 2025 r.  Co zmieni się w środowisku prawnym funkcjonowania firm TSL</vt:lpstr>
      <vt:lpstr>Dyrektywa o pracy platformowej</vt:lpstr>
      <vt:lpstr>Wzmocnienie inspekcji pracy</vt:lpstr>
      <vt:lpstr>Dyrektywa CSRD</vt:lpstr>
      <vt:lpstr>Dyrektywa CSRD</vt:lpstr>
      <vt:lpstr>Dyrektywa NIS2</vt:lpstr>
      <vt:lpstr>Pakiet Mobilności</vt:lpstr>
      <vt:lpstr>Wymiana tachografów</vt:lpstr>
      <vt:lpstr>Zmiany w systemie SENT</vt:lpstr>
      <vt:lpstr>Prawo o ruchu drogowym</vt:lpstr>
      <vt:lpstr>Przepisy celne</vt:lpstr>
      <vt:lpstr>Obrót towarami podwójnego zastosowania</vt:lpstr>
      <vt:lpstr>Zmiany w zakresie płacy minimalnej</vt:lpstr>
      <vt:lpstr>Zmiany w zakresie składki zdrowotnej</vt:lpstr>
      <vt:lpstr> </vt:lpstr>
      <vt:lpstr>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Prawo przewozowe z perspektywy nadawcy i odbiorcy</dc:title>
  <dc:creator>Pawel Judek</dc:creator>
  <cp:lastModifiedBy>Paweł Judek</cp:lastModifiedBy>
  <cp:revision>258</cp:revision>
  <dcterms:created xsi:type="dcterms:W3CDTF">2014-08-17T23:39:04Z</dcterms:created>
  <dcterms:modified xsi:type="dcterms:W3CDTF">2024-12-04T13:41:00Z</dcterms:modified>
</cp:coreProperties>
</file>