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5"/>
  </p:notesMasterIdLst>
  <p:sldIdLst>
    <p:sldId id="256" r:id="rId2"/>
    <p:sldId id="257" r:id="rId3"/>
    <p:sldId id="377" r:id="rId4"/>
    <p:sldId id="972" r:id="rId5"/>
    <p:sldId id="259" r:id="rId6"/>
    <p:sldId id="395" r:id="rId7"/>
    <p:sldId id="1209" r:id="rId8"/>
    <p:sldId id="971" r:id="rId9"/>
    <p:sldId id="404" r:id="rId10"/>
    <p:sldId id="934" r:id="rId11"/>
    <p:sldId id="944" r:id="rId12"/>
    <p:sldId id="960" r:id="rId13"/>
    <p:sldId id="951" r:id="rId14"/>
    <p:sldId id="952" r:id="rId15"/>
    <p:sldId id="963" r:id="rId16"/>
    <p:sldId id="977" r:id="rId17"/>
    <p:sldId id="1229" r:id="rId18"/>
    <p:sldId id="980" r:id="rId19"/>
    <p:sldId id="968" r:id="rId20"/>
    <p:sldId id="970" r:id="rId21"/>
    <p:sldId id="343" r:id="rId22"/>
    <p:sldId id="1227" r:id="rId23"/>
    <p:sldId id="282" r:id="rId2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Styl jasny 1 — Ak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Styl jasny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94" autoAdjust="0"/>
    <p:restoredTop sz="87749" autoAdjust="0"/>
  </p:normalViewPr>
  <p:slideViewPr>
    <p:cSldViewPr snapToGrid="0">
      <p:cViewPr varScale="1">
        <p:scale>
          <a:sx n="55" d="100"/>
          <a:sy n="55" d="100"/>
        </p:scale>
        <p:origin x="876" y="48"/>
      </p:cViewPr>
      <p:guideLst/>
    </p:cSldViewPr>
  </p:slideViewPr>
  <p:outlineViewPr>
    <p:cViewPr>
      <p:scale>
        <a:sx n="33" d="100"/>
        <a:sy n="33" d="100"/>
      </p:scale>
      <p:origin x="0" y="-42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DC5327-5C09-43FA-B3DF-0B2535D9A425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5CF4D88E-0059-442C-9262-AAEE086A7CB5}">
      <dgm:prSet phldrT="[Tekst]"/>
      <dgm:spPr>
        <a:solidFill>
          <a:srgbClr val="00B050"/>
        </a:solidFill>
      </dgm:spPr>
      <dgm:t>
        <a:bodyPr/>
        <a:lstStyle/>
        <a:p>
          <a:r>
            <a:rPr lang="pl-PL" b="1" dirty="0">
              <a:latin typeface="Calibri" panose="020F0502020204030204" pitchFamily="34" charset="0"/>
              <a:cs typeface="Calibri" panose="020F0502020204030204" pitchFamily="34" charset="0"/>
            </a:rPr>
            <a:t>NOWE</a:t>
          </a:r>
        </a:p>
        <a:p>
          <a:r>
            <a:rPr lang="pl-PL" b="1" dirty="0">
              <a:latin typeface="Calibri" panose="020F0502020204030204" pitchFamily="34" charset="0"/>
              <a:cs typeface="Calibri" panose="020F0502020204030204" pitchFamily="34" charset="0"/>
            </a:rPr>
            <a:t>UŻYWANE</a:t>
          </a:r>
          <a:endParaRPr lang="en-GB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F76F316-BA87-4A76-9960-C3EB3DB8CF10}" type="parTrans" cxnId="{45BF36F7-3E5E-42A8-8B37-E7A4EA3C94F2}">
      <dgm:prSet/>
      <dgm:spPr/>
      <dgm:t>
        <a:bodyPr/>
        <a:lstStyle/>
        <a:p>
          <a:endParaRPr lang="en-GB"/>
        </a:p>
      </dgm:t>
    </dgm:pt>
    <dgm:pt modelId="{321443AE-A693-47D2-B527-174BD0E80653}" type="sibTrans" cxnId="{45BF36F7-3E5E-42A8-8B37-E7A4EA3C94F2}">
      <dgm:prSet/>
      <dgm:spPr/>
      <dgm:t>
        <a:bodyPr/>
        <a:lstStyle/>
        <a:p>
          <a:endParaRPr lang="en-GB"/>
        </a:p>
      </dgm:t>
    </dgm:pt>
    <dgm:pt modelId="{896EDA39-8BCC-4411-A2CA-80484180F235}">
      <dgm:prSet phldrT="[Tekst]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pl-PL" b="1" dirty="0">
              <a:latin typeface="Calibri" panose="020F0502020204030204" pitchFamily="34" charset="0"/>
              <a:cs typeface="Calibri" panose="020F0502020204030204" pitchFamily="34" charset="0"/>
            </a:rPr>
            <a:t>P903, </a:t>
          </a:r>
          <a:r>
            <a:rPr lang="pl-PL" b="0" dirty="0">
              <a:latin typeface="Calibri" panose="020F0502020204030204" pitchFamily="34" charset="0"/>
              <a:cs typeface="Calibri" panose="020F0502020204030204" pitchFamily="34" charset="0"/>
            </a:rPr>
            <a:t>LP903</a:t>
          </a:r>
          <a:endParaRPr lang="en-GB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7EAD89-4B73-481C-A7F2-053E3629BB0A}" type="parTrans" cxnId="{8CBB65BA-41C5-4D97-BD33-5D0CFEF3B640}">
      <dgm:prSet/>
      <dgm:spPr/>
      <dgm:t>
        <a:bodyPr/>
        <a:lstStyle/>
        <a:p>
          <a:endParaRPr lang="en-GB"/>
        </a:p>
      </dgm:t>
    </dgm:pt>
    <dgm:pt modelId="{C4946387-0B98-4475-986A-C910BF120593}" type="sibTrans" cxnId="{8CBB65BA-41C5-4D97-BD33-5D0CFEF3B640}">
      <dgm:prSet/>
      <dgm:spPr/>
      <dgm:t>
        <a:bodyPr/>
        <a:lstStyle/>
        <a:p>
          <a:endParaRPr lang="en-GB"/>
        </a:p>
      </dgm:t>
    </dgm:pt>
    <dgm:pt modelId="{EA1D2AE8-68B0-49C1-B698-2B2FD64EED55}">
      <dgm:prSet phldrT="[Tekst]"/>
      <dgm:spPr>
        <a:solidFill>
          <a:srgbClr val="FFC000"/>
        </a:solidFill>
      </dgm:spPr>
      <dgm:t>
        <a:bodyPr/>
        <a:lstStyle/>
        <a:p>
          <a:r>
            <a:rPr lang="pl-PL" b="1" dirty="0">
              <a:latin typeface="Calibri" panose="020F0502020204030204" pitchFamily="34" charset="0"/>
              <a:cs typeface="Calibri" panose="020F0502020204030204" pitchFamily="34" charset="0"/>
            </a:rPr>
            <a:t>USZKODZONE LUB WADLIWE</a:t>
          </a:r>
          <a:endParaRPr lang="en-GB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A2B542A-6A75-449B-BBB9-F398274B987E}" type="parTrans" cxnId="{D7AB8AE7-EE1B-4CC9-9792-C3A837E9449B}">
      <dgm:prSet/>
      <dgm:spPr/>
      <dgm:t>
        <a:bodyPr/>
        <a:lstStyle/>
        <a:p>
          <a:endParaRPr lang="en-GB"/>
        </a:p>
      </dgm:t>
    </dgm:pt>
    <dgm:pt modelId="{5605FE2C-DEC3-4C3F-89E6-FF5CA3391A33}" type="sibTrans" cxnId="{D7AB8AE7-EE1B-4CC9-9792-C3A837E9449B}">
      <dgm:prSet/>
      <dgm:spPr/>
      <dgm:t>
        <a:bodyPr/>
        <a:lstStyle/>
        <a:p>
          <a:endParaRPr lang="en-GB"/>
        </a:p>
      </dgm:t>
    </dgm:pt>
    <dgm:pt modelId="{21CBC94B-AEFA-435A-B785-D15618D3510C}">
      <dgm:prSet phldrT="[Teks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pl-PL" b="1" dirty="0">
              <a:latin typeface="Calibri" panose="020F0502020204030204" pitchFamily="34" charset="0"/>
              <a:cs typeface="Calibri" panose="020F0502020204030204" pitchFamily="34" charset="0"/>
            </a:rPr>
            <a:t>P908, </a:t>
          </a:r>
          <a:r>
            <a:rPr lang="pl-PL" b="0" dirty="0">
              <a:latin typeface="Calibri" panose="020F0502020204030204" pitchFamily="34" charset="0"/>
              <a:cs typeface="Calibri" panose="020F0502020204030204" pitchFamily="34" charset="0"/>
            </a:rPr>
            <a:t>LP904</a:t>
          </a:r>
          <a:endParaRPr lang="en-GB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E72BC86-9F77-4FAD-8DC8-DC62E5A80470}" type="parTrans" cxnId="{C1810F5B-9D9B-481A-A2DD-7DE2B5D3A25A}">
      <dgm:prSet/>
      <dgm:spPr/>
      <dgm:t>
        <a:bodyPr/>
        <a:lstStyle/>
        <a:p>
          <a:endParaRPr lang="en-GB"/>
        </a:p>
      </dgm:t>
    </dgm:pt>
    <dgm:pt modelId="{5C217AE7-F8E2-49F1-B4F8-943D808C455A}" type="sibTrans" cxnId="{C1810F5B-9D9B-481A-A2DD-7DE2B5D3A25A}">
      <dgm:prSet/>
      <dgm:spPr/>
      <dgm:t>
        <a:bodyPr/>
        <a:lstStyle/>
        <a:p>
          <a:endParaRPr lang="en-GB"/>
        </a:p>
      </dgm:t>
    </dgm:pt>
    <dgm:pt modelId="{B13C6502-7BFF-46B0-A60B-61A7C9D9FDB3}">
      <dgm:prSet phldrT="[Teks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l-PL" b="1" dirty="0">
              <a:latin typeface="Calibri" panose="020F0502020204030204" pitchFamily="34" charset="0"/>
              <a:cs typeface="Calibri" panose="020F0502020204030204" pitchFamily="34" charset="0"/>
            </a:rPr>
            <a:t>przewożone w celu utylizacji lub recyklingu </a:t>
          </a:r>
          <a:endParaRPr lang="en-GB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7ABAC7E-5A71-49A7-A623-379D5D8060A3}" type="parTrans" cxnId="{CEF1E352-7422-47B3-9653-AB4D6BE254E6}">
      <dgm:prSet/>
      <dgm:spPr/>
      <dgm:t>
        <a:bodyPr/>
        <a:lstStyle/>
        <a:p>
          <a:endParaRPr lang="en-GB"/>
        </a:p>
      </dgm:t>
    </dgm:pt>
    <dgm:pt modelId="{BC4440F7-2824-4729-B8F0-6268BDC6AC27}" type="sibTrans" cxnId="{CEF1E352-7422-47B3-9653-AB4D6BE254E6}">
      <dgm:prSet/>
      <dgm:spPr/>
      <dgm:t>
        <a:bodyPr/>
        <a:lstStyle/>
        <a:p>
          <a:endParaRPr lang="en-GB"/>
        </a:p>
      </dgm:t>
    </dgm:pt>
    <dgm:pt modelId="{1008FBDF-C828-4049-8C6D-BE06C42FF02B}">
      <dgm:prSet phldrT="[Tekst]"/>
      <dgm:spPr>
        <a:solidFill>
          <a:schemeClr val="tx2">
            <a:lumMod val="50000"/>
            <a:lumOff val="50000"/>
            <a:alpha val="90000"/>
          </a:schemeClr>
        </a:solidFill>
      </dgm:spPr>
      <dgm:t>
        <a:bodyPr/>
        <a:lstStyle/>
        <a:p>
          <a:r>
            <a:rPr lang="pl-PL" b="1" dirty="0">
              <a:latin typeface="Calibri" panose="020F0502020204030204" pitchFamily="34" charset="0"/>
              <a:cs typeface="Calibri" panose="020F0502020204030204" pitchFamily="34" charset="0"/>
            </a:rPr>
            <a:t>P909</a:t>
          </a:r>
          <a:endParaRPr lang="en-GB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4937EB1-7B41-43E9-9228-1C8B9B775FC2}" type="parTrans" cxnId="{5123795B-1C29-4EB6-A916-8EB6C170AE90}">
      <dgm:prSet/>
      <dgm:spPr/>
      <dgm:t>
        <a:bodyPr/>
        <a:lstStyle/>
        <a:p>
          <a:endParaRPr lang="en-GB"/>
        </a:p>
      </dgm:t>
    </dgm:pt>
    <dgm:pt modelId="{48A5BB45-998B-4AFA-8AF3-327457ACB164}" type="sibTrans" cxnId="{5123795B-1C29-4EB6-A916-8EB6C170AE90}">
      <dgm:prSet/>
      <dgm:spPr/>
      <dgm:t>
        <a:bodyPr/>
        <a:lstStyle/>
        <a:p>
          <a:endParaRPr lang="en-GB"/>
        </a:p>
      </dgm:t>
    </dgm:pt>
    <dgm:pt modelId="{D63629C5-2504-48A5-B7EF-9C04D05E75BF}">
      <dgm:prSet phldrT="[Tekst]"/>
      <dgm:spPr>
        <a:solidFill>
          <a:schemeClr val="tx2">
            <a:lumMod val="50000"/>
            <a:lumOff val="50000"/>
            <a:alpha val="90000"/>
          </a:schemeClr>
        </a:solidFill>
      </dgm:spPr>
      <dgm:t>
        <a:bodyPr/>
        <a:lstStyle/>
        <a:p>
          <a:r>
            <a:rPr lang="pl-PL" b="1" dirty="0">
              <a:latin typeface="Calibri" panose="020F0502020204030204" pitchFamily="34" charset="0"/>
              <a:cs typeface="Calibri" panose="020F0502020204030204" pitchFamily="34" charset="0"/>
            </a:rPr>
            <a:t>PS 377</a:t>
          </a:r>
          <a:endParaRPr lang="en-GB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E164D5-7890-47D2-B29D-E16E889DAF78}" type="parTrans" cxnId="{8BA3CD3D-9CAC-4C1E-B0AB-A325D5869EAD}">
      <dgm:prSet/>
      <dgm:spPr/>
      <dgm:t>
        <a:bodyPr/>
        <a:lstStyle/>
        <a:p>
          <a:endParaRPr lang="en-GB"/>
        </a:p>
      </dgm:t>
    </dgm:pt>
    <dgm:pt modelId="{379272A4-B359-4282-9585-EEB13A72BE3C}" type="sibTrans" cxnId="{8BA3CD3D-9CAC-4C1E-B0AB-A325D5869EAD}">
      <dgm:prSet/>
      <dgm:spPr/>
      <dgm:t>
        <a:bodyPr/>
        <a:lstStyle/>
        <a:p>
          <a:endParaRPr lang="en-GB"/>
        </a:p>
      </dgm:t>
    </dgm:pt>
    <dgm:pt modelId="{411B238D-74DD-4A8E-B7C0-5FD97E70A209}">
      <dgm:prSet phldrT="[Teks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pl-PL" b="1" dirty="0">
              <a:latin typeface="Calibri" panose="020F0502020204030204" pitchFamily="34" charset="0"/>
              <a:cs typeface="Calibri" panose="020F0502020204030204" pitchFamily="34" charset="0"/>
            </a:rPr>
            <a:t>PS 376, </a:t>
          </a:r>
          <a:r>
            <a:rPr lang="pl-PL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677</a:t>
          </a:r>
          <a:endParaRPr lang="en-GB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3962C5A-401D-4F7F-B29E-52A2C1497D8E}" type="parTrans" cxnId="{BE9041BC-79A8-4CE2-9125-1EF8E780CB03}">
      <dgm:prSet/>
      <dgm:spPr/>
      <dgm:t>
        <a:bodyPr/>
        <a:lstStyle/>
        <a:p>
          <a:endParaRPr lang="en-GB"/>
        </a:p>
      </dgm:t>
    </dgm:pt>
    <dgm:pt modelId="{D1084630-A4BE-435F-B0C7-3658C38843DA}" type="sibTrans" cxnId="{BE9041BC-79A8-4CE2-9125-1EF8E780CB03}">
      <dgm:prSet/>
      <dgm:spPr/>
      <dgm:t>
        <a:bodyPr/>
        <a:lstStyle/>
        <a:p>
          <a:endParaRPr lang="en-GB"/>
        </a:p>
      </dgm:t>
    </dgm:pt>
    <dgm:pt modelId="{01875859-BE17-43D6-AC5D-31180DCA8353}" type="pres">
      <dgm:prSet presAssocID="{ECDC5327-5C09-43FA-B3DF-0B2535D9A425}" presName="Name0" presStyleCnt="0">
        <dgm:presLayoutVars>
          <dgm:dir/>
          <dgm:animLvl val="lvl"/>
          <dgm:resizeHandles val="exact"/>
        </dgm:presLayoutVars>
      </dgm:prSet>
      <dgm:spPr/>
    </dgm:pt>
    <dgm:pt modelId="{978C1165-7360-44E3-A35C-E4AA633DBA67}" type="pres">
      <dgm:prSet presAssocID="{5CF4D88E-0059-442C-9262-AAEE086A7CB5}" presName="linNode" presStyleCnt="0"/>
      <dgm:spPr/>
    </dgm:pt>
    <dgm:pt modelId="{90254EDD-0AF4-4CFA-A5FA-AB2C4F34205D}" type="pres">
      <dgm:prSet presAssocID="{5CF4D88E-0059-442C-9262-AAEE086A7CB5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3B873A84-ECB9-4C55-AB95-D8C285E1083F}" type="pres">
      <dgm:prSet presAssocID="{5CF4D88E-0059-442C-9262-AAEE086A7CB5}" presName="descendantText" presStyleLbl="alignAccFollowNode1" presStyleIdx="0" presStyleCnt="3">
        <dgm:presLayoutVars>
          <dgm:bulletEnabled val="1"/>
        </dgm:presLayoutVars>
      </dgm:prSet>
      <dgm:spPr/>
    </dgm:pt>
    <dgm:pt modelId="{B6501CA6-E7B9-458C-B62D-42347B89D10B}" type="pres">
      <dgm:prSet presAssocID="{321443AE-A693-47D2-B527-174BD0E80653}" presName="sp" presStyleCnt="0"/>
      <dgm:spPr/>
    </dgm:pt>
    <dgm:pt modelId="{7733809E-4D5F-4642-BA79-8C4F3A3191A9}" type="pres">
      <dgm:prSet presAssocID="{EA1D2AE8-68B0-49C1-B698-2B2FD64EED55}" presName="linNode" presStyleCnt="0"/>
      <dgm:spPr/>
    </dgm:pt>
    <dgm:pt modelId="{8996123F-6BFD-4C6A-80EB-594FC6D1B8B4}" type="pres">
      <dgm:prSet presAssocID="{EA1D2AE8-68B0-49C1-B698-2B2FD64EED55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C44384D3-F86D-4A74-8B08-88B7D0F6CC43}" type="pres">
      <dgm:prSet presAssocID="{EA1D2AE8-68B0-49C1-B698-2B2FD64EED55}" presName="descendantText" presStyleLbl="alignAccFollowNode1" presStyleIdx="1" presStyleCnt="3">
        <dgm:presLayoutVars>
          <dgm:bulletEnabled val="1"/>
        </dgm:presLayoutVars>
      </dgm:prSet>
      <dgm:spPr/>
    </dgm:pt>
    <dgm:pt modelId="{890D42B2-D20C-4AEE-96BC-6C5423290E6F}" type="pres">
      <dgm:prSet presAssocID="{5605FE2C-DEC3-4C3F-89E6-FF5CA3391A33}" presName="sp" presStyleCnt="0"/>
      <dgm:spPr/>
    </dgm:pt>
    <dgm:pt modelId="{3F8EE152-79E0-4053-8494-EA0F60D68B58}" type="pres">
      <dgm:prSet presAssocID="{B13C6502-7BFF-46B0-A60B-61A7C9D9FDB3}" presName="linNode" presStyleCnt="0"/>
      <dgm:spPr/>
    </dgm:pt>
    <dgm:pt modelId="{C8F005FE-4257-4A74-9BBA-94BB874993F6}" type="pres">
      <dgm:prSet presAssocID="{B13C6502-7BFF-46B0-A60B-61A7C9D9FDB3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929D1B02-9FF2-4104-968A-A51918573AAD}" type="pres">
      <dgm:prSet presAssocID="{B13C6502-7BFF-46B0-A60B-61A7C9D9FDB3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920CD131-C9A3-4F2E-AF7E-6257BA9B5638}" type="presOf" srcId="{ECDC5327-5C09-43FA-B3DF-0B2535D9A425}" destId="{01875859-BE17-43D6-AC5D-31180DCA8353}" srcOrd="0" destOrd="0" presId="urn:microsoft.com/office/officeart/2005/8/layout/vList5"/>
    <dgm:cxn modelId="{099A6539-9B1B-442A-AEC2-E45F7690E961}" type="presOf" srcId="{896EDA39-8BCC-4411-A2CA-80484180F235}" destId="{3B873A84-ECB9-4C55-AB95-D8C285E1083F}" srcOrd="0" destOrd="0" presId="urn:microsoft.com/office/officeart/2005/8/layout/vList5"/>
    <dgm:cxn modelId="{8BA3CD3D-9CAC-4C1E-B0AB-A325D5869EAD}" srcId="{B13C6502-7BFF-46B0-A60B-61A7C9D9FDB3}" destId="{D63629C5-2504-48A5-B7EF-9C04D05E75BF}" srcOrd="1" destOrd="0" parTransId="{D0E164D5-7890-47D2-B29D-E16E889DAF78}" sibTransId="{379272A4-B359-4282-9585-EEB13A72BE3C}"/>
    <dgm:cxn modelId="{C1810F5B-9D9B-481A-A2DD-7DE2B5D3A25A}" srcId="{EA1D2AE8-68B0-49C1-B698-2B2FD64EED55}" destId="{21CBC94B-AEFA-435A-B785-D15618D3510C}" srcOrd="0" destOrd="0" parTransId="{9E72BC86-9F77-4FAD-8DC8-DC62E5A80470}" sibTransId="{5C217AE7-F8E2-49F1-B4F8-943D808C455A}"/>
    <dgm:cxn modelId="{5123795B-1C29-4EB6-A916-8EB6C170AE90}" srcId="{B13C6502-7BFF-46B0-A60B-61A7C9D9FDB3}" destId="{1008FBDF-C828-4049-8C6D-BE06C42FF02B}" srcOrd="0" destOrd="0" parTransId="{34937EB1-7B41-43E9-9228-1C8B9B775FC2}" sibTransId="{48A5BB45-998B-4AFA-8AF3-327457ACB164}"/>
    <dgm:cxn modelId="{0C090C60-3728-4B1A-9D9E-DA54FBEAF9EA}" type="presOf" srcId="{5CF4D88E-0059-442C-9262-AAEE086A7CB5}" destId="{90254EDD-0AF4-4CFA-A5FA-AB2C4F34205D}" srcOrd="0" destOrd="0" presId="urn:microsoft.com/office/officeart/2005/8/layout/vList5"/>
    <dgm:cxn modelId="{6186C047-1C75-4B9C-B071-D5BFE4D582CD}" type="presOf" srcId="{D63629C5-2504-48A5-B7EF-9C04D05E75BF}" destId="{929D1B02-9FF2-4104-968A-A51918573AAD}" srcOrd="0" destOrd="1" presId="urn:microsoft.com/office/officeart/2005/8/layout/vList5"/>
    <dgm:cxn modelId="{CEF1E352-7422-47B3-9653-AB4D6BE254E6}" srcId="{ECDC5327-5C09-43FA-B3DF-0B2535D9A425}" destId="{B13C6502-7BFF-46B0-A60B-61A7C9D9FDB3}" srcOrd="2" destOrd="0" parTransId="{D7ABAC7E-5A71-49A7-A623-379D5D8060A3}" sibTransId="{BC4440F7-2824-4729-B8F0-6268BDC6AC27}"/>
    <dgm:cxn modelId="{D1E6CF84-A9B0-46FB-A07B-AF15CE5EB6E3}" type="presOf" srcId="{EA1D2AE8-68B0-49C1-B698-2B2FD64EED55}" destId="{8996123F-6BFD-4C6A-80EB-594FC6D1B8B4}" srcOrd="0" destOrd="0" presId="urn:microsoft.com/office/officeart/2005/8/layout/vList5"/>
    <dgm:cxn modelId="{DEA8BCA1-7EA0-4D61-9CD8-5DE3D2D06215}" type="presOf" srcId="{21CBC94B-AEFA-435A-B785-D15618D3510C}" destId="{C44384D3-F86D-4A74-8B08-88B7D0F6CC43}" srcOrd="0" destOrd="0" presId="urn:microsoft.com/office/officeart/2005/8/layout/vList5"/>
    <dgm:cxn modelId="{089C38AD-0B18-473E-B616-6CB431DC11BE}" type="presOf" srcId="{411B238D-74DD-4A8E-B7C0-5FD97E70A209}" destId="{C44384D3-F86D-4A74-8B08-88B7D0F6CC43}" srcOrd="0" destOrd="1" presId="urn:microsoft.com/office/officeart/2005/8/layout/vList5"/>
    <dgm:cxn modelId="{8CBB65BA-41C5-4D97-BD33-5D0CFEF3B640}" srcId="{5CF4D88E-0059-442C-9262-AAEE086A7CB5}" destId="{896EDA39-8BCC-4411-A2CA-80484180F235}" srcOrd="0" destOrd="0" parTransId="{247EAD89-4B73-481C-A7F2-053E3629BB0A}" sibTransId="{C4946387-0B98-4475-986A-C910BF120593}"/>
    <dgm:cxn modelId="{BE9041BC-79A8-4CE2-9125-1EF8E780CB03}" srcId="{EA1D2AE8-68B0-49C1-B698-2B2FD64EED55}" destId="{411B238D-74DD-4A8E-B7C0-5FD97E70A209}" srcOrd="1" destOrd="0" parTransId="{F3962C5A-401D-4F7F-B29E-52A2C1497D8E}" sibTransId="{D1084630-A4BE-435F-B0C7-3658C38843DA}"/>
    <dgm:cxn modelId="{628FB6E2-F860-486B-BFA7-AF0534FE2098}" type="presOf" srcId="{1008FBDF-C828-4049-8C6D-BE06C42FF02B}" destId="{929D1B02-9FF2-4104-968A-A51918573AAD}" srcOrd="0" destOrd="0" presId="urn:microsoft.com/office/officeart/2005/8/layout/vList5"/>
    <dgm:cxn modelId="{D7AB8AE7-EE1B-4CC9-9792-C3A837E9449B}" srcId="{ECDC5327-5C09-43FA-B3DF-0B2535D9A425}" destId="{EA1D2AE8-68B0-49C1-B698-2B2FD64EED55}" srcOrd="1" destOrd="0" parTransId="{BA2B542A-6A75-449B-BBB9-F398274B987E}" sibTransId="{5605FE2C-DEC3-4C3F-89E6-FF5CA3391A33}"/>
    <dgm:cxn modelId="{45BF36F7-3E5E-42A8-8B37-E7A4EA3C94F2}" srcId="{ECDC5327-5C09-43FA-B3DF-0B2535D9A425}" destId="{5CF4D88E-0059-442C-9262-AAEE086A7CB5}" srcOrd="0" destOrd="0" parTransId="{9F76F316-BA87-4A76-9960-C3EB3DB8CF10}" sibTransId="{321443AE-A693-47D2-B527-174BD0E80653}"/>
    <dgm:cxn modelId="{547CE9FB-5A08-4DF5-A2D0-7A98AF075E63}" type="presOf" srcId="{B13C6502-7BFF-46B0-A60B-61A7C9D9FDB3}" destId="{C8F005FE-4257-4A74-9BBA-94BB874993F6}" srcOrd="0" destOrd="0" presId="urn:microsoft.com/office/officeart/2005/8/layout/vList5"/>
    <dgm:cxn modelId="{E7112FFB-D513-4AFA-83F0-5055C15A8A5E}" type="presParOf" srcId="{01875859-BE17-43D6-AC5D-31180DCA8353}" destId="{978C1165-7360-44E3-A35C-E4AA633DBA67}" srcOrd="0" destOrd="0" presId="urn:microsoft.com/office/officeart/2005/8/layout/vList5"/>
    <dgm:cxn modelId="{3AB4ED69-5B81-4D1C-8514-941EEDC5174C}" type="presParOf" srcId="{978C1165-7360-44E3-A35C-E4AA633DBA67}" destId="{90254EDD-0AF4-4CFA-A5FA-AB2C4F34205D}" srcOrd="0" destOrd="0" presId="urn:microsoft.com/office/officeart/2005/8/layout/vList5"/>
    <dgm:cxn modelId="{4D73061D-4F6D-48E2-91F1-05B34FAE723E}" type="presParOf" srcId="{978C1165-7360-44E3-A35C-E4AA633DBA67}" destId="{3B873A84-ECB9-4C55-AB95-D8C285E1083F}" srcOrd="1" destOrd="0" presId="urn:microsoft.com/office/officeart/2005/8/layout/vList5"/>
    <dgm:cxn modelId="{CC655309-79AC-4906-BD18-91E0DC43FE26}" type="presParOf" srcId="{01875859-BE17-43D6-AC5D-31180DCA8353}" destId="{B6501CA6-E7B9-458C-B62D-42347B89D10B}" srcOrd="1" destOrd="0" presId="urn:microsoft.com/office/officeart/2005/8/layout/vList5"/>
    <dgm:cxn modelId="{88600E94-5FE4-45F8-B4EE-CD66427F5DC6}" type="presParOf" srcId="{01875859-BE17-43D6-AC5D-31180DCA8353}" destId="{7733809E-4D5F-4642-BA79-8C4F3A3191A9}" srcOrd="2" destOrd="0" presId="urn:microsoft.com/office/officeart/2005/8/layout/vList5"/>
    <dgm:cxn modelId="{417FE9AB-5E5E-409A-9D16-552DAD302B60}" type="presParOf" srcId="{7733809E-4D5F-4642-BA79-8C4F3A3191A9}" destId="{8996123F-6BFD-4C6A-80EB-594FC6D1B8B4}" srcOrd="0" destOrd="0" presId="urn:microsoft.com/office/officeart/2005/8/layout/vList5"/>
    <dgm:cxn modelId="{94CAEFBB-2FA6-4C7A-8C4E-1C662B3E32AF}" type="presParOf" srcId="{7733809E-4D5F-4642-BA79-8C4F3A3191A9}" destId="{C44384D3-F86D-4A74-8B08-88B7D0F6CC43}" srcOrd="1" destOrd="0" presId="urn:microsoft.com/office/officeart/2005/8/layout/vList5"/>
    <dgm:cxn modelId="{A5ACDDEB-B553-4B60-BED8-EF91BC40F354}" type="presParOf" srcId="{01875859-BE17-43D6-AC5D-31180DCA8353}" destId="{890D42B2-D20C-4AEE-96BC-6C5423290E6F}" srcOrd="3" destOrd="0" presId="urn:microsoft.com/office/officeart/2005/8/layout/vList5"/>
    <dgm:cxn modelId="{968CC8CA-C48C-4C3F-9124-48ACB5CBEA61}" type="presParOf" srcId="{01875859-BE17-43D6-AC5D-31180DCA8353}" destId="{3F8EE152-79E0-4053-8494-EA0F60D68B58}" srcOrd="4" destOrd="0" presId="urn:microsoft.com/office/officeart/2005/8/layout/vList5"/>
    <dgm:cxn modelId="{6790AA5E-5037-470E-AD9A-A6308C8702A0}" type="presParOf" srcId="{3F8EE152-79E0-4053-8494-EA0F60D68B58}" destId="{C8F005FE-4257-4A74-9BBA-94BB874993F6}" srcOrd="0" destOrd="0" presId="urn:microsoft.com/office/officeart/2005/8/layout/vList5"/>
    <dgm:cxn modelId="{C3F6527E-12C9-46F7-9BD6-44E69AEEB701}" type="presParOf" srcId="{3F8EE152-79E0-4053-8494-EA0F60D68B58}" destId="{929D1B02-9FF2-4104-968A-A51918573AA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73A84-ECB9-4C55-AB95-D8C285E1083F}">
      <dsp:nvSpPr>
        <dsp:cNvPr id="0" name=""/>
        <dsp:cNvSpPr/>
      </dsp:nvSpPr>
      <dsp:spPr>
        <a:xfrm rot="5400000">
          <a:off x="2290670" y="-746518"/>
          <a:ext cx="846385" cy="2554224"/>
        </a:xfrm>
        <a:prstGeom prst="round2Same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P903, </a:t>
          </a:r>
          <a:r>
            <a:rPr lang="pl-PL" sz="2200" b="0" kern="1200" dirty="0">
              <a:latin typeface="Calibri" panose="020F0502020204030204" pitchFamily="34" charset="0"/>
              <a:cs typeface="Calibri" panose="020F0502020204030204" pitchFamily="34" charset="0"/>
            </a:rPr>
            <a:t>LP903</a:t>
          </a:r>
          <a:endParaRPr lang="en-GB" sz="22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436751" y="148718"/>
        <a:ext cx="2512907" cy="763751"/>
      </dsp:txXfrm>
    </dsp:sp>
    <dsp:sp modelId="{90254EDD-0AF4-4CFA-A5FA-AB2C4F34205D}">
      <dsp:nvSpPr>
        <dsp:cNvPr id="0" name=""/>
        <dsp:cNvSpPr/>
      </dsp:nvSpPr>
      <dsp:spPr>
        <a:xfrm>
          <a:off x="0" y="1603"/>
          <a:ext cx="1436751" cy="1057981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NOWE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UŻYWANE</a:t>
          </a:r>
          <a:endParaRPr lang="en-GB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1646" y="53249"/>
        <a:ext cx="1333459" cy="954689"/>
      </dsp:txXfrm>
    </dsp:sp>
    <dsp:sp modelId="{C44384D3-F86D-4A74-8B08-88B7D0F6CC43}">
      <dsp:nvSpPr>
        <dsp:cNvPr id="0" name=""/>
        <dsp:cNvSpPr/>
      </dsp:nvSpPr>
      <dsp:spPr>
        <a:xfrm rot="5400000">
          <a:off x="2290670" y="364362"/>
          <a:ext cx="846385" cy="2554224"/>
        </a:xfrm>
        <a:prstGeom prst="round2SameRect">
          <a:avLst/>
        </a:prstGeom>
        <a:solidFill>
          <a:srgbClr val="FFC000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1202631"/>
              <a:satOff val="-6016"/>
              <a:lumOff val="-6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P908, </a:t>
          </a:r>
          <a:r>
            <a:rPr lang="pl-PL" sz="2200" b="0" kern="1200" dirty="0">
              <a:latin typeface="Calibri" panose="020F0502020204030204" pitchFamily="34" charset="0"/>
              <a:cs typeface="Calibri" panose="020F0502020204030204" pitchFamily="34" charset="0"/>
            </a:rPr>
            <a:t>LP904</a:t>
          </a:r>
          <a:endParaRPr lang="en-GB" sz="2200" b="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PS 376, </a:t>
          </a:r>
          <a:r>
            <a:rPr lang="pl-PL" sz="22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677</a:t>
          </a:r>
          <a:endParaRPr lang="en-GB" sz="2200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436751" y="1259599"/>
        <a:ext cx="2512907" cy="763751"/>
      </dsp:txXfrm>
    </dsp:sp>
    <dsp:sp modelId="{8996123F-6BFD-4C6A-80EB-594FC6D1B8B4}">
      <dsp:nvSpPr>
        <dsp:cNvPr id="0" name=""/>
        <dsp:cNvSpPr/>
      </dsp:nvSpPr>
      <dsp:spPr>
        <a:xfrm>
          <a:off x="0" y="1112484"/>
          <a:ext cx="1436751" cy="105798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USZKODZONE LUB WADLIWE</a:t>
          </a:r>
          <a:endParaRPr lang="en-GB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1646" y="1164130"/>
        <a:ext cx="1333459" cy="954689"/>
      </dsp:txXfrm>
    </dsp:sp>
    <dsp:sp modelId="{929D1B02-9FF2-4104-968A-A51918573AAD}">
      <dsp:nvSpPr>
        <dsp:cNvPr id="0" name=""/>
        <dsp:cNvSpPr/>
      </dsp:nvSpPr>
      <dsp:spPr>
        <a:xfrm rot="5400000">
          <a:off x="2290670" y="1475244"/>
          <a:ext cx="846385" cy="2554224"/>
        </a:xfrm>
        <a:prstGeom prst="round2SameRect">
          <a:avLst/>
        </a:prstGeom>
        <a:solidFill>
          <a:schemeClr val="tx2">
            <a:lumMod val="50000"/>
            <a:lumOff val="5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2405262"/>
              <a:satOff val="-12031"/>
              <a:lumOff val="-12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P909</a:t>
          </a:r>
          <a:endParaRPr lang="en-GB" sz="2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PS 377</a:t>
          </a:r>
          <a:endParaRPr lang="en-GB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436751" y="2370481"/>
        <a:ext cx="2512907" cy="763751"/>
      </dsp:txXfrm>
    </dsp:sp>
    <dsp:sp modelId="{C8F005FE-4257-4A74-9BBA-94BB874993F6}">
      <dsp:nvSpPr>
        <dsp:cNvPr id="0" name=""/>
        <dsp:cNvSpPr/>
      </dsp:nvSpPr>
      <dsp:spPr>
        <a:xfrm>
          <a:off x="0" y="2223365"/>
          <a:ext cx="1436751" cy="1057981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przewożone w celu utylizacji lub recyklingu </a:t>
          </a:r>
          <a:endParaRPr lang="en-GB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1646" y="2275011"/>
        <a:ext cx="1333459" cy="9546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569D0-0D90-480A-AECC-7EFA63149C98}" type="datetimeFigureOut">
              <a:rPr lang="pl-PL" smtClean="0"/>
              <a:t>25.11.2024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FFBBF-C71B-453B-B0E7-7BB2ECDE0F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0144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Skorupa_ziemska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l.wikipedia.org/wiki/Halit" TargetMode="External"/><Relationship Id="rId5" Type="http://schemas.openxmlformats.org/officeDocument/2006/relationships/hyperlink" Target="https://pl.wikipedia.org/wiki/Sodalit" TargetMode="External"/><Relationship Id="rId4" Type="http://schemas.openxmlformats.org/officeDocument/2006/relationships/hyperlink" Target="https://pl.wikipedia.org/wiki/Skale%C5%84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FFBBF-C71B-453B-B0E7-7BB2ECDE0F77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8665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 i="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 677</a:t>
            </a:r>
            <a:r>
              <a:rPr lang="pl-PL" sz="1800" i="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Dotyczy sześciu pozycji baterii, dwóch nowych pozycji UN 3551, UN 3552 oraz istniejących UN 3090, UN 3091, UN 3480, UN 3481.</a:t>
            </a:r>
            <a:endParaRPr lang="en-GB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FFBBF-C71B-453B-B0E7-7BB2ECDE0F7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4812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l-PL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Dodanie przepisu 8.2.3 w 3.4.1 (h) wskazuje wprost obowiązek szkoleń nie tylko pracowników zajmujących się załadunkiem, rozładunkiem, pakowaniem (oraz innymi czynnościami związanymi z przewozem towarów niebezpiecznych), ale również kierowców przewożących towary zapakowane w ilościach ograniczonych.</a:t>
            </a:r>
            <a:endParaRPr lang="en-GB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buFont typeface="Wingdings" panose="05000000000000000000" pitchFamily="2" charset="2"/>
              <a:buNone/>
            </a:pPr>
            <a:endParaRPr lang="en-GB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FFBBF-C71B-453B-B0E7-7BB2ECDE0F77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821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i="0" dirty="0">
                <a:effectLst/>
                <a:latin typeface="Calibri" panose="020F0502020204030204" pitchFamily="34" charset="0"/>
                <a:ea typeface="TimesNewRomanPS-BoldMT"/>
                <a:cs typeface="Calibri" panose="020F0502020204030204" pitchFamily="34" charset="0"/>
              </a:rPr>
              <a:t>Zmieniono nazwę znaku dla baterii i dodano zapisy i dodano numery UN dla baterii sodowo-jonowej UN 3551, UN 3552</a:t>
            </a:r>
            <a:endParaRPr lang="en-GB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5.3.1.4 Zmieniono nazwę rozdziału</a:t>
            </a:r>
            <a:endParaRPr lang="en-GB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FFBBF-C71B-453B-B0E7-7BB2ECDE0F77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3611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Naklejki na cysternach do wymiany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FFBBF-C71B-453B-B0E7-7BB2ECDE0F77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458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przepisu V14 dodano naboje gazowe</a:t>
            </a:r>
            <a:endParaRPr lang="en-GB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7.3.1.1</a:t>
            </a:r>
            <a:r>
              <a:rPr lang="pl-PL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 ostatnim akapicie uległ zmianie zapis dotyczący przewozu luzem próżnych nieczyszczonych opakowań</a:t>
            </a:r>
            <a:endParaRPr lang="en-GB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FFBBF-C71B-453B-B0E7-7BB2ECDE0F77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9329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przepisu V14 dodano naboje gazowe</a:t>
            </a:r>
            <a:endParaRPr lang="en-GB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7.3.1.1</a:t>
            </a:r>
            <a:r>
              <a:rPr lang="pl-PL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 ostatnim akapicie uległ zmianie zapis dotyczący przewozu luzem próżnych nieczyszczonych opakowań</a:t>
            </a:r>
            <a:endParaRPr lang="en-GB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FFBBF-C71B-453B-B0E7-7BB2ECDE0F77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1822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FFBBF-C71B-453B-B0E7-7BB2ECDE0F77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9244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l-P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Dopuszczono do stosowania w pojazdach AT i FL wodorowe ogniwa paliwowe. Pojazdy zasilane wodorowym ogniwem paliwowym powinny spełniać wymagania dotyczące elektrycznego układu napędowego podane w 9.2.4.4.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Pojazdy napędzane wodorowymi ogniwami paliwowymi powinny spełniać wymagania Regulaminu ONZ nr 134 ze zmianami co najmniej serii 2. W przypadku pojazdów wykorzystujących ciekły wodór obowiązują postanowienia techniczne Globalnego Regulaminu Technicznego ner 13, zmiana 1 dla wodoru ciekłego.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Urządzenia odcinające zbiorniki wodoru powinny zamykać się automatycznie: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lphaLcParenBoth"/>
            </a:pPr>
            <a:r>
              <a:rPr lang="pl-P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gdy pojazd nie znajduje się już w trybie jazdy;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lphaLcParenBoth"/>
            </a:pPr>
            <a:r>
              <a:rPr lang="pl-P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 opóźnieniu 3,25 m*s</a:t>
            </a:r>
            <a:r>
              <a:rPr lang="pl-PL" sz="1800" i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r>
              <a:rPr lang="pl-P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przez 0,7 s;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lphaLcParenBoth"/>
            </a:pPr>
            <a:r>
              <a:rPr lang="pl-P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przypadku przewrócenia się na bok powyżej kąta 23</a:t>
            </a:r>
            <a:r>
              <a:rPr lang="pl-PL" sz="1800" i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pl-P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Urządzani odcinające mogą zostać ponownie otwarte w wyniku celowego działania kierowcy,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FFBBF-C71B-453B-B0E7-7BB2ECDE0F77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7227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FFBBF-C71B-453B-B0E7-7BB2ECDE0F77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7820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l-PL" sz="1800" b="1" i="1" u="none" strike="noStrike" baseline="0" dirty="0">
                <a:latin typeface="Times New Roman" panose="02020603050405020304" pitchFamily="18" charset="0"/>
              </a:rPr>
              <a:t>Czas utrzymywania </a:t>
            </a:r>
            <a:r>
              <a:rPr lang="pl-PL" sz="1800" b="0" i="0" u="none" strike="noStrike" baseline="0" dirty="0">
                <a:latin typeface="TimesNewRomanPSMT"/>
              </a:rPr>
              <a:t>oznacza czas jaki upłynie od momentu ustalenia się początkowego stanu napełnienia do momentu wzrostu ciśnienia</a:t>
            </a:r>
            <a:r>
              <a:rPr lang="pl-PL" sz="18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pl-PL" sz="1800" b="0" i="0" u="none" strike="noStrike" baseline="0" dirty="0">
                <a:latin typeface="TimesNewRomanPSMT"/>
              </a:rPr>
              <a:t>wskutek dopływu ciepła, do najniższego ustawionego ciśnienia urządzenia(</a:t>
            </a:r>
            <a:r>
              <a:rPr lang="pl-PL" sz="1800" b="0" i="0" u="none" strike="noStrike" baseline="0" dirty="0">
                <a:latin typeface="Times New Roman" panose="02020603050405020304" pitchFamily="18" charset="0"/>
              </a:rPr>
              <a:t>-</a:t>
            </a:r>
            <a:r>
              <a:rPr lang="pl-PL" sz="1800" b="0" i="0" u="none" strike="noStrike" baseline="0" dirty="0">
                <a:latin typeface="TimesNewRomanPSMT"/>
              </a:rPr>
              <a:t>ń) bezpieczeństwa zbiorników przeznaczonych do przewozu gazów schłodzonych </a:t>
            </a:r>
            <a:r>
              <a:rPr lang="pl-PL" sz="1800" b="0" i="0" u="none" strike="noStrike" baseline="0" dirty="0">
                <a:latin typeface="Times New Roman" panose="02020603050405020304" pitchFamily="18" charset="0"/>
              </a:rPr>
              <a:t>skroplonych</a:t>
            </a:r>
          </a:p>
          <a:p>
            <a:pPr algn="l"/>
            <a:r>
              <a:rPr lang="pl-PL" sz="1800" b="1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5.4.1.2.2 (d</a:t>
            </a:r>
            <a:r>
              <a:rPr lang="pl-PL" sz="18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W przypadku kontenerów-cystern lub cystern przenośnych przewożących gazy schłodzone skroplone nadawca powinien podać w dokumencie przewozowym datę upływu rzeczywistego czasu utrzymywania w następującym formacie: </a:t>
            </a:r>
            <a:r>
              <a:rPr lang="pl-PL" sz="1800" b="1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„KONIEC CZASU UTRZYMYWANIA: ... (DD/MM/RRRR)”</a:t>
            </a:r>
            <a:r>
              <a:rPr lang="pl-PL" sz="18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l-PL" sz="1800" b="1" i="0" u="none" strike="noStrike" baseline="0" dirty="0">
                <a:latin typeface="Times-Bold"/>
              </a:rPr>
              <a:t>4.2.3.7 </a:t>
            </a:r>
            <a:r>
              <a:rPr lang="pl-PL" sz="1800" b="1" i="1" u="none" strike="noStrike" baseline="0" dirty="0">
                <a:latin typeface="Times-BoldItalic"/>
              </a:rPr>
              <a:t>Rzeczywisty czas utrzymywania</a:t>
            </a:r>
          </a:p>
          <a:p>
            <a:pPr algn="l"/>
            <a:r>
              <a:rPr lang="pl-PL" sz="1800" b="0" i="0" u="none" strike="noStrike" baseline="0" dirty="0">
                <a:latin typeface="Times-Roman"/>
              </a:rPr>
              <a:t>4.2.3.7.1 Rzeczywisty czas utrzymywania powinien by</a:t>
            </a:r>
            <a:r>
              <a:rPr lang="pl-PL" sz="1800" b="0" i="0" u="none" strike="noStrike" baseline="0" dirty="0">
                <a:latin typeface="TimesNewRoman"/>
              </a:rPr>
              <a:t>ć </a:t>
            </a:r>
            <a:r>
              <a:rPr lang="pl-PL" sz="1800" b="0" i="0" u="none" strike="noStrike" baseline="0" dirty="0">
                <a:latin typeface="Times-Roman"/>
              </a:rPr>
              <a:t>obliczany dla ka</a:t>
            </a:r>
            <a:r>
              <a:rPr lang="pl-PL" sz="1800" b="0" i="0" u="none" strike="noStrike" baseline="0" dirty="0">
                <a:latin typeface="TimesNewRoman"/>
              </a:rPr>
              <a:t>ż</a:t>
            </a:r>
            <a:r>
              <a:rPr lang="pl-PL" sz="1800" b="0" i="0" u="none" strike="noStrike" baseline="0" dirty="0">
                <a:latin typeface="Times-Roman"/>
              </a:rPr>
              <a:t>dego przewozu zgodnie</a:t>
            </a:r>
          </a:p>
          <a:p>
            <a:pPr algn="l"/>
            <a:r>
              <a:rPr lang="pl-PL" sz="1800" b="0" i="0" u="none" strike="noStrike" baseline="0" dirty="0">
                <a:latin typeface="Times-Roman"/>
              </a:rPr>
              <a:t>z procedur</a:t>
            </a:r>
            <a:r>
              <a:rPr lang="pl-PL" sz="1800" b="0" i="0" u="none" strike="noStrike" baseline="0" dirty="0">
                <a:latin typeface="TimesNewRoman"/>
              </a:rPr>
              <a:t>ą </a:t>
            </a:r>
            <a:r>
              <a:rPr lang="pl-PL" sz="1800" b="0" i="0" u="none" strike="noStrike" baseline="0" dirty="0">
                <a:latin typeface="Times-Roman"/>
              </a:rPr>
              <a:t>uznan</a:t>
            </a:r>
            <a:r>
              <a:rPr lang="pl-PL" sz="1800" b="0" i="0" u="none" strike="noStrike" baseline="0" dirty="0">
                <a:latin typeface="TimesNewRoman"/>
              </a:rPr>
              <a:t>ą </a:t>
            </a:r>
            <a:r>
              <a:rPr lang="pl-PL" sz="1800" b="0" i="0" u="none" strike="noStrike" baseline="0" dirty="0">
                <a:latin typeface="Times-Roman"/>
              </a:rPr>
              <a:t>przez wła</a:t>
            </a:r>
            <a:r>
              <a:rPr lang="pl-PL" sz="1800" b="0" i="0" u="none" strike="noStrike" baseline="0" dirty="0">
                <a:latin typeface="TimesNewRoman"/>
              </a:rPr>
              <a:t>ś</a:t>
            </a:r>
            <a:r>
              <a:rPr lang="pl-PL" sz="1800" b="0" i="0" u="none" strike="noStrike" baseline="0" dirty="0">
                <a:latin typeface="Times-Roman"/>
              </a:rPr>
              <a:t>ciw</a:t>
            </a:r>
            <a:r>
              <a:rPr lang="pl-PL" sz="1800" b="0" i="0" u="none" strike="noStrike" baseline="0" dirty="0">
                <a:latin typeface="TimesNewRoman"/>
              </a:rPr>
              <a:t>ą </a:t>
            </a:r>
            <a:r>
              <a:rPr lang="pl-PL" sz="1800" b="0" i="0" u="none" strike="noStrike" baseline="0" dirty="0">
                <a:latin typeface="Times-Roman"/>
              </a:rPr>
              <a:t>władz</a:t>
            </a:r>
            <a:r>
              <a:rPr lang="pl-PL" sz="1800" b="0" i="0" u="none" strike="noStrike" baseline="0" dirty="0">
                <a:latin typeface="TimesNewRoman"/>
              </a:rPr>
              <a:t>ę</a:t>
            </a:r>
            <a:r>
              <a:rPr lang="pl-PL" sz="1800" b="0" i="0" u="none" strike="noStrike" baseline="0" dirty="0">
                <a:latin typeface="Times-Roman"/>
              </a:rPr>
              <a:t>, na nast</a:t>
            </a:r>
            <a:r>
              <a:rPr lang="pl-PL" sz="1800" b="0" i="0" u="none" strike="noStrike" baseline="0" dirty="0">
                <a:latin typeface="TimesNewRoman"/>
              </a:rPr>
              <a:t>ę</a:t>
            </a:r>
            <a:r>
              <a:rPr lang="pl-PL" sz="1800" b="0" i="0" u="none" strike="noStrike" baseline="0" dirty="0">
                <a:latin typeface="Times-Roman"/>
              </a:rPr>
              <a:t>puj</a:t>
            </a:r>
            <a:r>
              <a:rPr lang="pl-PL" sz="1800" b="0" i="0" u="none" strike="noStrike" baseline="0" dirty="0">
                <a:latin typeface="TimesNewRoman"/>
              </a:rPr>
              <a:t>ą</a:t>
            </a:r>
            <a:r>
              <a:rPr lang="pl-PL" sz="1800" b="0" i="0" u="none" strike="noStrike" baseline="0" dirty="0">
                <a:latin typeface="Times-Roman"/>
              </a:rPr>
              <a:t>cej podstawie:</a:t>
            </a:r>
          </a:p>
          <a:p>
            <a:pPr algn="l"/>
            <a:r>
              <a:rPr lang="pl-PL" sz="1800" b="0" i="0" u="none" strike="noStrike" baseline="0" dirty="0">
                <a:latin typeface="Times-Roman"/>
              </a:rPr>
              <a:t>(a) odno</a:t>
            </a:r>
            <a:r>
              <a:rPr lang="pl-PL" sz="1800" b="0" i="0" u="none" strike="noStrike" baseline="0" dirty="0">
                <a:latin typeface="TimesNewRoman"/>
              </a:rPr>
              <a:t>ś</a:t>
            </a:r>
            <a:r>
              <a:rPr lang="pl-PL" sz="1800" b="0" i="0" u="none" strike="noStrike" baseline="0" dirty="0">
                <a:latin typeface="Times-Roman"/>
              </a:rPr>
              <a:t>nego czasu utrzymywania dla przewo</a:t>
            </a:r>
            <a:r>
              <a:rPr lang="pl-PL" sz="1800" b="0" i="0" u="none" strike="noStrike" baseline="0" dirty="0">
                <a:latin typeface="TimesNewRoman"/>
              </a:rPr>
              <a:t>ż</a:t>
            </a:r>
            <a:r>
              <a:rPr lang="pl-PL" sz="1800" b="0" i="0" u="none" strike="noStrike" baseline="0" dirty="0">
                <a:latin typeface="Times-Roman"/>
              </a:rPr>
              <a:t>onego gazu schłodzonego skroplonego</a:t>
            </a:r>
          </a:p>
          <a:p>
            <a:pPr algn="l"/>
            <a:r>
              <a:rPr lang="pl-PL" sz="1800" b="0" i="0" u="none" strike="noStrike" baseline="0" dirty="0">
                <a:latin typeface="Times-Roman"/>
              </a:rPr>
              <a:t>(patrz 6.7.4.2.8.1) wskazanego na tabliczce opisanej w 6.7.4.15.1;</a:t>
            </a:r>
          </a:p>
          <a:p>
            <a:pPr algn="l"/>
            <a:r>
              <a:rPr lang="pl-PL" sz="1800" b="0" i="0" u="none" strike="noStrike" baseline="0" dirty="0">
                <a:latin typeface="Times-Roman"/>
              </a:rPr>
              <a:t>(b) rzeczywistej g</a:t>
            </a:r>
            <a:r>
              <a:rPr lang="pl-PL" sz="1800" b="0" i="0" u="none" strike="noStrike" baseline="0" dirty="0">
                <a:latin typeface="TimesNewRoman"/>
              </a:rPr>
              <a:t>ę</a:t>
            </a:r>
            <a:r>
              <a:rPr lang="pl-PL" sz="1800" b="0" i="0" u="none" strike="noStrike" baseline="0" dirty="0">
                <a:latin typeface="Times-Roman"/>
              </a:rPr>
              <a:t>sto</a:t>
            </a:r>
            <a:r>
              <a:rPr lang="pl-PL" sz="1800" b="0" i="0" u="none" strike="noStrike" baseline="0" dirty="0">
                <a:latin typeface="TimesNewRoman"/>
              </a:rPr>
              <a:t>ś</a:t>
            </a:r>
            <a:r>
              <a:rPr lang="pl-PL" sz="1800" b="0" i="0" u="none" strike="noStrike" baseline="0" dirty="0">
                <a:latin typeface="Times-Roman"/>
              </a:rPr>
              <a:t>ci napełniania;</a:t>
            </a:r>
          </a:p>
          <a:p>
            <a:pPr algn="l"/>
            <a:r>
              <a:rPr lang="pl-PL" sz="1800" b="0" i="0" u="none" strike="noStrike" baseline="0" dirty="0">
                <a:latin typeface="Times-Roman"/>
              </a:rPr>
              <a:t>(c) rzeczywistego ci</a:t>
            </a:r>
            <a:r>
              <a:rPr lang="pl-PL" sz="1800" b="0" i="0" u="none" strike="noStrike" baseline="0" dirty="0">
                <a:latin typeface="TimesNewRoman"/>
              </a:rPr>
              <a:t>ś</a:t>
            </a:r>
            <a:r>
              <a:rPr lang="pl-PL" sz="1800" b="0" i="0" u="none" strike="noStrike" baseline="0" dirty="0">
                <a:latin typeface="Times-Roman"/>
              </a:rPr>
              <a:t>nienia napełniania;</a:t>
            </a:r>
          </a:p>
          <a:p>
            <a:pPr algn="l"/>
            <a:r>
              <a:rPr lang="pl-PL" sz="1800" b="0" i="0" u="none" strike="noStrike" baseline="0" dirty="0">
                <a:latin typeface="Times-Roman"/>
              </a:rPr>
              <a:t>(d) najni</a:t>
            </a:r>
            <a:r>
              <a:rPr lang="pl-PL" sz="1800" b="0" i="0" u="none" strike="noStrike" baseline="0" dirty="0">
                <a:latin typeface="TimesNewRoman"/>
              </a:rPr>
              <a:t>ż</a:t>
            </a:r>
            <a:r>
              <a:rPr lang="pl-PL" sz="1800" b="0" i="0" u="none" strike="noStrike" baseline="0" dirty="0">
                <a:latin typeface="Times-Roman"/>
              </a:rPr>
              <a:t>szej warto</a:t>
            </a:r>
            <a:r>
              <a:rPr lang="pl-PL" sz="1800" b="0" i="0" u="none" strike="noStrike" baseline="0" dirty="0">
                <a:latin typeface="TimesNewRoman"/>
              </a:rPr>
              <a:t>ś</a:t>
            </a:r>
            <a:r>
              <a:rPr lang="pl-PL" sz="1800" b="0" i="0" u="none" strike="noStrike" baseline="0" dirty="0">
                <a:latin typeface="Times-Roman"/>
              </a:rPr>
              <a:t>ci nastawionego ci</a:t>
            </a:r>
            <a:r>
              <a:rPr lang="pl-PL" sz="1800" b="0" i="0" u="none" strike="noStrike" baseline="0" dirty="0">
                <a:latin typeface="TimesNewRoman"/>
              </a:rPr>
              <a:t>ś</a:t>
            </a:r>
            <a:r>
              <a:rPr lang="pl-PL" sz="1800" b="0" i="0" u="none" strike="noStrike" baseline="0" dirty="0">
                <a:latin typeface="Times-Roman"/>
              </a:rPr>
              <a:t>nienia w urz</a:t>
            </a:r>
            <a:r>
              <a:rPr lang="pl-PL" sz="1800" b="0" i="0" u="none" strike="noStrike" baseline="0" dirty="0">
                <a:latin typeface="TimesNewRoman"/>
              </a:rPr>
              <a:t>ą</a:t>
            </a:r>
            <a:r>
              <a:rPr lang="pl-PL" sz="1800" b="0" i="0" u="none" strike="noStrike" baseline="0" dirty="0">
                <a:latin typeface="Times-Roman"/>
              </a:rPr>
              <a:t>dzeniu (-ach) ograniczaj</a:t>
            </a:r>
            <a:r>
              <a:rPr lang="pl-PL" sz="1800" b="0" i="0" u="none" strike="noStrike" baseline="0" dirty="0">
                <a:latin typeface="TimesNewRoman"/>
              </a:rPr>
              <a:t>ą</a:t>
            </a:r>
            <a:r>
              <a:rPr lang="pl-PL" sz="1800" b="0" i="0" u="none" strike="noStrike" baseline="0" dirty="0">
                <a:latin typeface="Times-Roman"/>
              </a:rPr>
              <a:t>cym</a:t>
            </a:r>
          </a:p>
          <a:p>
            <a:pPr algn="l"/>
            <a:r>
              <a:rPr lang="pl-PL" sz="1800" b="0" i="0" u="none" strike="noStrike" baseline="0" dirty="0">
                <a:latin typeface="Times-Roman"/>
              </a:rPr>
              <a:t>ci</a:t>
            </a:r>
            <a:r>
              <a:rPr lang="pl-PL" sz="1800" b="0" i="0" u="none" strike="noStrike" baseline="0" dirty="0">
                <a:latin typeface="TimesNewRoman"/>
              </a:rPr>
              <a:t>ś</a:t>
            </a:r>
            <a:r>
              <a:rPr lang="pl-PL" sz="1800" b="0" i="0" u="none" strike="noStrike" baseline="0" dirty="0">
                <a:latin typeface="Times-Roman"/>
              </a:rPr>
              <a:t>nienie.</a:t>
            </a:r>
          </a:p>
          <a:p>
            <a:pPr algn="l"/>
            <a:r>
              <a:rPr lang="pl-PL" sz="1800" b="0" i="0" u="none" strike="noStrike" baseline="0" dirty="0">
                <a:latin typeface="Times-Roman"/>
              </a:rPr>
              <a:t>4.2.3.7.2 Rzeczywisty czas utrzymywania powinien by</a:t>
            </a:r>
            <a:r>
              <a:rPr lang="pl-PL" sz="1800" b="0" i="0" u="none" strike="noStrike" baseline="0" dirty="0">
                <a:latin typeface="TimesNewRoman"/>
              </a:rPr>
              <a:t>ć </a:t>
            </a:r>
            <a:r>
              <a:rPr lang="pl-PL" sz="1800" b="0" i="0" u="none" strike="noStrike" baseline="0" dirty="0">
                <a:latin typeface="Times-Roman"/>
              </a:rPr>
              <a:t>zaznaczony, </a:t>
            </a:r>
            <a:r>
              <a:rPr lang="pl-PL" sz="1800" b="1" i="0" u="none" strike="noStrike" baseline="0" dirty="0">
                <a:latin typeface="Times-Roman"/>
              </a:rPr>
              <a:t>albo na samej cysternie przeno</a:t>
            </a:r>
            <a:r>
              <a:rPr lang="pl-PL" sz="1800" b="1" i="0" u="none" strike="noStrike" baseline="0" dirty="0">
                <a:latin typeface="TimesNewRoman"/>
              </a:rPr>
              <a:t>ś</a:t>
            </a:r>
            <a:r>
              <a:rPr lang="pl-PL" sz="1800" b="1" i="0" u="none" strike="noStrike" baseline="0" dirty="0">
                <a:latin typeface="Times-Roman"/>
              </a:rPr>
              <a:t>nej, albo na tabliczce metalowej</a:t>
            </a:r>
            <a:r>
              <a:rPr lang="pl-PL" sz="1800" b="0" i="0" u="none" strike="noStrike" baseline="0" dirty="0">
                <a:latin typeface="Times-Roman"/>
              </a:rPr>
              <a:t> trwale przymocowanej do cysterny przeno</a:t>
            </a:r>
            <a:r>
              <a:rPr lang="pl-PL" sz="1800" b="0" i="0" u="none" strike="noStrike" baseline="0" dirty="0">
                <a:latin typeface="TimesNewRoman"/>
              </a:rPr>
              <a:t>ś</a:t>
            </a:r>
            <a:r>
              <a:rPr lang="pl-PL" sz="1800" b="0" i="0" u="none" strike="noStrike" baseline="0" dirty="0">
                <a:latin typeface="Times-Roman"/>
              </a:rPr>
              <a:t>nej zgodnie z 6.7.4.15.2.</a:t>
            </a:r>
          </a:p>
          <a:p>
            <a:pPr algn="l"/>
            <a:r>
              <a:rPr lang="pl-PL" sz="1800" b="0" i="0" u="none" strike="noStrike" baseline="0" dirty="0">
                <a:latin typeface="Times-Roman"/>
              </a:rPr>
              <a:t>4.2.3.7.3 Dat</a:t>
            </a:r>
            <a:r>
              <a:rPr lang="pl-PL" sz="1800" b="0" i="0" u="none" strike="noStrike" baseline="0" dirty="0">
                <a:latin typeface="TimesNewRoman"/>
              </a:rPr>
              <a:t>ę </a:t>
            </a:r>
            <a:r>
              <a:rPr lang="pl-PL" sz="1800" b="0" i="0" u="none" strike="noStrike" baseline="0" dirty="0">
                <a:latin typeface="Times-Roman"/>
              </a:rPr>
              <a:t>upływu rzeczywistego czasu utrzymywania, nale</a:t>
            </a:r>
            <a:r>
              <a:rPr lang="pl-PL" sz="1800" b="0" i="0" u="none" strike="noStrike" baseline="0" dirty="0">
                <a:latin typeface="TimesNewRoman"/>
              </a:rPr>
              <a:t>ż</a:t>
            </a:r>
            <a:r>
              <a:rPr lang="pl-PL" sz="1800" b="0" i="0" u="none" strike="noStrike" baseline="0" dirty="0">
                <a:latin typeface="Times-Roman"/>
              </a:rPr>
              <a:t>y wpisa</a:t>
            </a:r>
            <a:r>
              <a:rPr lang="pl-PL" sz="1800" b="0" i="0" u="none" strike="noStrike" baseline="0" dirty="0">
                <a:latin typeface="TimesNewRoman"/>
              </a:rPr>
              <a:t>ć </a:t>
            </a:r>
            <a:r>
              <a:rPr lang="pl-PL" sz="1800" b="1" i="0" u="none" strike="noStrike" baseline="0" dirty="0">
                <a:latin typeface="Times-Roman"/>
              </a:rPr>
              <a:t>do dokumentu przewozowego </a:t>
            </a:r>
            <a:r>
              <a:rPr lang="pl-PL" sz="1800" b="0" i="0" u="none" strike="noStrike" baseline="0" dirty="0">
                <a:latin typeface="Times-Roman"/>
              </a:rPr>
              <a:t>(patrz 5.4.1.2.2 (d)).</a:t>
            </a:r>
            <a:endParaRPr lang="pl-PL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l-PL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FFBBF-C71B-453B-B0E7-7BB2ECDE0F77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363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l-PL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kodu M4 w </a:t>
            </a:r>
            <a:r>
              <a:rPr lang="pl-PL" sz="1200" i="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2.2.9.1.2,</a:t>
            </a:r>
            <a:r>
              <a:rPr lang="pl-PL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 „baterie litowe” dodano „i baterie sodowo-jonowe”.</a:t>
            </a:r>
            <a:endParaRPr lang="en-GB" sz="12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12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Dodano nowy podrozdział 2.2.9.1.7.2 dotyczący baterii sodowo-jonowych.</a:t>
            </a:r>
            <a:endParaRPr lang="en-GB" sz="1200" b="1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Nazwy rozdziałów w klasie 9</a:t>
            </a:r>
            <a:r>
              <a:rPr lang="pl-PL" sz="1200" i="0" dirty="0">
                <a:effectLst/>
                <a:latin typeface="Calibri" panose="020F0502020204030204" pitchFamily="34" charset="0"/>
                <a:ea typeface="TimesNewRomanPS-BoldMT"/>
                <a:cs typeface="Calibri" panose="020F0502020204030204" pitchFamily="34" charset="0"/>
              </a:rPr>
              <a:t> nie miały umieszczonych z przodu numerów referencyjnych, co zostało poprawione. </a:t>
            </a:r>
            <a:endParaRPr lang="en-GB" sz="12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FFBBF-C71B-453B-B0E7-7BB2ECDE0F7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1213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Sód Na. W przyrodzie pierwiastek ten nie występuje w stanie wolnym; można go otrzymać z tworzonych przezeń związków. Sód jest szóstym najbardziej rozpowszechnionym pierwiastkiem w </a:t>
            </a:r>
            <a:r>
              <a:rPr lang="pl-PL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 tooltip="Skorupa ziemska"/>
              </a:rPr>
              <a:t>skorupie ziemskiej</a:t>
            </a:r>
            <a:r>
              <a:rPr lang="pl-PL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 Występuje w wielu minerałach, takich jak: </a:t>
            </a:r>
            <a:r>
              <a:rPr lang="pl-PL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 tooltip="Skaleń"/>
              </a:rPr>
              <a:t>skaleń</a:t>
            </a:r>
            <a:r>
              <a:rPr lang="pl-PL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pl-PL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5" tooltip="Sodalit"/>
              </a:rPr>
              <a:t>sodalit</a:t>
            </a:r>
            <a:r>
              <a:rPr lang="pl-PL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czy </a:t>
            </a:r>
            <a:r>
              <a:rPr lang="pl-PL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Halit"/>
              </a:rPr>
              <a:t>sól kamienna</a:t>
            </a:r>
            <a:r>
              <a:rPr lang="pl-PL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(chlorek sodu, NaCl).</a:t>
            </a:r>
          </a:p>
          <a:p>
            <a:r>
              <a:rPr lang="pl-PL" b="0" i="0" dirty="0">
                <a:solidFill>
                  <a:srgbClr val="040C28"/>
                </a:solidFill>
                <a:effectLst/>
                <a:latin typeface="Google Sans"/>
              </a:rPr>
              <a:t>Baterie o wyższej gęstości energetycznej mogą przechowywać więcej energii w mniejszym lub lżejszym opakowaniu, co czyni je bardziej praktycznymi w niektórych zastosowaniach, w których przestrzeń lub waga mają znaczenie</a:t>
            </a:r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FFBBF-C71B-453B-B0E7-7BB2ECDE0F77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3380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buFont typeface="Wingdings" panose="05000000000000000000" pitchFamily="2" charset="2"/>
              <a:buNone/>
            </a:pPr>
            <a:r>
              <a:rPr lang="pl-PL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 360 zastąpiono wpis UN 3171 trzema nowymi pozycjami UN 3556, 3557, 3558.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Font typeface="Wingdings" panose="05000000000000000000" pitchFamily="2" charset="2"/>
              <a:buNone/>
            </a:pP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FFBBF-C71B-453B-B0E7-7BB2ECDE0F7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9944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Czerwone koła – zmiany w przepisach.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 363 </a:t>
            </a:r>
            <a:r>
              <a:rPr lang="pl-PL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silników maszyn z bateriami (</a:t>
            </a:r>
            <a:r>
              <a:rPr lang="pl-PL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Baterie litowe</a:t>
            </a:r>
            <a:r>
              <a:rPr lang="pl-PL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NewRomanPSMT"/>
                <a:cs typeface="Times New Roman" panose="02020603050405020304" pitchFamily="18" charset="0"/>
              </a:rPr>
              <a:t> powinny spełniać </a:t>
            </a:r>
            <a:r>
              <a:rPr lang="pl-PL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warunki podane w </a:t>
            </a:r>
            <a:r>
              <a:rPr lang="pl-PL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NewRomanPSMT"/>
                <a:cs typeface="Times New Roman" panose="02020603050405020304" pitchFamily="18" charset="0"/>
              </a:rPr>
              <a:t>2.2.9.1.7.1, z wyjątkiem </a:t>
            </a:r>
            <a:r>
              <a:rPr lang="pl-PL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(a), (e) (vii), (f) (iii) </a:t>
            </a:r>
            <a:r>
              <a:rPr lang="pl-PL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NewRomanPSMT"/>
                <a:cs typeface="Times New Roman" panose="02020603050405020304" pitchFamily="18" charset="0"/>
              </a:rPr>
              <a:t>j</a:t>
            </a:r>
            <a:r>
              <a:rPr lang="pl-PL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eżeli mają zastosowanie i (g), </a:t>
            </a:r>
            <a:r>
              <a:rPr lang="pl-PL" sz="12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mają zastosowania, gdy w maszynach lub silnikach montuje się akumulatory w serii produkcyjnej nie większej niż 100 ogniw lub akumulatorów lub przedprodukcyjne prototypy ogniw lub akumulatorów, jeżeli te prototypy są przewożone do testów)</a:t>
            </a:r>
            <a:endParaRPr lang="en-GB" sz="12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UN </a:t>
            </a:r>
            <a:r>
              <a:rPr lang="pl-PL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3537-2548 </a:t>
            </a:r>
            <a:r>
              <a:rPr lang="pl-PL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doszedł nowy </a:t>
            </a:r>
            <a:r>
              <a:rPr lang="pl-PL" sz="12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 310 jw.</a:t>
            </a:r>
            <a:endParaRPr lang="pl-PL" sz="1200" b="0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FFBBF-C71B-453B-B0E7-7BB2ECDE0F7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6518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buFont typeface="Wingdings" panose="05000000000000000000" pitchFamily="2" charset="2"/>
              <a:buNone/>
            </a:pPr>
            <a:r>
              <a:rPr lang="pl-P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666 dodano na końcu przepisu punkt (e), który dotyczy konieczności oznakowania zapakowanych pojazdów, wtedy gdy nie są one widoczne z zewnątrz opakowania.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pl-P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Oznakowanie pojazdu zasilanego baterią </a:t>
            </a:r>
            <a:r>
              <a:rPr lang="pl-PL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litowo</a:t>
            </a:r>
            <a:r>
              <a:rPr lang="pl-P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-jonową zapakowanego w opakowanie zewnętrzne (UN 3556 POJAZD ZASILANY BATERIĄ LITOWO-JONOWĄ)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buFont typeface="Wingdings" panose="05000000000000000000" pitchFamily="2" charset="2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Font typeface="Wingdings" panose="05000000000000000000" pitchFamily="2" charset="2"/>
              <a:buNone/>
            </a:pP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FFBBF-C71B-453B-B0E7-7BB2ECDE0F77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3992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FFBBF-C71B-453B-B0E7-7BB2ECDE0F77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4947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7F5EE53E-9BF4-4830-B6C4-F9220FF5B70E}" type="datetime1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690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C0E5-705B-4E95-B69C-A7D3E436F2A3}" type="datetime1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7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5B87D-EB9E-4A72-A26E-0E90F8573F35}" type="datetime1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0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C9069D02-333E-4E91-B9C0-A24C39EBFF42}" type="datetime1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91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3D5A-A038-4DFA-B67B-F53D3D2B7994}" type="datetime1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1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1C84DA9A-E654-4A21-829B-6F8DE209FD4C}" type="datetime1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2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E8F50419-84E8-4265-948A-0E80EEA9917C}" type="datetime1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95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DF53-0CEA-44F4-933A-26278BD7EA28}" type="datetime1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00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FA73-81B8-4D38-9D50-AB0B8219A1B5}" type="datetime1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53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B87151EA-B444-44C1-A593-E112180BF4A0}" type="datetime1">
              <a:rPr lang="en-US" smtClean="0"/>
              <a:t>11/25/2024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7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FDD740DB-6FD8-477D-B5CE-41BBA92648D6}" type="datetime1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94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39971-A4E2-4FFE-9CAD-7292F5DC5EDF}" type="datetime1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4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jpg"/><Relationship Id="rId5" Type="http://schemas.openxmlformats.org/officeDocument/2006/relationships/image" Target="../media/image32.svg"/><Relationship Id="rId10" Type="http://schemas.openxmlformats.org/officeDocument/2006/relationships/image" Target="../media/image37.jp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8EB3354-9D50-BBA8-9C5A-C06EF95C5D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7" y="175881"/>
            <a:ext cx="3816424" cy="954907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4B3969B4-61C5-B5EB-10B0-3EFF3925A103}"/>
              </a:ext>
            </a:extLst>
          </p:cNvPr>
          <p:cNvSpPr txBox="1">
            <a:spLocks/>
          </p:cNvSpPr>
          <p:nvPr/>
        </p:nvSpPr>
        <p:spPr>
          <a:xfrm>
            <a:off x="283892" y="1756311"/>
            <a:ext cx="4594408" cy="2380246"/>
          </a:xfrm>
          <a:prstGeom prst="rect">
            <a:avLst/>
          </a:prstGeom>
        </p:spPr>
        <p:txBody>
          <a:bodyPr vert="horz" lIns="45720" rIns="45720" bIns="45720" anchor="b">
            <a:normAutofit fontScale="70000" lnSpcReduction="200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800" b="1" i="0" u="none" strike="noStrike" kern="1200" cap="none" spc="0" normalizeH="0" baseline="0" noProof="0" dirty="0">
                <a:ln>
                  <a:noFill/>
                </a:ln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Verdana"/>
                <a:ea typeface="+mj-ea"/>
                <a:cs typeface="+mj-cs"/>
              </a:rPr>
              <a:t>ZMIANY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800" b="1" i="0" u="none" strike="noStrike" kern="1200" cap="none" spc="0" normalizeH="0" baseline="0" noProof="0" dirty="0">
                <a:ln>
                  <a:noFill/>
                </a:ln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Verdana"/>
                <a:ea typeface="+mj-ea"/>
                <a:cs typeface="+mj-cs"/>
              </a:rPr>
              <a:t>ADR 2025</a:t>
            </a:r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D75B8E94-D534-1DE9-3C24-CD2FFD63DAD6}"/>
              </a:ext>
            </a:extLst>
          </p:cNvPr>
          <p:cNvSpPr txBox="1">
            <a:spLocks/>
          </p:cNvSpPr>
          <p:nvPr/>
        </p:nvSpPr>
        <p:spPr>
          <a:xfrm>
            <a:off x="4191968" y="4556064"/>
            <a:ext cx="7772400" cy="1112120"/>
          </a:xfrm>
          <a:prstGeom prst="rect">
            <a:avLst/>
          </a:prstGeom>
        </p:spPr>
        <p:txBody>
          <a:bodyPr vert="horz" lIns="182880" tIns="0">
            <a:normAutofit fontScale="92500" lnSpcReduction="10000"/>
          </a:bodyPr>
          <a:lstStyle>
            <a:lvl1pPr marL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bg2">
                    <a:shade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None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None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76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shade val="2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ADR 2025 od 1.01.2025-30.06.2027</a:t>
            </a:r>
          </a:p>
          <a:p>
            <a:pPr marL="36576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shade val="2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ADR 2023 do 30.06.2025</a:t>
            </a:r>
          </a:p>
          <a:p>
            <a:pPr marL="36576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shade val="2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półroczny okres dostosowawczy</a:t>
            </a:r>
          </a:p>
          <a:p>
            <a:pPr marL="36576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shade val="2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1.01 -30.06.2025 (ADR 2023 lub ADR 2025)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41CE2DF-B66C-462A-107A-8BA25AB5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15BA1C2-0388-D949-D74F-433C3EEF3C50}"/>
              </a:ext>
            </a:extLst>
          </p:cNvPr>
          <p:cNvSpPr txBox="1"/>
          <p:nvPr/>
        </p:nvSpPr>
        <p:spPr>
          <a:xfrm>
            <a:off x="283892" y="5343475"/>
            <a:ext cx="44030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dr n. społ. inż. </a:t>
            </a: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Maria Nicopulos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Dyrektor EKO SKOLAR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Wiceprezes Stowarzyszenia DGSA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+ 48 602 399 049</a:t>
            </a:r>
          </a:p>
          <a:p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592E847-2F79-5A45-0DBA-E86C6ECAA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27" y="78052"/>
            <a:ext cx="2462619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47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ymbol zastępczy numeru slajdu 4">
            <a:extLst>
              <a:ext uri="{FF2B5EF4-FFF2-40B4-BE49-F238E27FC236}">
                <a16:creationId xmlns:a16="http://schemas.microsoft.com/office/drawing/2014/main" id="{D95D9756-9654-A9C7-F905-2349044541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083C0A-FBD8-431A-86E7-3A5CE0EB3E34}" type="slidenum">
              <a:rPr lang="pl-PL" altLang="pl-PL" sz="120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pl-PL" altLang="pl-PL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E7DB083C-93B8-A497-757C-EF760BC76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912485"/>
              </p:ext>
            </p:extLst>
          </p:nvPr>
        </p:nvGraphicFramePr>
        <p:xfrm>
          <a:off x="508001" y="422518"/>
          <a:ext cx="11315700" cy="6200227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1267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0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66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75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2646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Zasilane przez:</a:t>
                      </a: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SILNIKI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MASZYNY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silniki spalinowe, generatory, sprężarki, turbiny, systemy grzewcze (przewożone</a:t>
                      </a:r>
                      <a:r>
                        <a:rPr lang="pl-PL" sz="1600" baseline="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jako ładunek)</a:t>
                      </a:r>
                      <a:endParaRPr lang="pl-PL" sz="1600" i="1" baseline="0" dirty="0">
                        <a:solidFill>
                          <a:srgbClr val="002060"/>
                        </a:solidFill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POJAZDY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altLang="pl-PL" sz="16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samochody, motocykle, skutery, trzy- i czterokołowe pojazdy lub motocykle, samochody ciężarowe, lokomotywy, rowery z silnikiem oraz inne pojazdy tego rodzaju </a:t>
                      </a:r>
                      <a:r>
                        <a:rPr lang="pl-PL" altLang="pl-PL" sz="160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(np. </a:t>
                      </a:r>
                      <a:r>
                        <a:rPr lang="pl-PL" altLang="pl-PL" sz="16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pojazdy samobalansujące </a:t>
                      </a:r>
                      <a:r>
                        <a:rPr lang="pl-PL" altLang="pl-PL" sz="160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lub </a:t>
                      </a:r>
                      <a:r>
                        <a:rPr lang="pl-PL" altLang="pl-PL" sz="16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pojazdy bez przynajmniej jednego siedzenia</a:t>
                      </a:r>
                      <a:r>
                        <a:rPr lang="pl-PL" altLang="pl-PL" sz="160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), </a:t>
                      </a:r>
                      <a:r>
                        <a:rPr lang="pl-PL" altLang="pl-PL" sz="16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wózki inwalidzkie, ciągniki ogrodowe, samobieżne maszyny rolnicze i budowlane, łodzie i statki powietrz</a:t>
                      </a:r>
                      <a:r>
                        <a:rPr lang="pl-PL" altLang="pl-PL" sz="160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pl-PL" sz="1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URZĄDZENIA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l-PL" sz="1600" b="1" kern="12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kosiarki do trawników, maszyny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l-PL" sz="1600" b="1" kern="12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czyszczące oraz modele łodzi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l-PL" sz="1600" b="1" kern="12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 statków powietrznych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pl-PL" sz="1600" b="1" i="0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(PS388)</a:t>
                      </a:r>
                      <a:endParaRPr lang="pl-PL" sz="1600" b="1" i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PRZEDMIOTY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WYPOSAŻENIE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kern="12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maszyna, przyrząd lub inne urządzenia</a:t>
                      </a:r>
                      <a:endParaRPr lang="pl-PL" sz="1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15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kryteria klasy 3</a:t>
                      </a: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 3528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 3166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EE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EEB0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 3363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lub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3537-2548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(powyżej LQ)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E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08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kryteria gazów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palnych klasy 2</a:t>
                      </a: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 3529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 3166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EE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EEB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E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33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 3082</a:t>
                      </a: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 3530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EE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EEB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E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19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AKUMULATORY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 2794 UN 2795 UN 2800 UN 3292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 3171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 3171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E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73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BATERIE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 3090 </a:t>
                      </a:r>
                      <a:endParaRPr lang="pl-PL" sz="16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800" b="1" strike="sng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 3171</a:t>
                      </a: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pl-PL" sz="1800" b="1" dirty="0">
                          <a:solidFill>
                            <a:srgbClr val="ED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 3556</a:t>
                      </a:r>
                      <a:endParaRPr lang="en-GB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 3091 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E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4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 3480</a:t>
                      </a:r>
                      <a:endParaRPr lang="en-GB" sz="16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800" b="1" strike="sng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 3171</a:t>
                      </a: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pl-PL" sz="1800" b="1" dirty="0">
                          <a:solidFill>
                            <a:srgbClr val="ED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 3557</a:t>
                      </a:r>
                      <a:endParaRPr lang="en-GB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 3481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56531155"/>
                  </a:ext>
                </a:extLst>
              </a:tr>
              <a:tr h="310083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 3551</a:t>
                      </a:r>
                      <a:endParaRPr lang="en-GB" sz="16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800" b="1" strike="sng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 3171</a:t>
                      </a: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pl-PL" sz="1800" b="1" dirty="0">
                          <a:solidFill>
                            <a:srgbClr val="ED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 3558</a:t>
                      </a:r>
                      <a:endParaRPr lang="en-GB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 3552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838326"/>
                  </a:ext>
                </a:extLst>
              </a:tr>
            </a:tbl>
          </a:graphicData>
        </a:graphic>
      </p:graphicFrame>
      <p:pic>
        <p:nvPicPr>
          <p:cNvPr id="257028" name="Obraz 3">
            <a:extLst>
              <a:ext uri="{FF2B5EF4-FFF2-40B4-BE49-F238E27FC236}">
                <a16:creationId xmlns:a16="http://schemas.microsoft.com/office/drawing/2014/main" id="{246E3703-9821-3629-B6DC-A8917B213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029" y="2688189"/>
            <a:ext cx="4127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29" name="Obraz 4">
            <a:extLst>
              <a:ext uri="{FF2B5EF4-FFF2-40B4-BE49-F238E27FC236}">
                <a16:creationId xmlns:a16="http://schemas.microsoft.com/office/drawing/2014/main" id="{525CAEEF-3C0F-95D2-0ED7-AD36105CA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029" y="3155096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0" name="Obraz 5">
            <a:extLst>
              <a:ext uri="{FF2B5EF4-FFF2-40B4-BE49-F238E27FC236}">
                <a16:creationId xmlns:a16="http://schemas.microsoft.com/office/drawing/2014/main" id="{B4C5B71E-6BB1-8AA9-C014-5581BD5FB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029" y="3653887"/>
            <a:ext cx="4127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1" name="Tytuł 11">
            <a:extLst>
              <a:ext uri="{FF2B5EF4-FFF2-40B4-BE49-F238E27FC236}">
                <a16:creationId xmlns:a16="http://schemas.microsoft.com/office/drawing/2014/main" id="{F2A051D0-B1BE-80C6-7365-F6A8AE3F9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740" y="-132017"/>
            <a:ext cx="11008520" cy="720726"/>
          </a:xfrm>
        </p:spPr>
        <p:txBody>
          <a:bodyPr>
            <a:normAutofit/>
          </a:bodyPr>
          <a:lstStyle/>
          <a:p>
            <a:pPr eaLnBrk="1" hangingPunct="1"/>
            <a:r>
              <a:rPr lang="pl-PL" alt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Klasyfikacja/podział silników, pojazdów, urządzeń, przedmiotów i wyposażenia PS 312, 363, 360, 385, </a:t>
            </a:r>
            <a:r>
              <a:rPr lang="pl-PL" altLang="pl-PL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388</a:t>
            </a:r>
            <a:r>
              <a:rPr lang="pl-PL" alt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666</a:t>
            </a:r>
            <a:endParaRPr lang="pl-PL" altLang="pl-PL" sz="1800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8E54DF9-294C-9CA6-5071-B9AC843ACC2B}"/>
              </a:ext>
            </a:extLst>
          </p:cNvPr>
          <p:cNvSpPr txBox="1"/>
          <p:nvPr/>
        </p:nvSpPr>
        <p:spPr>
          <a:xfrm>
            <a:off x="674759" y="1087469"/>
            <a:ext cx="1124867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 666</a:t>
            </a:r>
            <a:endParaRPr lang="en-GB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Pojazdy oraz urządzenia zasilane akumulatorem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których dotyczy przepis szczególny 388, </a:t>
            </a: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przewożone jako ładunek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jak również wszelkie towary niebezpieczne w nich zawarte, które są niezbędne do ich działania lub działania ich wyposażenia, </a:t>
            </a: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podlegają żadnym innym przepisom ADR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jeżeli spełnione są następujące warunki: (…)</a:t>
            </a:r>
            <a:endParaRPr lang="en-GB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„e) Pojazdy </a:t>
            </a: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całkowicie zamknięte w opakowaniach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skrzyniach lub w inny sposób </a:t>
            </a: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uniemożliwiający łatwą identyfikację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podlegają wymaganiom dotyczącym umieszczania oznakowania i nalepek ostrzegawczych 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określonych w dziale 5.2.”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Alternatywnie, w przypadku pojazdów zasilanych baterią sodowo-jonową, patrz przepis szczególny 404.</a:t>
            </a:r>
            <a:endParaRPr lang="en-GB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A3A3C9E-920A-929C-902B-AC4DBC846EBB}"/>
              </a:ext>
            </a:extLst>
          </p:cNvPr>
          <p:cNvSpPr txBox="1"/>
          <p:nvPr/>
        </p:nvSpPr>
        <p:spPr>
          <a:xfrm>
            <a:off x="667458" y="224852"/>
            <a:ext cx="11105322" cy="800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 3.3 PRZEPISY SZCZEGÓLNE DOTYCZĄCE NIEKTÓRYCH MATERIAŁÓW LUB PRZEDMIOTÓW</a:t>
            </a:r>
            <a:b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3.3.1 Przepisy szczególne – zmiany w przepisach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4F56AE24-AF8D-157E-8BA2-C94E430856BE}"/>
              </a:ext>
            </a:extLst>
          </p:cNvPr>
          <p:cNvSpPr/>
          <p:nvPr/>
        </p:nvSpPr>
        <p:spPr>
          <a:xfrm>
            <a:off x="4554729" y="3740902"/>
            <a:ext cx="5001628" cy="2892246"/>
          </a:xfrm>
          <a:prstGeom prst="cub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15" name="Obraz 14" descr="Obraz zawierający szkic, samochód, rysowanie, pojazd&#10;&#10;Opis wygenerowany automatycznie">
            <a:extLst>
              <a:ext uri="{FF2B5EF4-FFF2-40B4-BE49-F238E27FC236}">
                <a16:creationId xmlns:a16="http://schemas.microsoft.com/office/drawing/2014/main" id="{2174E0BA-489C-0498-0129-5179F16F48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1" t="5132" r="2885" b="60650"/>
          <a:stretch/>
        </p:blipFill>
        <p:spPr bwMode="auto">
          <a:xfrm>
            <a:off x="4843874" y="4576584"/>
            <a:ext cx="2770889" cy="1941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Obraz 15" descr="Obraz zawierający trójkąt, linia, biały, szkic&#10;&#10;Opis wygenerowany automatycznie">
            <a:extLst>
              <a:ext uri="{FF2B5EF4-FFF2-40B4-BE49-F238E27FC236}">
                <a16:creationId xmlns:a16="http://schemas.microsoft.com/office/drawing/2014/main" id="{28F0A4E6-799D-7C14-A55D-D132C8DD2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824" y="4596998"/>
            <a:ext cx="848360" cy="848360"/>
          </a:xfrm>
          <a:prstGeom prst="rect">
            <a:avLst/>
          </a:prstGeom>
        </p:spPr>
      </p:pic>
      <p:sp>
        <p:nvSpPr>
          <p:cNvPr id="17" name="Pole tekstowe 2">
            <a:extLst>
              <a:ext uri="{FF2B5EF4-FFF2-40B4-BE49-F238E27FC236}">
                <a16:creationId xmlns:a16="http://schemas.microsoft.com/office/drawing/2014/main" id="{818D081C-4555-E2D5-3BA2-2494CC68A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429" y="5547136"/>
            <a:ext cx="833755" cy="3194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3556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E85F150-167C-99D1-CCEA-1C57239D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17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5A3A3C9E-920A-929C-902B-AC4DBC846EBB}"/>
              </a:ext>
            </a:extLst>
          </p:cNvPr>
          <p:cNvSpPr txBox="1"/>
          <p:nvPr/>
        </p:nvSpPr>
        <p:spPr>
          <a:xfrm>
            <a:off x="667458" y="224852"/>
            <a:ext cx="111053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Część 4 Przepisy dotyczące stosowania opakowań i cystern</a:t>
            </a:r>
            <a:endParaRPr lang="en-GB" sz="2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4.1.4 Wykaz instrukcji pakowania -  </a:t>
            </a:r>
            <a:r>
              <a:rPr lang="pl-PL" sz="2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pl-PL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owa instrukcja</a:t>
            </a:r>
            <a:endParaRPr lang="en-GB" sz="2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1130B9E-DEEC-62BA-C2D0-A5476A86AB69}"/>
              </a:ext>
            </a:extLst>
          </p:cNvPr>
          <p:cNvGraphicFramePr>
            <a:graphicFrameLocks noGrp="1"/>
          </p:cNvGraphicFramePr>
          <p:nvPr/>
        </p:nvGraphicFramePr>
        <p:xfrm>
          <a:off x="195072" y="994293"/>
          <a:ext cx="11766410" cy="58064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766410">
                  <a:extLst>
                    <a:ext uri="{9D8B030D-6E8A-4147-A177-3AD203B41FA5}">
                      <a16:colId xmlns:a16="http://schemas.microsoft.com/office/drawing/2014/main" val="11404548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20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P912                                                         INSTRUKCJA PAKOWANIA                                                                               P912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862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Niniejsza instrukcja ma zastosowanie do UN 3556, 3557 and 3558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4258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l-PL" sz="19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Pojazd należy zabezpieczyć w mocnym, sztywnym opakowaniu zewnętrznym, wykonanym z odpowiedniego materiału, o odpowiedniej wytrzymałości i konstrukcji w stosunku do pojemności opakowania i jego przeznaczenia</a:t>
                      </a:r>
                      <a:r>
                        <a:rPr lang="pl-PL" sz="19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Opakowania powinny być tak skonstruowane, aby zapobiec przypadkowemu uruchomieniu podczas przewozu. Opakowania nie muszą spełniać wymagań 4.1.1.3. Pojazd należy zabezpieczyć za pomocą środków umożliwiających unieruchomienie pojazdu w opakowaniu zewnętrznym, aby zapobiec wszelkim ruchom podczas przewozu, które mogłyby zmienić jego orientację lub spowodować uszkodzenie baterii w pojeździe.</a:t>
                      </a:r>
                      <a:endParaRPr lang="en-GB" sz="19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pl-PL" sz="19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Pojazdy przewożone w opakowaniu mogą mieć pewne części pojazdu, inne niż baterie, odłączone od ramy w celu dopasowania do opakowania.</a:t>
                      </a:r>
                      <a:endParaRPr lang="en-GB" sz="19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pl-PL" sz="19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UWAGA: Dopuszczone opakowania mogą mieć masę netto większą niż 400 kg (patrz 4.1.3.3).</a:t>
                      </a:r>
                      <a:endParaRPr lang="en-GB" sz="19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pl-PL" sz="19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Pojazdy o indywidualnej masie netto wynoszącej 30 kg lub więcej</a:t>
                      </a:r>
                      <a:r>
                        <a:rPr lang="pl-PL" sz="19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  <a:endParaRPr lang="en-GB" sz="19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pl-PL" sz="19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a) można załadować do skrzyń, klatek lub przymocować do palet;</a:t>
                      </a:r>
                      <a:endParaRPr lang="en-GB" sz="19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pl-PL" sz="19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b) można przewozić bez opakowania, pod warunkiem że pojazd jest w stanie utrzymać pozycję pionową podczas przewozu bez dodatkowego podparcia i zapewnia odpowiednią ochronę baterii, uniemożliwiającą uszkodzenie baterii; lub</a:t>
                      </a:r>
                      <a:endParaRPr lang="en-GB" sz="19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pl-PL" sz="19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c) w przypadku gdy istnieje ryzyko przewrócenia się podczas przewozu (np. motocykle), mogą być przewożone bez opakowania w jednostce ładunkowej wyposażonej w środki zapobiegające przewróceniu się podczas przewozu, na przykład poprzez zastosowanie spinania, ram lub regałów.</a:t>
                      </a:r>
                      <a:endParaRPr lang="en-GB" sz="19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431922"/>
                  </a:ext>
                </a:extLst>
              </a:tr>
            </a:tbl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92F9CF6-A044-DE9C-A898-50B48E53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14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8E54DF9-294C-9CA6-5071-B9AC843ACC2B}"/>
              </a:ext>
            </a:extLst>
          </p:cNvPr>
          <p:cNvSpPr txBox="1"/>
          <p:nvPr/>
        </p:nvSpPr>
        <p:spPr>
          <a:xfrm>
            <a:off x="667458" y="1370421"/>
            <a:ext cx="11248671" cy="2222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 677</a:t>
            </a:r>
            <a:r>
              <a:rPr lang="pl-PL" sz="2000" i="1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Ogniwa i akumulatory, które zgodnie z przepisem szczególnym 376 zostały zidentyfikowane jako </a:t>
            </a: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uszkodzone lub wadliwe i podatne na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gwałtowny rozpad</a:t>
            </a: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niebezpieczną reakcję, wytworzenie płomienia lub niebezpieczne wydzielanie ciepła lub niebezpieczną emisję toksycznych, żrących lub łatwopalnych gazów lub pary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normalnych warunkach przewozu, należy zaliczyć do kategorii przewozowej 0. W dokumencie przewozowym wyrazy „</a:t>
            </a: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Przewóz zgodnie z przepisem szczególnym 376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uzupełnia się wyrazami „</a:t>
            </a: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Kategoria transportowa 0”.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A3A3C9E-920A-929C-902B-AC4DBC846EBB}"/>
              </a:ext>
            </a:extLst>
          </p:cNvPr>
          <p:cNvSpPr txBox="1"/>
          <p:nvPr/>
        </p:nvSpPr>
        <p:spPr>
          <a:xfrm>
            <a:off x="667458" y="224852"/>
            <a:ext cx="11105322" cy="800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 3.3 PRZEPISY SZCZEGÓLNE DOTYCZĄCE NIEKTÓRYCH MATERIAŁÓW LUB PRZEDMIOTÓW</a:t>
            </a:r>
            <a:b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3.3.1 Przepisy szczególne – nowe przepisy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4EB6CE9-9AFE-EDAD-97BB-55132D2DF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41E9295-A196-A8DB-C0C0-A3B3B154DB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828291"/>
              </p:ext>
            </p:extLst>
          </p:nvPr>
        </p:nvGraphicFramePr>
        <p:xfrm>
          <a:off x="530759" y="3432347"/>
          <a:ext cx="3990975" cy="328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Prostokąt zaokrąglony 6">
            <a:extLst>
              <a:ext uri="{FF2B5EF4-FFF2-40B4-BE49-F238E27FC236}">
                <a16:creationId xmlns:a16="http://schemas.microsoft.com/office/drawing/2014/main" id="{0D388F89-D3B4-B6F3-CABF-4D8A24EB8570}"/>
              </a:ext>
            </a:extLst>
          </p:cNvPr>
          <p:cNvSpPr/>
          <p:nvPr/>
        </p:nvSpPr>
        <p:spPr>
          <a:xfrm>
            <a:off x="4922693" y="4734474"/>
            <a:ext cx="1638300" cy="78549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pl-PL" sz="18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P911, </a:t>
            </a:r>
            <a:r>
              <a:rPr lang="pl-PL" sz="18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LP906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trzałka: w prawo 10">
            <a:extLst>
              <a:ext uri="{FF2B5EF4-FFF2-40B4-BE49-F238E27FC236}">
                <a16:creationId xmlns:a16="http://schemas.microsoft.com/office/drawing/2014/main" id="{F5E5A65A-086D-CB5B-F965-8E1E343F5689}"/>
              </a:ext>
            </a:extLst>
          </p:cNvPr>
          <p:cNvSpPr/>
          <p:nvPr/>
        </p:nvSpPr>
        <p:spPr>
          <a:xfrm>
            <a:off x="4546001" y="5055785"/>
            <a:ext cx="352425" cy="1428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13" name="Obraz 12" descr="Obraz zawierający tekst, walizka, etui, akcesoria&#10;&#10;Opis wygenerowany automatycznie">
            <a:extLst>
              <a:ext uri="{FF2B5EF4-FFF2-40B4-BE49-F238E27FC236}">
                <a16:creationId xmlns:a16="http://schemas.microsoft.com/office/drawing/2014/main" id="{35B2D82A-BCA8-88EF-7531-E6AE70C4A2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b="20428"/>
          <a:stretch/>
        </p:blipFill>
        <p:spPr>
          <a:xfrm>
            <a:off x="6717888" y="3429001"/>
            <a:ext cx="2354007" cy="2916194"/>
          </a:xfrm>
          <a:prstGeom prst="rect">
            <a:avLst/>
          </a:prstGeom>
        </p:spPr>
      </p:pic>
      <p:pic>
        <p:nvPicPr>
          <p:cNvPr id="15" name="Obraz 14" descr="Obraz zawierający ziemia, tekst, Kubeł na śmieci, na wolnym powietrzu&#10;&#10;Opis wygenerowany automatycznie">
            <a:extLst>
              <a:ext uri="{FF2B5EF4-FFF2-40B4-BE49-F238E27FC236}">
                <a16:creationId xmlns:a16="http://schemas.microsoft.com/office/drawing/2014/main" id="{D0A47209-1A9F-ED99-61F8-644A647CC4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7" b="22342"/>
          <a:stretch/>
        </p:blipFill>
        <p:spPr>
          <a:xfrm>
            <a:off x="9275801" y="3429000"/>
            <a:ext cx="2708678" cy="291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9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8E54DF9-294C-9CA6-5071-B9AC843ACC2B}"/>
              </a:ext>
            </a:extLst>
          </p:cNvPr>
          <p:cNvSpPr txBox="1"/>
          <p:nvPr/>
        </p:nvSpPr>
        <p:spPr>
          <a:xfrm>
            <a:off x="655633" y="961288"/>
            <a:ext cx="11105322" cy="2029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3.4.1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Ilości ograniczone towarów niebezpiecznych zapakowanych w takich ilościach, spełniające przepisy niniejszego działu, nie podlegają żadnym innym przepisom ADR, </a:t>
            </a: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wyjątkiem odpowiednich przepisów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lphaLcParenBoth"/>
            </a:pPr>
            <a:r>
              <a:rPr lang="pl-PL" sz="18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Części 1, działów 1.1, 1.2, </a:t>
            </a:r>
            <a:r>
              <a:rPr lang="pl-PL" sz="1800" b="1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1.3</a:t>
            </a:r>
            <a:r>
              <a:rPr lang="pl-PL" sz="18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1.4, 1.5, 1.6, 1.8, 1.9;</a:t>
            </a:r>
          </a:p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(…)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(h) </a:t>
            </a:r>
            <a:r>
              <a:rPr lang="pl-PL" sz="2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Części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pl-PL" sz="2000" dirty="0">
                <a:solidFill>
                  <a:srgbClr val="ED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8, </a:t>
            </a:r>
            <a:r>
              <a:rPr lang="pl-PL" sz="2000" b="1" dirty="0">
                <a:solidFill>
                  <a:srgbClr val="ED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8.2.3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8.6.3.3 i 8.6.4.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A3A3C9E-920A-929C-902B-AC4DBC846EBB}"/>
              </a:ext>
            </a:extLst>
          </p:cNvPr>
          <p:cNvSpPr txBox="1"/>
          <p:nvPr/>
        </p:nvSpPr>
        <p:spPr>
          <a:xfrm>
            <a:off x="667458" y="224852"/>
            <a:ext cx="1110532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Część 3.4 Towary niebezpieczne zapakowane w ilościach ograniczonych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A8FC0-3482-186E-EECD-D53ED4161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7847" y="224852"/>
            <a:ext cx="5429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3D6E3C7-B66F-0775-0D08-D237E389BD07}"/>
              </a:ext>
            </a:extLst>
          </p:cNvPr>
          <p:cNvSpPr txBox="1"/>
          <p:nvPr/>
        </p:nvSpPr>
        <p:spPr>
          <a:xfrm>
            <a:off x="667458" y="4426565"/>
            <a:ext cx="11105322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900" b="1" u="none" strike="noStrike" baseline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8.2.3 Szkolenie osób innych niż kierowcy posiadający zaświadczenie zgodnie z 8.2.1, zaangażowanych w przewóz drogowy towarów niebezpiecznych</a:t>
            </a:r>
          </a:p>
          <a:p>
            <a:pPr algn="just"/>
            <a:r>
              <a:rPr lang="pl-PL" sz="1900" b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Osoby, których obowiązki dotyczą przewozu drogowego towarów niebezpiecznych, powinny zostać przeszkolone w zakresie wymagań związanych z takim przewozem, stosownie do zakresu ich odpowiedzialności i obowiązków, zgodnie z przepisami działu 1.3. Niniejsze wymaganie dotyczy osób takich jak: pracownicy zatrudnieni przez przewoźnika lub nadawcę, pracownicy dokonujący załadunku lub rozładunku towarów niebezpiecznych, pracownicy firm spedycyjnych lub wysyłkowych oraz kierowcy inni niż posiadający zaświadczenie zgodnie z 8.2.1, zaangażowani w przewóz drogowy towarów niebezpiecznych</a:t>
            </a:r>
            <a:endParaRPr lang="en-GB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FEF9FB0-D664-75F9-80EE-7B285B2C3BCF}"/>
              </a:ext>
            </a:extLst>
          </p:cNvPr>
          <p:cNvSpPr txBox="1"/>
          <p:nvPr/>
        </p:nvSpPr>
        <p:spPr>
          <a:xfrm>
            <a:off x="655633" y="3028517"/>
            <a:ext cx="1127969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900" b="1" i="0" u="none" strike="noStrike" baseline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 1.3</a:t>
            </a:r>
            <a:r>
              <a:rPr lang="pl-PL" sz="1900" b="1" i="0" u="none" strike="noStrike" baseline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SZKOLENIE OSÓB ZAANGAŻOWANYCH W PRZEWÓZ TOWARÓW </a:t>
            </a:r>
            <a:r>
              <a:rPr lang="en-GB" sz="1900" b="1" i="0" u="none" strike="noStrike" baseline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NIEBEZPIECZNYCH</a:t>
            </a:r>
          </a:p>
          <a:p>
            <a:pPr algn="l"/>
            <a:r>
              <a:rPr lang="en-GB" sz="190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1.3.1 </a:t>
            </a:r>
            <a:r>
              <a:rPr lang="en-GB" sz="1900" i="0" u="none" strike="noStrike" baseline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Zakres</a:t>
            </a:r>
            <a:r>
              <a:rPr lang="en-GB" sz="190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n-GB" sz="1900" i="0" u="none" strike="noStrike" baseline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stosowanie</a:t>
            </a:r>
            <a:endParaRPr lang="en-GB" sz="1900" i="0" u="none" strike="noStrike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l-PL" sz="19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Osoby zatrudnione przez uczestników przewozu, wskazanych w dziale 1.4, których obowiązki (…)</a:t>
            </a:r>
          </a:p>
          <a:p>
            <a:pPr algn="l"/>
            <a:r>
              <a:rPr lang="pl-PL" sz="1900" b="1" i="1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UWAGA 2: </a:t>
            </a:r>
            <a:r>
              <a:rPr lang="pl-PL" sz="1900" b="0" i="1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Odnośnie do szkolenia załogi pojazdu, patrz 8.2 zamiast tego rozdziału.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0B30449-4801-C006-18EA-4AE1494A2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14</a:t>
            </a:fld>
            <a:endParaRPr lang="en-US"/>
          </a:p>
        </p:txBody>
      </p:sp>
      <p:pic>
        <p:nvPicPr>
          <p:cNvPr id="9" name="Obraz 8" descr="Obraz zawierający tekst, książka, w pomieszczeniu, kolekcja&#10;&#10;Opis wygenerowany automatycznie">
            <a:extLst>
              <a:ext uri="{FF2B5EF4-FFF2-40B4-BE49-F238E27FC236}">
                <a16:creationId xmlns:a16="http://schemas.microsoft.com/office/drawing/2014/main" id="{1BF5EFE0-1C54-0B37-407D-CD561514C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2" b="41111"/>
          <a:stretch/>
        </p:blipFill>
        <p:spPr>
          <a:xfrm rot="5400000">
            <a:off x="9830773" y="2253930"/>
            <a:ext cx="2559358" cy="164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2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8E54DF9-294C-9CA6-5071-B9AC843ACC2B}"/>
              </a:ext>
            </a:extLst>
          </p:cNvPr>
          <p:cNvSpPr txBox="1"/>
          <p:nvPr/>
        </p:nvSpPr>
        <p:spPr>
          <a:xfrm>
            <a:off x="810807" y="3836626"/>
            <a:ext cx="10009079" cy="1373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5.3.1 Umieszczanie dużych nalepek ostrzegawczych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5.3.1.4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Umieszczanie dużych nalepek ostrzegawczych na pojazdach </a:t>
            </a:r>
            <a:r>
              <a:rPr lang="pl-PL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używanych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przewozu luzem, pojazdach cysternach, pojazdach-bateriach, MEMU i pojazdach z cysternami odejmowalnymi</a:t>
            </a:r>
            <a:r>
              <a:rPr lang="pl-PL" sz="2000" u="sng" dirty="0">
                <a:effectLst/>
                <a:latin typeface="Calibri" panose="020F0502020204030204" pitchFamily="34" charset="0"/>
                <a:ea typeface="TimesNewRomanPS-BoldMT"/>
                <a:cs typeface="Calibri" panose="020F0502020204030204" pitchFamily="34" charset="0"/>
              </a:rPr>
              <a:t>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A3A3C9E-920A-929C-902B-AC4DBC846EBB}"/>
              </a:ext>
            </a:extLst>
          </p:cNvPr>
          <p:cNvSpPr txBox="1"/>
          <p:nvPr/>
        </p:nvSpPr>
        <p:spPr>
          <a:xfrm>
            <a:off x="810807" y="176726"/>
            <a:ext cx="111053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Część 5 Procedury nadawcze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1DC08A0-F852-B3E5-E5F7-18C5185F512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68" y="348633"/>
            <a:ext cx="2611855" cy="24625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4">
            <a:extLst>
              <a:ext uri="{FF2B5EF4-FFF2-40B4-BE49-F238E27FC236}">
                <a16:creationId xmlns:a16="http://schemas.microsoft.com/office/drawing/2014/main" id="{8478E901-32D4-D889-A736-B307C0F09DBA}"/>
              </a:ext>
            </a:extLst>
          </p:cNvPr>
          <p:cNvSpPr txBox="1"/>
          <p:nvPr/>
        </p:nvSpPr>
        <p:spPr>
          <a:xfrm>
            <a:off x="6735945" y="2741975"/>
            <a:ext cx="1866900" cy="279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80000"/>
              </a:lnSpc>
            </a:pPr>
            <a:r>
              <a:rPr lang="pl-PL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   miejsce na numer(-y) UN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4D1C8C7-7D62-357D-1B28-25E785907CBB}"/>
              </a:ext>
            </a:extLst>
          </p:cNvPr>
          <p:cNvSpPr txBox="1"/>
          <p:nvPr/>
        </p:nvSpPr>
        <p:spPr>
          <a:xfrm>
            <a:off x="810807" y="153743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effectLst/>
                <a:latin typeface="Calibri" panose="020F0502020204030204" pitchFamily="34" charset="0"/>
                <a:ea typeface="TimesNewRomanPS-BoldMT"/>
                <a:cs typeface="Calibri" panose="020F0502020204030204" pitchFamily="34" charset="0"/>
              </a:rPr>
              <a:t>5.2.1.9	Znak dla baterii </a:t>
            </a:r>
            <a:r>
              <a:rPr lang="pl-PL" sz="2000" b="1" strike="sngStrike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NewRomanPS-BoldMT"/>
                <a:cs typeface="Calibri" panose="020F0502020204030204" pitchFamily="34" charset="0"/>
              </a:rPr>
              <a:t>litowej</a:t>
            </a:r>
            <a:endParaRPr lang="en-GB" sz="2000" strike="sngStrike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27628CD-477C-F279-6789-D05B14B4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47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32C3B3C-37AA-4F98-ED3C-FC0B290D5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16</a:t>
            </a:fld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CD4BDFD-29E3-F954-BA75-7F4A78B2174A}"/>
              </a:ext>
            </a:extLst>
          </p:cNvPr>
          <p:cNvSpPr txBox="1"/>
          <p:nvPr/>
        </p:nvSpPr>
        <p:spPr>
          <a:xfrm>
            <a:off x="702439" y="588565"/>
            <a:ext cx="114895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5.3.2.1.3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zalecany numer rozpoznawczy zagrożenia oraz numer UN: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UN 3475 lub,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najniebezpieczniejszego z przewożonych materiałów, tzn. materiału charakteryzującego się najniższą temperaturą zapłonu, jeżeli nie jest przewożony towar o numerze UN 3475.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9A2B3E7-917A-6094-B7A5-82360FFC30CE}"/>
              </a:ext>
            </a:extLst>
          </p:cNvPr>
          <p:cNvSpPr txBox="1"/>
          <p:nvPr/>
        </p:nvSpPr>
        <p:spPr>
          <a:xfrm>
            <a:off x="702439" y="122062"/>
            <a:ext cx="111053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Część 5 Procedury nadawcze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 descr="Obraz zawierający tekst, zrzut ekranu, oprogramowanie, Strona internetowa&#10;&#10;Opis wygenerowany automatycznie">
            <a:extLst>
              <a:ext uri="{FF2B5EF4-FFF2-40B4-BE49-F238E27FC236}">
                <a16:creationId xmlns:a16="http://schemas.microsoft.com/office/drawing/2014/main" id="{26B381E8-B6C0-772C-C8FA-4529CB4C2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7026" r="20236" b="11713"/>
          <a:stretch/>
        </p:blipFill>
        <p:spPr>
          <a:xfrm>
            <a:off x="1149179" y="1947620"/>
            <a:ext cx="8524729" cy="481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65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B0A17-97F6-F32A-EEC4-866E5D709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173097D-0124-469C-C940-91AA6390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17</a:t>
            </a:fld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4BDB828-3E7A-5B5A-6A62-E91A58882BF8}"/>
              </a:ext>
            </a:extLst>
          </p:cNvPr>
          <p:cNvSpPr txBox="1"/>
          <p:nvPr/>
        </p:nvSpPr>
        <p:spPr>
          <a:xfrm>
            <a:off x="702439" y="936008"/>
            <a:ext cx="1023329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5.3.2.1.3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Dodano pozycję UN 3475 ETANOL I BENZYNA SILNIKOWA, MIESZANINA lub ETANOL I PALIWO SILNIKOWE, MIESZANINA zawierające więcej niż 10% etanolu i zmieniono zapis dotyczący oznakowania.</a:t>
            </a:r>
          </a:p>
          <a:p>
            <a:pPr algn="just"/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5.3.2.1.3</a:t>
            </a: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przypadku pojazdów-cystern lub jednostek transportowych zawierających jedną lub więcej cystern przewożących materiały UN 1202, 1203, 1223 </a:t>
            </a:r>
            <a:r>
              <a:rPr lang="pl-PL" sz="2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3475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lub paliwo lotnicze zaklasyfikowane do UN 1268 lub 1863, ale nieprzewożących żadnych innych materiałów niebezpiecznych, tablice barwy pomarańczowej podane w 5.3.2.1.2 nie są wymagane, jeżeli tablice umieszczone z przodu i z tyłu jednostki transportowej zgodnie z 5.3.2.1.1 zaopatrzone są w numer rozpoznawczy zagrożenia i numer UN </a:t>
            </a:r>
            <a:r>
              <a:rPr lang="pl-PL" sz="2000" strike="sng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najniebezpieczniejszego z przewożonych materiałów, tzn. materiału charakteryzującego się najniższą temperaturą zapłonu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sz="2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zalecany numer rozpoznawczy zagrożenia oraz numer UN: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UN 3475 lub,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najniebezpieczniejszego z przewożonych materiałów, tzn. materiału charakteryzującego się najniższą temperaturą zapłonu, jeżeli nie jest przewożony towar o numerze UN 3475.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E7BC592-108F-6361-FE5C-3BB3E0E8EAF1}"/>
              </a:ext>
            </a:extLst>
          </p:cNvPr>
          <p:cNvSpPr txBox="1"/>
          <p:nvPr/>
        </p:nvSpPr>
        <p:spPr>
          <a:xfrm>
            <a:off x="702439" y="274675"/>
            <a:ext cx="111053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Część 5 Procedury nadawcze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11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5A3A3C9E-920A-929C-902B-AC4DBC846EBB}"/>
              </a:ext>
            </a:extLst>
          </p:cNvPr>
          <p:cNvSpPr txBox="1"/>
          <p:nvPr/>
        </p:nvSpPr>
        <p:spPr>
          <a:xfrm>
            <a:off x="667458" y="224852"/>
            <a:ext cx="11105322" cy="800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</a:t>
            </a:r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TimesNewRoman,Bold"/>
                <a:cs typeface="Calibri" panose="020F0502020204030204" pitchFamily="34" charset="0"/>
              </a:rPr>
              <a:t>ĘŚĆ </a:t>
            </a:r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Wymagania dotycz</a:t>
            </a:r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TimesNewRoman,Bold"/>
                <a:cs typeface="Calibri" panose="020F0502020204030204" pitchFamily="34" charset="0"/>
              </a:rPr>
              <a:t>ą</a:t>
            </a:r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konstrukcji i badania opakowa</a:t>
            </a:r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TimesNewRoman,Bold"/>
                <a:cs typeface="Calibri" panose="020F0502020204030204" pitchFamily="34" charset="0"/>
              </a:rPr>
              <a:t>ń</a:t>
            </a:r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du</a:t>
            </a:r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TimesNewRoman,Bold"/>
                <a:cs typeface="Calibri" panose="020F0502020204030204" pitchFamily="34" charset="0"/>
              </a:rPr>
              <a:t>ż</a:t>
            </a:r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ych pojemników do przewozu luzem (DPPL), opakowa</a:t>
            </a:r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TimesNewRoman,Bold"/>
                <a:cs typeface="Calibri" panose="020F0502020204030204" pitchFamily="34" charset="0"/>
              </a:rPr>
              <a:t>ń </a:t>
            </a:r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</a:t>
            </a:r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TimesNewRoman,Bold"/>
                <a:cs typeface="Calibri" panose="020F0502020204030204" pitchFamily="34" charset="0"/>
              </a:rPr>
              <a:t>ż</a:t>
            </a:r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ych, cystern i kontenerów do przewozu</a:t>
            </a:r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TimesNewRoman,Bold"/>
                <a:cs typeface="Calibri" panose="020F0502020204030204" pitchFamily="34" charset="0"/>
              </a:rPr>
              <a:t> </a:t>
            </a:r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luzem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2147CC66-C646-CE9A-8E74-EA834DA9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18</a:t>
            </a:fld>
            <a:endParaRPr lang="en-US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BCB3EE7-2090-C6EB-B0F3-A13A2E4C49F1}"/>
              </a:ext>
            </a:extLst>
          </p:cNvPr>
          <p:cNvSpPr txBox="1"/>
          <p:nvPr/>
        </p:nvSpPr>
        <p:spPr>
          <a:xfrm>
            <a:off x="789363" y="1133024"/>
            <a:ext cx="8161749" cy="729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  <a:spcAft>
                <a:spcPts val="600"/>
              </a:spcAft>
            </a:pPr>
            <a:r>
              <a:rPr lang="pl-PL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6.8.2.1.27</a:t>
            </a:r>
            <a:r>
              <a:rPr lang="pl-PL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l-PL" sz="2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Zmiana wzoru oznakowania </a:t>
            </a:r>
          </a:p>
          <a:p>
            <a:pPr algn="just">
              <a:lnSpc>
                <a:spcPts val="1200"/>
              </a:lnSpc>
              <a:spcAft>
                <a:spcPts val="600"/>
              </a:spcAft>
            </a:pPr>
            <a:r>
              <a:rPr lang="pl-PL" sz="2000" i="1" dirty="0">
                <a:latin typeface="Calibri" panose="020F0502020204030204" pitchFamily="34" charset="0"/>
                <a:ea typeface="Times New Roman" panose="02020603050405020304" pitchFamily="18" charset="0"/>
              </a:rPr>
              <a:t>	    </a:t>
            </a:r>
            <a:r>
              <a:rPr lang="pl-PL" sz="2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punktu uziemiającego.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Aft>
                <a:spcPts val="6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az 5" descr="Obraz zawierający tekst, zrzut ekranu, oprogramowanie, wyświetlacz&#10;&#10;Opis wygenerowany automatycznie">
            <a:extLst>
              <a:ext uri="{FF2B5EF4-FFF2-40B4-BE49-F238E27FC236}">
                <a16:creationId xmlns:a16="http://schemas.microsoft.com/office/drawing/2014/main" id="{12CCD90A-4328-4309-4896-3CD189414C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0" t="44968" r="40146" b="33234"/>
          <a:stretch/>
        </p:blipFill>
        <p:spPr bwMode="auto">
          <a:xfrm>
            <a:off x="319201" y="2082937"/>
            <a:ext cx="1364615" cy="1431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phic 3">
            <a:extLst>
              <a:ext uri="{FF2B5EF4-FFF2-40B4-BE49-F238E27FC236}">
                <a16:creationId xmlns:a16="http://schemas.microsoft.com/office/drawing/2014/main" id="{5E77BA0C-E4D6-8683-A43F-44CED5BA8807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365" y="4650184"/>
            <a:ext cx="1346200" cy="14097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738C51F7-CB45-10D9-FB82-00D92F70E73B}"/>
              </a:ext>
            </a:extLst>
          </p:cNvPr>
          <p:cNvSpPr txBox="1"/>
          <p:nvPr/>
        </p:nvSpPr>
        <p:spPr>
          <a:xfrm>
            <a:off x="212413" y="1701463"/>
            <a:ext cx="1180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ADR 2023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63E3666-9A10-CB7C-39E1-BFFBB43E8D0D}"/>
              </a:ext>
            </a:extLst>
          </p:cNvPr>
          <p:cNvSpPr txBox="1"/>
          <p:nvPr/>
        </p:nvSpPr>
        <p:spPr>
          <a:xfrm>
            <a:off x="160128" y="4257242"/>
            <a:ext cx="1180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ADR 2025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pic>
        <p:nvPicPr>
          <p:cNvPr id="12" name="Obraz 11" descr="Obraz zawierający tekst, zrzut ekranu, oprogramowanie, wyświetlacz&#10;&#10;Opis wygenerowany automatycznie">
            <a:extLst>
              <a:ext uri="{FF2B5EF4-FFF2-40B4-BE49-F238E27FC236}">
                <a16:creationId xmlns:a16="http://schemas.microsoft.com/office/drawing/2014/main" id="{1DA9428F-77CC-95CB-978E-D8BBC9534C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24888" r="50618" b="22202"/>
          <a:stretch/>
        </p:blipFill>
        <p:spPr bwMode="auto">
          <a:xfrm>
            <a:off x="6895165" y="1025712"/>
            <a:ext cx="4388531" cy="3151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Obraz 16" descr="Obraz zawierający tekst, zrzut ekranu, oprogramowanie, Ikona komputerowa&#10;&#10;Opis wygenerowany automatycznie">
            <a:extLst>
              <a:ext uri="{FF2B5EF4-FFF2-40B4-BE49-F238E27FC236}">
                <a16:creationId xmlns:a16="http://schemas.microsoft.com/office/drawing/2014/main" id="{B37AD664-716E-0CA2-7B54-19CA08C80D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1" t="56518" r="43625" b="34873"/>
          <a:stretch/>
        </p:blipFill>
        <p:spPr>
          <a:xfrm>
            <a:off x="1954812" y="1931102"/>
            <a:ext cx="962330" cy="1606338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7F55507-0EBE-64A6-5C9E-D9D335B5565E}"/>
              </a:ext>
            </a:extLst>
          </p:cNvPr>
          <p:cNvSpPr txBox="1"/>
          <p:nvPr/>
        </p:nvSpPr>
        <p:spPr>
          <a:xfrm>
            <a:off x="1770744" y="3466815"/>
            <a:ext cx="1919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</a:rPr>
              <a:t>w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ersja angielska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742B8F0D-105A-5680-613C-AC76FC99672A}"/>
              </a:ext>
            </a:extLst>
          </p:cNvPr>
          <p:cNvSpPr txBox="1"/>
          <p:nvPr/>
        </p:nvSpPr>
        <p:spPr>
          <a:xfrm>
            <a:off x="211564" y="3466815"/>
            <a:ext cx="1919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</a:rPr>
              <a:t>w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ersja polska</a:t>
            </a:r>
          </a:p>
        </p:txBody>
      </p:sp>
      <p:pic>
        <p:nvPicPr>
          <p:cNvPr id="9" name="Obraz 8" descr="Obraz zawierający samochód, samolot, żółty, pojazd&#10;&#10;Opis wygenerowany automatycznie">
            <a:extLst>
              <a:ext uri="{FF2B5EF4-FFF2-40B4-BE49-F238E27FC236}">
                <a16:creationId xmlns:a16="http://schemas.microsoft.com/office/drawing/2014/main" id="{B4922851-B093-7C9C-2EEE-B38056318D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89"/>
          <a:stretch/>
        </p:blipFill>
        <p:spPr>
          <a:xfrm>
            <a:off x="3496409" y="2035139"/>
            <a:ext cx="2238990" cy="4783561"/>
          </a:xfrm>
          <a:prstGeom prst="rect">
            <a:avLst/>
          </a:prstGeom>
        </p:spPr>
      </p:pic>
      <p:pic>
        <p:nvPicPr>
          <p:cNvPr id="16" name="Obraz 15" descr="Obraz zawierający tekst, samochód, w pomieszczeniu, samolot&#10;&#10;Opis wygenerowany automatycznie">
            <a:extLst>
              <a:ext uri="{FF2B5EF4-FFF2-40B4-BE49-F238E27FC236}">
                <a16:creationId xmlns:a16="http://schemas.microsoft.com/office/drawing/2014/main" id="{8A0D6959-D741-0A72-BDB2-7ED995C792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34157" r="41428" b="24756"/>
          <a:stretch/>
        </p:blipFill>
        <p:spPr>
          <a:xfrm>
            <a:off x="5819341" y="1393816"/>
            <a:ext cx="2090514" cy="5424884"/>
          </a:xfrm>
          <a:prstGeom prst="rect">
            <a:avLst/>
          </a:prstGeom>
        </p:spPr>
      </p:pic>
      <p:pic>
        <p:nvPicPr>
          <p:cNvPr id="19" name="Obraz 18" descr="Obraz zawierający tekst, czerwony, pociąg, gaz&#10;&#10;Opis wygenerowany automatycznie">
            <a:extLst>
              <a:ext uri="{FF2B5EF4-FFF2-40B4-BE49-F238E27FC236}">
                <a16:creationId xmlns:a16="http://schemas.microsoft.com/office/drawing/2014/main" id="{F51BBE14-8AF9-2310-A7DB-1B7C962739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5" t="41937" r="20041" b="36001"/>
          <a:stretch/>
        </p:blipFill>
        <p:spPr>
          <a:xfrm>
            <a:off x="10234637" y="4764141"/>
            <a:ext cx="1493439" cy="1512994"/>
          </a:xfrm>
          <a:prstGeom prst="rect">
            <a:avLst/>
          </a:prstGeom>
        </p:spPr>
      </p:pic>
      <p:pic>
        <p:nvPicPr>
          <p:cNvPr id="23" name="Obraz 22" descr="Obraz zawierający samolot, tekst, pojazd, lotnictwo&#10;&#10;Opis wygenerowany automatycznie">
            <a:extLst>
              <a:ext uri="{FF2B5EF4-FFF2-40B4-BE49-F238E27FC236}">
                <a16:creationId xmlns:a16="http://schemas.microsoft.com/office/drawing/2014/main" id="{1D17AA1C-3A7F-0222-EA0F-8E4B7A48FA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2" t="45717" r="31292" b="27158"/>
          <a:stretch/>
        </p:blipFill>
        <p:spPr>
          <a:xfrm>
            <a:off x="8328397" y="4772962"/>
            <a:ext cx="1834557" cy="186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55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8E54DF9-294C-9CA6-5071-B9AC843ACC2B}"/>
              </a:ext>
            </a:extLst>
          </p:cNvPr>
          <p:cNvSpPr txBox="1"/>
          <p:nvPr/>
        </p:nvSpPr>
        <p:spPr>
          <a:xfrm>
            <a:off x="667458" y="994293"/>
            <a:ext cx="11130066" cy="5054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 7.2 PRZEPISY DOTYCZĄCE PRZEWOZU W SZTUKACH PRZESYŁEK</a:t>
            </a:r>
          </a:p>
          <a:p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V14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przewozu aerozoli, </a:t>
            </a:r>
            <a:r>
              <a:rPr lang="pl-PL" sz="2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naboi gazowych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celu odzysku lub utylizacji, na warunkach określonych w przepisie szczególnym 327, powinny być użyte wyłącznie pojazdy odkryte, pojazdy wentylowane, kontenery odkryte lub kontenery wentylowane.</a:t>
            </a:r>
          </a:p>
          <a:p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DZIAŁ 7.3 PRZEPISY DOTYCZĄCE PRZEWOZU LUZEM</a:t>
            </a: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pl-PL" sz="20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7.3.1.1 </a:t>
            </a: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Dopuszcza się przewóz luzem opakowań próżnych nieoczyszczonych, jeżeli </a:t>
            </a:r>
            <a:r>
              <a:rPr lang="pl-PL" sz="2000" strike="sng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taki sposób przewozu nie jest wyraźnie zabroniony na podstawie innych przepisów ADR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2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jeżeli zawarte w nich towary niebezpieczne są dopuszczone do tego rodzaju przewozu.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tych towarów stosuje się instrukcje dotyczące przewozu luzem wymienione w kolumnach (10) lub (17) tabeli A w dziale 3.2.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en-GB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A3A3C9E-920A-929C-902B-AC4DBC846EBB}"/>
              </a:ext>
            </a:extLst>
          </p:cNvPr>
          <p:cNvSpPr txBox="1"/>
          <p:nvPr/>
        </p:nvSpPr>
        <p:spPr>
          <a:xfrm>
            <a:off x="667458" y="224852"/>
            <a:ext cx="111053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Część 7 Przepisy dotyczące warunków przewozu, załadunku, rozładunku oraz manipulowania ładunkiem 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Obraz zawierający tekst, zrzut ekranu, numer, diagram&#10;&#10;Opis wygenerowany automatycznie">
            <a:extLst>
              <a:ext uri="{FF2B5EF4-FFF2-40B4-BE49-F238E27FC236}">
                <a16:creationId xmlns:a16="http://schemas.microsoft.com/office/drawing/2014/main" id="{E5F91991-69E0-871B-1A2C-F98EF0C4A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" t="31353" r="7812" b="32673"/>
          <a:stretch/>
        </p:blipFill>
        <p:spPr>
          <a:xfrm>
            <a:off x="692202" y="4432300"/>
            <a:ext cx="11105322" cy="2386216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D5607D4-7379-92E3-702B-0EA46589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58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0B7673D-A33E-21E5-EA7B-D0C2B4B68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34" y="1061357"/>
            <a:ext cx="9044722" cy="504226"/>
          </a:xfrm>
        </p:spPr>
        <p:txBody>
          <a:bodyPr>
            <a:normAutofit fontScale="90000"/>
          </a:bodyPr>
          <a:lstStyle/>
          <a:p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2025 roku </a:t>
            </a:r>
            <a:b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będziemy mieli 11</a:t>
            </a:r>
            <a:b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wych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pozycji UN</a:t>
            </a:r>
            <a:b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a 4" descr="Mikroskop z kolbami chemicznymi">
            <a:extLst>
              <a:ext uri="{FF2B5EF4-FFF2-40B4-BE49-F238E27FC236}">
                <a16:creationId xmlns:a16="http://schemas.microsoft.com/office/drawing/2014/main" id="{C6EA39F9-5DCE-714F-2AD0-7F0504137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734" y="2030824"/>
            <a:ext cx="4361935" cy="4361935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9C3C9A4-134D-D5E0-9D6F-80E3E14B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</a:t>
            </a:fld>
            <a:endParaRPr lang="en-US"/>
          </a:p>
        </p:txBody>
      </p:sp>
      <p:pic>
        <p:nvPicPr>
          <p:cNvPr id="10" name="Symbol zastępczy zawartości 9" descr="Obraz zawierający tekst, zrzut ekranu, wyświetlacz, numer&#10;&#10;Opis wygenerowany automatycznie">
            <a:extLst>
              <a:ext uri="{FF2B5EF4-FFF2-40B4-BE49-F238E27FC236}">
                <a16:creationId xmlns:a16="http://schemas.microsoft.com/office/drawing/2014/main" id="{84CEBAB0-B6CB-D62A-1CA6-516BCDF27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3752" r="19657" b="6094"/>
          <a:stretch/>
        </p:blipFill>
        <p:spPr>
          <a:xfrm>
            <a:off x="4331370" y="83730"/>
            <a:ext cx="7591926" cy="6690540"/>
          </a:xfrm>
        </p:spPr>
      </p:pic>
    </p:spTree>
    <p:extLst>
      <p:ext uri="{BB962C8B-B14F-4D97-AF65-F5344CB8AC3E}">
        <p14:creationId xmlns:p14="http://schemas.microsoft.com/office/powerpoint/2010/main" val="2888119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8E54DF9-294C-9CA6-5071-B9AC843ACC2B}"/>
              </a:ext>
            </a:extLst>
          </p:cNvPr>
          <p:cNvSpPr txBox="1"/>
          <p:nvPr/>
        </p:nvSpPr>
        <p:spPr>
          <a:xfrm>
            <a:off x="655086" y="1657677"/>
            <a:ext cx="11130066" cy="499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8.1.2.1, 8.1.2.2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pierwszych zdaniach wyrazy „na jednostce transportowej” zastąpiono wyrazami „w </a:t>
            </a:r>
            <a:r>
              <a:rPr lang="pl-PL" sz="2000" i="1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kabinie kierowcy </a:t>
            </a:r>
            <a:r>
              <a:rPr lang="pl-PL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jednostki transportowej”.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Poza dokumentami wymaganymi na podstawie innych przepisów, </a:t>
            </a:r>
            <a:r>
              <a:rPr lang="pl-PL" sz="2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kabinie kierowcy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jednostki transportowej powinny być przewożone następujące dokumenty: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(a) dokumenty przewozowe określone w 5.4.1, dotyczące wszystkich przewożonych towarów niebezpiecznych;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(b) instrukcje pisemne określone w 5.4.3;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(c) (Zarezerwowany);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(d) dokumenty umożliwiające identyfikację wszystkich członków załogi pojazdu, zawierające ich fotografie, zgodnie z 1.10.1.4.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(…)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GB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en-GB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A3A3C9E-920A-929C-902B-AC4DBC846EBB}"/>
              </a:ext>
            </a:extLst>
          </p:cNvPr>
          <p:cNvSpPr txBox="1"/>
          <p:nvPr/>
        </p:nvSpPr>
        <p:spPr>
          <a:xfrm>
            <a:off x="667458" y="224852"/>
            <a:ext cx="11105322" cy="113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Część 8 Wymagania dodatkowe dotyczące cystern stałych (pojazdów-cystern), (…)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 8.1 WYMAGANIA OGÓLNE DOTYCZ</a:t>
            </a:r>
            <a:r>
              <a:rPr lang="pl-PL" sz="2200" b="1" dirty="0">
                <a:effectLst/>
                <a:latin typeface="Calibri" panose="020F0502020204030204" pitchFamily="34" charset="0"/>
                <a:ea typeface="TimesNewRoman,Bold"/>
                <a:cs typeface="Calibri" panose="020F0502020204030204" pitchFamily="34" charset="0"/>
              </a:rPr>
              <a:t>Ą</a:t>
            </a: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JEDNOSTEK TRANSPORTOWYCH ORAZ PRZEWO</a:t>
            </a:r>
            <a:r>
              <a:rPr lang="pl-PL" sz="2200" b="1" dirty="0">
                <a:effectLst/>
                <a:latin typeface="Calibri" panose="020F0502020204030204" pitchFamily="34" charset="0"/>
                <a:ea typeface="TimesNewRoman,Bold"/>
                <a:cs typeface="Calibri" panose="020F0502020204030204" pitchFamily="34" charset="0"/>
              </a:rPr>
              <a:t>Ż</a:t>
            </a: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ONEGO WYPOSA</a:t>
            </a:r>
            <a:r>
              <a:rPr lang="pl-PL" sz="2200" b="1" dirty="0">
                <a:effectLst/>
                <a:latin typeface="Calibri" panose="020F0502020204030204" pitchFamily="34" charset="0"/>
                <a:ea typeface="TimesNewRoman,Bold"/>
                <a:cs typeface="Calibri" panose="020F0502020204030204" pitchFamily="34" charset="0"/>
              </a:rPr>
              <a:t>Ż</a:t>
            </a: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ENIA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7E94CAF-7600-C8DF-8A0B-10CDA8796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39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1620BF-14B7-C7CD-E4D6-008F1A3DB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453" y="16042"/>
            <a:ext cx="10168128" cy="1179576"/>
          </a:xfrm>
        </p:spPr>
        <p:txBody>
          <a:bodyPr>
            <a:normAutofit/>
          </a:bodyPr>
          <a:lstStyle/>
          <a:p>
            <a:pPr algn="just"/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Część 9 </a:t>
            </a:r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Wymagania dotyczące konstrukcji pojazdów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1410C45-AB4A-D0A5-A96C-488F01E7C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21</a:t>
            </a:fld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243E193-21F4-8AE0-1371-4ADC92C3551A}"/>
              </a:ext>
            </a:extLst>
          </p:cNvPr>
          <p:cNvSpPr txBox="1"/>
          <p:nvPr/>
        </p:nvSpPr>
        <p:spPr>
          <a:xfrm>
            <a:off x="855842" y="1113717"/>
            <a:ext cx="539645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9.1.3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Świadectwo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dopuszczenia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przepisie 9.1.3.3 dodano dodatkowy paragraf dotyczący dodatkowych zabezpieczeń, które mogą występować na świadectwie dopuszczenia pojazdu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9.1.3.3.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Może zawierać dodatkowe zabezpieczenia, takie jak hologram, nadruk UV, wzory giloszowe lub kod kreskowy.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Umawiające się Strony, które wprowadziły dodatkowe zabezpieczenia w świadectwie homologacji, dostarczają sekretariatowi EKG ONZ przykładowy wzór krajowy każdego świadectwa przeznaczonego do wydania zgodnie z niniejszą sekcją. Umawiające się Strony dostarczą także noty wyjaśniające umożliwiające weryfikację zgodności certyfikatów z dostarczonymi przykładami. Sekretariat udostępnia te informacje na swojej stronie internetowej.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az 7" descr="Obraz zawierający tekst, zrzut ekranu, monitor, ekran&#10;&#10;Opis wygenerowany automatycznie">
            <a:extLst>
              <a:ext uri="{FF2B5EF4-FFF2-40B4-BE49-F238E27FC236}">
                <a16:creationId xmlns:a16="http://schemas.microsoft.com/office/drawing/2014/main" id="{E75B9810-7F11-4DF4-718C-E197B6E2A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5" t="17944" r="26261" b="3800"/>
          <a:stretch/>
        </p:blipFill>
        <p:spPr>
          <a:xfrm>
            <a:off x="6767898" y="175167"/>
            <a:ext cx="4909732" cy="654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90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1620BF-14B7-C7CD-E4D6-008F1A3DB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452" y="183767"/>
            <a:ext cx="10599243" cy="1607964"/>
          </a:xfrm>
        </p:spPr>
        <p:txBody>
          <a:bodyPr>
            <a:normAutofit/>
          </a:bodyPr>
          <a:lstStyle/>
          <a:p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Część 9 </a:t>
            </a:r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Wymagania dotyczące</a:t>
            </a:r>
            <a:b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konstrukcji pojazdów</a:t>
            </a:r>
            <a:br>
              <a:rPr lang="pl-PL" sz="2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Zmiany w tabeli 9.2 ADR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1410C45-AB4A-D0A5-A96C-488F01E7C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22</a:t>
            </a:fld>
            <a:endParaRPr lang="en-US"/>
          </a:p>
        </p:txBody>
      </p:sp>
      <p:pic>
        <p:nvPicPr>
          <p:cNvPr id="5" name="Obraz 4" descr="Obraz zawierający tekst, zrzut ekranu, oprogramowanie, Ikona komputerowa&#10;&#10;Opis wygenerowany automatycznie">
            <a:extLst>
              <a:ext uri="{FF2B5EF4-FFF2-40B4-BE49-F238E27FC236}">
                <a16:creationId xmlns:a16="http://schemas.microsoft.com/office/drawing/2014/main" id="{AF46AF2C-B41B-FDFA-D39D-412A0C780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9" t="28928" r="53277" b="10991"/>
          <a:stretch/>
        </p:blipFill>
        <p:spPr>
          <a:xfrm>
            <a:off x="4488852" y="0"/>
            <a:ext cx="6199743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4FE729C-8649-0503-B704-D419FFEB574A}"/>
              </a:ext>
            </a:extLst>
          </p:cNvPr>
          <p:cNvSpPr txBox="1"/>
          <p:nvPr/>
        </p:nvSpPr>
        <p:spPr>
          <a:xfrm>
            <a:off x="581540" y="2478206"/>
            <a:ext cx="352227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Dopuszczono do stosowania w pojazdach AT i FL wodorowe ogniwa paliwowe.</a:t>
            </a:r>
          </a:p>
          <a:p>
            <a:endParaRPr lang="pl-PL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Dopuszczono napęd elektryczny w pojazdach FL. Przy czym gniazdo ładowania powinno być wyposażone w funkcję czujnika termicznego, która ogranicza lub przerywa przepływ prądu, gdy temperatura przekracza wartości znamionowe dla danego elementu.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3124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Cappuccino z projektowaniem roślin">
            <a:extLst>
              <a:ext uri="{FF2B5EF4-FFF2-40B4-BE49-F238E27FC236}">
                <a16:creationId xmlns:a16="http://schemas.microsoft.com/office/drawing/2014/main" id="{21052829-949A-439B-26F7-080C4162D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r="-1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E9901EA-0658-B7F9-922C-645128942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Dziękuję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uwagę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5FF7242C-3B98-3146-A790-E6003EF0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3819" y="6356350"/>
            <a:ext cx="1600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DC25EE-239B-4C5F-AAD1-255A7D5F1EE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71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0B7673D-A33E-21E5-EA7B-D0C2B4B68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34" y="1061357"/>
            <a:ext cx="9044722" cy="504226"/>
          </a:xfrm>
        </p:spPr>
        <p:txBody>
          <a:bodyPr>
            <a:normAutofit fontScale="90000"/>
          </a:bodyPr>
          <a:lstStyle/>
          <a:p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2025 roku </a:t>
            </a:r>
            <a:b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będziemy mieli 11</a:t>
            </a:r>
            <a:b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wych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pozycji UN</a:t>
            </a:r>
            <a:b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a 4" descr="laboratorium chemiczne">
            <a:extLst>
              <a:ext uri="{FF2B5EF4-FFF2-40B4-BE49-F238E27FC236}">
                <a16:creationId xmlns:a16="http://schemas.microsoft.com/office/drawing/2014/main" id="{FC71F366-B444-C778-A958-5465F9B92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88315" y="1565583"/>
            <a:ext cx="5869459" cy="5869459"/>
          </a:xfrm>
          <a:prstGeom prst="rect">
            <a:avLst/>
          </a:prstGeom>
        </p:spPr>
      </p:pic>
      <p:pic>
        <p:nvPicPr>
          <p:cNvPr id="8" name="Symbol zastępczy zawartości 7" descr="Obraz zawierający tekst, zrzut ekranu, wyświetlacz, oprogramowanie&#10;&#10;Opis wygenerowany automatycznie">
            <a:extLst>
              <a:ext uri="{FF2B5EF4-FFF2-40B4-BE49-F238E27FC236}">
                <a16:creationId xmlns:a16="http://schemas.microsoft.com/office/drawing/2014/main" id="{20803CDA-CC2C-0343-3F21-CF127E11A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7933" r="18666" b="15658"/>
          <a:stretch/>
        </p:blipFill>
        <p:spPr>
          <a:xfrm>
            <a:off x="3898901" y="469231"/>
            <a:ext cx="8293099" cy="6123380"/>
          </a:xfr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0D0CB28-3CBA-35B0-D60E-06550E10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11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ole tekstowe 27">
            <a:extLst>
              <a:ext uri="{FF2B5EF4-FFF2-40B4-BE49-F238E27FC236}">
                <a16:creationId xmlns:a16="http://schemas.microsoft.com/office/drawing/2014/main" id="{EE26EF07-E2E8-D012-1AC9-538759CC3C4B}"/>
              </a:ext>
            </a:extLst>
          </p:cNvPr>
          <p:cNvSpPr txBox="1"/>
          <p:nvPr/>
        </p:nvSpPr>
        <p:spPr>
          <a:xfrm>
            <a:off x="735127" y="68334"/>
            <a:ext cx="104218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 1.4. OBOWIĄZKI UCZESTNIKÓW PRZEWOZU W ZAKRESIE BEZPIECZEŃSTWA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6941027-3628-4B87-DB3A-C57A80D7F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</a:t>
            </a:fld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8C9BCD9-02B8-334B-0590-8F7CB4F9062E}"/>
              </a:ext>
            </a:extLst>
          </p:cNvPr>
          <p:cNvSpPr txBox="1"/>
          <p:nvPr/>
        </p:nvSpPr>
        <p:spPr>
          <a:xfrm>
            <a:off x="908304" y="1114612"/>
            <a:ext cx="630822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1.4.1.1.1. Nadawca </a:t>
            </a:r>
          </a:p>
          <a:p>
            <a:pPr algn="just"/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(e) …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b="1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(f)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przypadku </a:t>
            </a: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kontenerów-cystern i cystern przenośnych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przewożących </a:t>
            </a: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gazy schłodzone skroplone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należy upewnić się, że w stosownych przypadkach </a:t>
            </a: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określono rzeczywisty czas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utrzymywania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lub, w przypadku pustych, nieoczyszczonych kontenerów-cystern i cystern przenośnych, zapewnić, że ciśnienie jest dostatecznie obniżone.</a:t>
            </a:r>
          </a:p>
          <a:p>
            <a:endParaRPr lang="pl-PL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E684A5E-D821-02B5-8150-2D0B4B6926E1}"/>
              </a:ext>
            </a:extLst>
          </p:cNvPr>
          <p:cNvSpPr txBox="1"/>
          <p:nvPr/>
        </p:nvSpPr>
        <p:spPr>
          <a:xfrm>
            <a:off x="908304" y="4952494"/>
            <a:ext cx="105485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4.2.3.1.7</a:t>
            </a:r>
            <a:r>
              <a:rPr lang="pl-PL" sz="20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Dodano nowy akapit</a:t>
            </a:r>
            <a:endParaRPr lang="en-GB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Można odstąpić od obliczenia rzeczywistego czasu utrzymywania, jeżeli cały przejazd odbywa się wyłącznie transportem drogowym, bez przeładunku na inny pojazd i bez tymczasowego składowania. W przypadku odstąpienia od obliczania rzeczywistego czasu utrzymywania, przepisów 4.2.3.7.2, </a:t>
            </a:r>
            <a:r>
              <a:rPr lang="pl-PL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4.2.3.7.3</a:t>
            </a:r>
            <a:r>
              <a:rPr lang="pl-PL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 4.2.3.8 (e) i (f) nie stosuje się.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Obraz zawierający tekst, zrzut ekranu, oprogramowanie, Ikona komputerowa&#10;&#10;Opis wygenerowany automatycznie">
            <a:extLst>
              <a:ext uri="{FF2B5EF4-FFF2-40B4-BE49-F238E27FC236}">
                <a16:creationId xmlns:a16="http://schemas.microsoft.com/office/drawing/2014/main" id="{584F09CB-DB41-8D38-62E2-C0089DFEB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8" t="18380" r="25811" b="10810"/>
          <a:stretch/>
        </p:blipFill>
        <p:spPr>
          <a:xfrm>
            <a:off x="7801224" y="1007783"/>
            <a:ext cx="3625404" cy="4082476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CF0E3FB3-B205-30AF-6E02-A2655172EEA4}"/>
              </a:ext>
            </a:extLst>
          </p:cNvPr>
          <p:cNvSpPr/>
          <p:nvPr/>
        </p:nvSpPr>
        <p:spPr>
          <a:xfrm>
            <a:off x="7801224" y="3529584"/>
            <a:ext cx="3655649" cy="8046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657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B035E78-B9C4-B8FD-73CA-9D3E315D97F1}"/>
              </a:ext>
            </a:extLst>
          </p:cNvPr>
          <p:cNvSpPr txBox="1"/>
          <p:nvPr/>
        </p:nvSpPr>
        <p:spPr>
          <a:xfrm>
            <a:off x="786897" y="596682"/>
            <a:ext cx="1078553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Dział 1.2. DEFINICJE I JEDNOSTKI MIARY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GB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1.2.1 </a:t>
            </a:r>
            <a:r>
              <a:rPr lang="en-GB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Definicje</a:t>
            </a:r>
            <a:endParaRPr lang="pl-PL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6941027-3628-4B87-DB3A-C57A80D7F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5</a:t>
            </a:fld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AEAA34B-0A6D-E662-FAC8-997006D38D9C}"/>
              </a:ext>
            </a:extLst>
          </p:cNvPr>
          <p:cNvSpPr txBox="1"/>
          <p:nvPr/>
        </p:nvSpPr>
        <p:spPr>
          <a:xfrm>
            <a:off x="908304" y="2125653"/>
            <a:ext cx="7556257" cy="4413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1.4.3.3. Napełniający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(e) podczas napełniania cysterny przestrzegać określonego dla danego materiału dopuszczalnego </a:t>
            </a: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stopnia napełnienia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lub </a:t>
            </a:r>
            <a:r>
              <a:rPr lang="pl-PL" sz="2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dopuszczalnego współczynnika napełnienia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lub dopuszczalnej masy zawartości na litr pojemności cysterny </a:t>
            </a:r>
            <a:r>
              <a:rPr lang="pl-PL" sz="2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odpowiednio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sz="2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„Stopień napełnienia”</a:t>
            </a:r>
            <a:r>
              <a:rPr lang="pl-PL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oznacza stosunek, wyrażony w %, objętości cieczy lub ciała stałego wprowadzonego w temperaturze 15 °C do jednostki ładunkowej do całkowitej pojemności jednostki ładunkowej gotowej do użycia.</a:t>
            </a:r>
            <a:endParaRPr lang="pl-PL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l-PL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a 4" descr="Cztery probówki w rzędzie częściowo wypełnione cieczą">
            <a:extLst>
              <a:ext uri="{FF2B5EF4-FFF2-40B4-BE49-F238E27FC236}">
                <a16:creationId xmlns:a16="http://schemas.microsoft.com/office/drawing/2014/main" id="{696ACB4F-517F-1F45-F6BC-46BEA64FC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4227" y="1543085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08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2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obrazu online 7" descr="Górny widok różnych baterii alkaline">
            <a:extLst>
              <a:ext uri="{FF2B5EF4-FFF2-40B4-BE49-F238E27FC236}">
                <a16:creationId xmlns:a16="http://schemas.microsoft.com/office/drawing/2014/main" id="{A5C9C827-0EE0-242E-85A8-641911B52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r="26290" b="-1"/>
          <a:stretch/>
        </p:blipFill>
        <p:spPr>
          <a:xfrm>
            <a:off x="6158866" y="-1"/>
            <a:ext cx="6033134" cy="6857999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3" name="Freeform: Shape 14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16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8E54DF9-294C-9CA6-5071-B9AC843ACC2B}"/>
              </a:ext>
            </a:extLst>
          </p:cNvPr>
          <p:cNvSpPr txBox="1"/>
          <p:nvPr/>
        </p:nvSpPr>
        <p:spPr>
          <a:xfrm>
            <a:off x="374903" y="107370"/>
            <a:ext cx="6977366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 err="1"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Część</a:t>
            </a:r>
            <a:r>
              <a:rPr lang="en-US" sz="2000" b="1" dirty="0"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2.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Klasyfikacja</a:t>
            </a:r>
            <a:endParaRPr lang="en-US" sz="2000" b="1" dirty="0"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Dział 2.2. PRZEPISY SZCZEGÓŁOWE DLA POSZCZEGÓLNYCH KLAS</a:t>
            </a:r>
            <a:endParaRPr lang="en-US" sz="2000" dirty="0"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0" i="0" u="none" strike="noStrike" baseline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BATERIE UN 3090, 3091, 3480, 3481, 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UN 3551, UN3552</a:t>
            </a:r>
            <a:endParaRPr lang="en-US" sz="2000" dirty="0">
              <a:solidFill>
                <a:srgbClr val="FF0000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C9166A7-B581-711C-FBD3-FCCD84D0536F}"/>
              </a:ext>
            </a:extLst>
          </p:cNvPr>
          <p:cNvSpPr txBox="1"/>
          <p:nvPr/>
        </p:nvSpPr>
        <p:spPr>
          <a:xfrm>
            <a:off x="374903" y="1350954"/>
            <a:ext cx="6429223" cy="42634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7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2.2.9.1.7</a:t>
            </a:r>
            <a:r>
              <a:rPr lang="pl-PL" sz="7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l-PL" sz="76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Baterie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litowe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powinny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spełniać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następujące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wymagania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o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ile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w ADR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nie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określono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inaczej</a:t>
            </a:r>
            <a:r>
              <a:rPr lang="pl-PL" sz="7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(np.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dla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prototypów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małych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serii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produkcyjnych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baterii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(…).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7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(a)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Każde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ogniwo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lub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bateria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odpowiada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typowi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wobec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którego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stwierdzono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że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spełnia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wymagania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każdego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badania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podanych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w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Podręczniku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Badań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Kryteriów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Część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III,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podrozdział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38.3;</a:t>
            </a:r>
            <a:r>
              <a:rPr lang="en-US" sz="7600" dirty="0">
                <a:latin typeface="Calibri" panose="020F0502020204030204" pitchFamily="34" charset="0"/>
                <a:cs typeface="Calibri" panose="020F0502020204030204" pitchFamily="34" charset="0"/>
              </a:rPr>
              <a:t>(…)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7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(g) </a:t>
            </a:r>
            <a:r>
              <a:rPr lang="en-US" sz="76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Producenci</a:t>
            </a:r>
            <a:r>
              <a:rPr lang="en-US" sz="7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n-US" sz="76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kolejni</a:t>
            </a:r>
            <a:r>
              <a:rPr lang="en-US" sz="7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dystrybutorzy</a:t>
            </a:r>
            <a:r>
              <a:rPr lang="en-US" sz="7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ogniw</a:t>
            </a:r>
            <a:r>
              <a:rPr lang="en-US" sz="7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lub</a:t>
            </a:r>
            <a:r>
              <a:rPr lang="en-US" sz="7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baterii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(…)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76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powinni</a:t>
            </a:r>
            <a:r>
              <a:rPr lang="en-US" sz="7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udostępnić</a:t>
            </a:r>
            <a:r>
              <a:rPr lang="en-US" sz="7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końcowe</a:t>
            </a:r>
            <a:r>
              <a:rPr lang="en-US" sz="7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wyniki</a:t>
            </a:r>
            <a:r>
              <a:rPr lang="en-US" sz="7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badań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jak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określono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w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Podręczniku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Badań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Kryteriów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Część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III,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podrozdział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38.3, </a:t>
            </a:r>
            <a:r>
              <a:rPr lang="en-US" sz="7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podrozdział</a:t>
            </a:r>
            <a:r>
              <a:rPr lang="en-US" sz="7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38.3.5.</a:t>
            </a:r>
            <a:endParaRPr lang="en-US" sz="7600" b="0" i="1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76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2.2.9.1.7.2 </a:t>
            </a:r>
            <a:r>
              <a:rPr lang="en-US" sz="7600" b="1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Baterie</a:t>
            </a:r>
            <a:r>
              <a:rPr lang="en-US" sz="76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sodowo-jonowe</a:t>
            </a:r>
            <a:endParaRPr lang="en-US" sz="7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76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UWAGA: </a:t>
            </a:r>
            <a:r>
              <a:rPr lang="en-US" sz="7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Termin</a:t>
            </a:r>
            <a:r>
              <a:rPr lang="en-US" sz="76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en-US" sz="7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udostępnić</a:t>
            </a:r>
            <a:r>
              <a:rPr lang="en-US" sz="76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7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oznacza</a:t>
            </a:r>
            <a:r>
              <a:rPr lang="en-US" sz="76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7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że</a:t>
            </a:r>
            <a:r>
              <a:rPr lang="en-US" sz="76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producenci</a:t>
            </a:r>
            <a:r>
              <a:rPr lang="en-US" sz="76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n-US" sz="7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kolejni</a:t>
            </a:r>
            <a:r>
              <a:rPr lang="en-US" sz="76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dystrybutorzy</a:t>
            </a:r>
            <a:r>
              <a:rPr lang="en-US" sz="76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zapewniają</a:t>
            </a:r>
            <a:r>
              <a:rPr lang="en-US" sz="7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dostępność</a:t>
            </a:r>
            <a:r>
              <a:rPr lang="en-US" sz="7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podsumowania</a:t>
            </a:r>
            <a:r>
              <a:rPr lang="en-US" sz="7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testu</a:t>
            </a:r>
            <a:r>
              <a:rPr lang="en-US" sz="7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aby </a:t>
            </a:r>
            <a:r>
              <a:rPr lang="en-US" sz="7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nadawca</a:t>
            </a:r>
            <a:r>
              <a:rPr lang="en-US" sz="7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lub</a:t>
            </a:r>
            <a:r>
              <a:rPr lang="en-US" sz="7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inne</a:t>
            </a:r>
            <a:r>
              <a:rPr lang="en-US" sz="7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osoby</a:t>
            </a:r>
            <a:r>
              <a:rPr lang="en-US" sz="7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 </a:t>
            </a:r>
            <a:r>
              <a:rPr lang="en-US" sz="7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łańcuchu</a:t>
            </a:r>
            <a:r>
              <a:rPr lang="en-US" sz="7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dostaw</a:t>
            </a:r>
            <a:r>
              <a:rPr lang="en-US" sz="7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mogły</a:t>
            </a:r>
            <a:r>
              <a:rPr lang="en-US" sz="7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potwierdzić</a:t>
            </a:r>
            <a:r>
              <a:rPr lang="en-US" sz="7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zgodność</a:t>
            </a:r>
            <a:r>
              <a:rPr lang="en-US" sz="7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b="1" i="1" dirty="0">
              <a:effectLst/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D4725D4-CEAA-9A4E-00F5-5072DC23A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1136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DC25EE-239B-4C5F-AAD1-255A7D5F1EE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17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2351463-99A3-1DA8-9563-77F9950C9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413502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pl-PL">
                <a:latin typeface="+mn-lt"/>
              </a:rPr>
              <a:t>autor: Maria Nicopulos www.ekoskolar.com.pl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677265-2631-7526-4373-7FCC7647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C938B-17D7-4106-9432-F65C9E2821DE}" type="slidenum">
              <a:rPr lang="pl-PL" altLang="pl-PL" smtClean="0"/>
              <a:pPr/>
              <a:t>7</a:t>
            </a:fld>
            <a:endParaRPr lang="pl-PL" altLang="pl-PL"/>
          </a:p>
        </p:txBody>
      </p:sp>
      <p:pic>
        <p:nvPicPr>
          <p:cNvPr id="8" name="Obraz 7" descr="Obraz zawierający tekst, zrzut ekranu, oprogramowanie, Ikona komputerowa&#10;&#10;Opis wygenerowany automatycznie">
            <a:extLst>
              <a:ext uri="{FF2B5EF4-FFF2-40B4-BE49-F238E27FC236}">
                <a16:creationId xmlns:a16="http://schemas.microsoft.com/office/drawing/2014/main" id="{1BEAFF50-A1AD-1E08-7EDE-BFAAC06BB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3" t="14300" r="24830" b="11151"/>
          <a:stretch/>
        </p:blipFill>
        <p:spPr>
          <a:xfrm>
            <a:off x="838200" y="79373"/>
            <a:ext cx="4843211" cy="6413502"/>
          </a:xfrm>
          <a:prstGeom prst="rect">
            <a:avLst/>
          </a:prstGeom>
        </p:spPr>
      </p:pic>
      <p:pic>
        <p:nvPicPr>
          <p:cNvPr id="11" name="Obraz 10" descr="Obraz zawierający na wolnym powietrzu, niebo, ziemia, Pojazd lądowy&#10;&#10;Opis wygenerowany automatycznie">
            <a:extLst>
              <a:ext uri="{FF2B5EF4-FFF2-40B4-BE49-F238E27FC236}">
                <a16:creationId xmlns:a16="http://schemas.microsoft.com/office/drawing/2014/main" id="{4D72188D-5C38-1F0C-7F24-420B322B6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8" r="11462" b="33588"/>
          <a:stretch/>
        </p:blipFill>
        <p:spPr>
          <a:xfrm>
            <a:off x="5681411" y="673100"/>
            <a:ext cx="5985609" cy="475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87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40645B-D9C1-B5B6-68AD-BE06C0EEB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03" y="239721"/>
            <a:ext cx="10911346" cy="1179576"/>
          </a:xfrm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pl-PL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3551 BATERIE SODOWE-JONOWE </a:t>
            </a:r>
            <a:br>
              <a:rPr lang="en-GB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3552 BATERIE SODOWE JONOWE W URZĄDZENIACH lub BATERIE SODOWE-JONOWE ZAPAKOWANE Z URZĄDZENIAMI z elektrolitem organicznym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EADDE13-72AE-1399-BB71-91893F130C01}"/>
              </a:ext>
            </a:extLst>
          </p:cNvPr>
          <p:cNvSpPr txBox="1"/>
          <p:nvPr/>
        </p:nvSpPr>
        <p:spPr>
          <a:xfrm>
            <a:off x="607104" y="1419297"/>
            <a:ext cx="709115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pl-PL" sz="20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Sód jest od 500 do 1000 razy częściej występującym pierwiastkiem niż Lit. 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pl-PL" sz="2000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Sód jest dużo tańszy niż Lit.  </a:t>
            </a:r>
            <a:r>
              <a:rPr lang="pl-PL" sz="2000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Tona litu to koszt około 15.000 $, podczas gdy tona sodu kosztuje jedyne 150 $. </a:t>
            </a:r>
            <a:r>
              <a:rPr lang="pl-PL" sz="2000" dirty="0">
                <a:solidFill>
                  <a:srgbClr val="111111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pl-PL" sz="2000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oszt litu stanowi średnio 25% wartości baterii.</a:t>
            </a:r>
            <a:endParaRPr lang="pl-PL" sz="2000" b="0" i="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pl-PL" sz="2000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l-PL" sz="20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ozyskiwanie sodu nie wymaga tego samego rodzaju niszczącego środowisko procesu wydobycia.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pl-PL" sz="2000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Baterie</a:t>
            </a:r>
            <a:r>
              <a:rPr lang="pl-PL" sz="20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sodowo-jonowe charakteryzuje: </a:t>
            </a:r>
          </a:p>
          <a:p>
            <a:pPr marL="800100" lvl="1" indent="-342900">
              <a:buFontTx/>
              <a:buChar char="-"/>
            </a:pPr>
            <a:r>
              <a:rPr lang="pl-PL" sz="20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szybszy cykl pracy, </a:t>
            </a:r>
          </a:p>
          <a:p>
            <a:pPr marL="800100" lvl="1" indent="-342900">
              <a:buFontTx/>
              <a:buChar char="-"/>
            </a:pPr>
            <a:r>
              <a:rPr lang="pl-PL" sz="20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dłuższa żywotność,</a:t>
            </a:r>
          </a:p>
          <a:p>
            <a:pPr marL="800100" lvl="1" indent="-342900">
              <a:buFontTx/>
              <a:buChar char="-"/>
            </a:pPr>
            <a:r>
              <a:rPr lang="pl-PL" sz="20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mniejsza podatność na zapłon.</a:t>
            </a:r>
            <a:endParaRPr lang="pl-PL" sz="2000" dirty="0"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pl-PL" sz="2000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Bateria</a:t>
            </a:r>
            <a:r>
              <a:rPr lang="pl-PL" sz="20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sodowo-jonowa </a:t>
            </a:r>
            <a:r>
              <a:rPr lang="pl-PL" sz="2000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 </a:t>
            </a:r>
            <a:r>
              <a:rPr lang="pl-PL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gęstość energii na poziomie ponad 160 </a:t>
            </a:r>
            <a:r>
              <a:rPr lang="pl-PL" sz="2000" b="0" i="0" dirty="0" err="1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</a:t>
            </a:r>
            <a:r>
              <a:rPr lang="pl-PL" sz="20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/kg.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pl-PL" sz="2000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Bateria</a:t>
            </a:r>
            <a:r>
              <a:rPr lang="pl-PL" sz="20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b="0" i="0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litowo</a:t>
            </a:r>
            <a:r>
              <a:rPr lang="pl-PL" sz="20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-jonowa </a:t>
            </a:r>
            <a:r>
              <a:rPr lang="pl-PL" sz="2000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 </a:t>
            </a:r>
            <a:r>
              <a:rPr lang="pl-PL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gęstość energii na poziomie od </a:t>
            </a:r>
            <a:r>
              <a:rPr lang="pl-PL" sz="20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pl-PL" sz="2000" b="0" i="0" dirty="0" err="1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</a:t>
            </a:r>
            <a:r>
              <a:rPr lang="pl-PL" sz="20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/kg do 265 </a:t>
            </a:r>
            <a:r>
              <a:rPr lang="pl-PL" sz="2000" b="0" i="0" dirty="0" err="1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</a:t>
            </a:r>
            <a:r>
              <a:rPr lang="pl-PL" sz="20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/kg.</a:t>
            </a:r>
            <a:endParaRPr lang="pl-PL" sz="20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az 6" descr="Obraz zawierający w pomieszczeniu, sztuka&#10;&#10;Opis wygenerowany automatycznie przy średnim poziomie pewności">
            <a:extLst>
              <a:ext uri="{FF2B5EF4-FFF2-40B4-BE49-F238E27FC236}">
                <a16:creationId xmlns:a16="http://schemas.microsoft.com/office/drawing/2014/main" id="{7BE7E62F-F16B-3363-3D2A-7CA5CBF35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59" y="4432040"/>
            <a:ext cx="1649894" cy="155284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D6E05DDB-68FE-D717-CA09-73D6629A1DE0}"/>
              </a:ext>
            </a:extLst>
          </p:cNvPr>
          <p:cNvSpPr txBox="1"/>
          <p:nvPr/>
        </p:nvSpPr>
        <p:spPr>
          <a:xfrm>
            <a:off x="7241492" y="6062612"/>
            <a:ext cx="2598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</a:t>
            </a:r>
            <a:r>
              <a:rPr lang="en-GB" sz="11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https://pl.wikipedia.org/wiki/Lit</a:t>
            </a:r>
          </a:p>
        </p:txBody>
      </p:sp>
      <p:pic>
        <p:nvPicPr>
          <p:cNvPr id="11" name="Obraz 10" descr="Obraz zawierający origami, papier, sztuka, podłoga&#10;&#10;Opis wygenerowany automatycznie">
            <a:extLst>
              <a:ext uri="{FF2B5EF4-FFF2-40B4-BE49-F238E27FC236}">
                <a16:creationId xmlns:a16="http://schemas.microsoft.com/office/drawing/2014/main" id="{32E5C043-D8B0-B9ED-2C41-EC0BC9C4A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96" y="4509771"/>
            <a:ext cx="1927596" cy="1552841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A186814-F56D-C6F4-4424-F0B587A168AB}"/>
              </a:ext>
            </a:extLst>
          </p:cNvPr>
          <p:cNvSpPr txBox="1"/>
          <p:nvPr/>
        </p:nvSpPr>
        <p:spPr>
          <a:xfrm>
            <a:off x="9694370" y="6062612"/>
            <a:ext cx="25980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</a:t>
            </a:r>
            <a:r>
              <a:rPr lang="en-GB" sz="11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https://pl.wikipedia.org/wiki/</a:t>
            </a:r>
            <a:r>
              <a:rPr lang="pl-PL" sz="11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Sód</a:t>
            </a:r>
            <a:endParaRPr lang="en-GB" sz="11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10154F4-524F-CA28-F717-097FE21FC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8</a:t>
            </a:fld>
            <a:endParaRPr lang="en-US"/>
          </a:p>
        </p:txBody>
      </p:sp>
      <p:pic>
        <p:nvPicPr>
          <p:cNvPr id="15" name="Obraz 14" descr="Obraz zawierający tekst, koło, pojazd, Pojazd lądowy&#10;&#10;Opis wygenerowany automatycznie">
            <a:extLst>
              <a:ext uri="{FF2B5EF4-FFF2-40B4-BE49-F238E27FC236}">
                <a16:creationId xmlns:a16="http://schemas.microsoft.com/office/drawing/2014/main" id="{B28C8C8A-507E-B6CA-1259-43E6A9511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7" t="40541" r="50000" b="24104"/>
          <a:stretch/>
        </p:blipFill>
        <p:spPr>
          <a:xfrm>
            <a:off x="8027001" y="1728407"/>
            <a:ext cx="3674848" cy="183795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AC583E20-3241-6FA1-5B6F-4CE68C433CC8}"/>
              </a:ext>
            </a:extLst>
          </p:cNvPr>
          <p:cNvSpPr txBox="1"/>
          <p:nvPr/>
        </p:nvSpPr>
        <p:spPr>
          <a:xfrm>
            <a:off x="8273281" y="3628957"/>
            <a:ext cx="3277630" cy="255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i="1" dirty="0">
                <a:latin typeface="Calibri" panose="020F0502020204030204" pitchFamily="34" charset="0"/>
                <a:cs typeface="Calibri" panose="020F0502020204030204" pitchFamily="34" charset="0"/>
              </a:rPr>
              <a:t>Źródło: https://www.catl.com/en/solution/passengerEV/</a:t>
            </a:r>
          </a:p>
        </p:txBody>
      </p:sp>
    </p:spTree>
    <p:extLst>
      <p:ext uri="{BB962C8B-B14F-4D97-AF65-F5344CB8AC3E}">
        <p14:creationId xmlns:p14="http://schemas.microsoft.com/office/powerpoint/2010/main" val="838241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8E54DF9-294C-9CA6-5071-B9AC843ACC2B}"/>
              </a:ext>
            </a:extLst>
          </p:cNvPr>
          <p:cNvSpPr txBox="1"/>
          <p:nvPr/>
        </p:nvSpPr>
        <p:spPr>
          <a:xfrm>
            <a:off x="667458" y="1402977"/>
            <a:ext cx="11248671" cy="3731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 360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Pojazdy zasilane tylko bateriami z litem metalicznym, </a:t>
            </a:r>
            <a:r>
              <a:rPr lang="pl-PL" sz="2000" strike="sng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lub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bateriami </a:t>
            </a:r>
            <a:r>
              <a:rPr lang="pl-PL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litowo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-jonowymi </a:t>
            </a:r>
            <a:r>
              <a:rPr lang="pl-PL" sz="2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lub sodowo-jonowymi </a:t>
            </a:r>
            <a:r>
              <a:rPr lang="pl-PL" sz="2000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TimesNewRomanPSMT"/>
                <a:cs typeface="Times New Roman" panose="02020603050405020304" pitchFamily="18" charset="0"/>
              </a:rPr>
              <a:t>powinny </a:t>
            </a:r>
            <a:r>
              <a:rPr lang="pl-PL" sz="2000" dirty="0">
                <a:effectLst/>
                <a:latin typeface="Calibri" panose="020F0502020204030204" pitchFamily="34" charset="0"/>
                <a:ea typeface="TimesNewRomanPSMT"/>
                <a:cs typeface="Times New Roman" panose="02020603050405020304" pitchFamily="18" charset="0"/>
              </a:rPr>
              <a:t>być zaklasyfikowane odpowiednio do pozycji: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b="1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3556 POJAZD ZASILANY BATERIĄ LITOWO-JONOWĄ</a:t>
            </a:r>
            <a:endParaRPr lang="en-GB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b="1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3557 POJAZD ZASILANY BATERIĄ LITOWĄ METALICZĄ</a:t>
            </a:r>
            <a:endParaRPr lang="en-GB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b="1" dirty="0">
                <a:solidFill>
                  <a:srgbClr val="ED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3558 POJAZD ZASILANY BATERIĄ SODOWO-JONOWĄ</a:t>
            </a:r>
            <a:endParaRPr lang="en-GB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Baterie litowe zainstalowane w jednostce transportowej cargo, przez</a:t>
            </a:r>
            <a:r>
              <a:rPr lang="pl-PL" sz="2000" dirty="0">
                <a:effectLst/>
                <a:latin typeface="Calibri" panose="020F0502020204030204" pitchFamily="34" charset="0"/>
                <a:ea typeface="TimesNewRomanPSMT"/>
                <a:cs typeface="Times New Roman" panose="02020603050405020304" pitchFamily="18" charset="0"/>
              </a:rPr>
              <a:t>naczone wyłącznie do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Calibri" panose="020F0502020204030204" pitchFamily="34" charset="0"/>
                <a:ea typeface="TimesNewRomanPSMT"/>
                <a:cs typeface="Times New Roman" panose="02020603050405020304" pitchFamily="18" charset="0"/>
              </a:rPr>
              <a:t>zapewnienia zewnętrznego zasilania jednostki powinny być zaklasyfikowane do pozycji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3536 BATERIE LITOWE ZAINSTALOWANE W JEDNOSTCE TRANSPORTOWEJ CARGO baterie </a:t>
            </a:r>
            <a:r>
              <a:rPr lang="pl-PL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litowo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-jonowe lub baterie litowe metaliczne.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pl-PL" sz="1800" dirty="0">
                <a:effectLst/>
                <a:latin typeface="Calibri" panose="020F0502020204030204" pitchFamily="34" charset="0"/>
                <a:ea typeface="TimesNewRomanPSMT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A3A3C9E-920A-929C-902B-AC4DBC846EBB}"/>
              </a:ext>
            </a:extLst>
          </p:cNvPr>
          <p:cNvSpPr txBox="1"/>
          <p:nvPr/>
        </p:nvSpPr>
        <p:spPr>
          <a:xfrm>
            <a:off x="667458" y="224852"/>
            <a:ext cx="11105322" cy="800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 3.3 PRZEPISY SZCZEGÓLNE DOTYCZĄCE NIEKTÓRYCH MATERIAŁÓW LUB PRZEDMIOTÓW</a:t>
            </a:r>
            <a:b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3.3.1 Przepisy szczególne – zmiany w przepisach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7D302B3-F991-0F00-003B-0A2E086B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9</a:t>
            </a:fld>
            <a:endParaRPr lang="en-US"/>
          </a:p>
        </p:txBody>
      </p:sp>
      <p:pic>
        <p:nvPicPr>
          <p:cNvPr id="3" name="Symbol zastępczy obrazu online 7" descr="Ładowany samochód elektryczny">
            <a:extLst>
              <a:ext uri="{FF2B5EF4-FFF2-40B4-BE49-F238E27FC236}">
                <a16:creationId xmlns:a16="http://schemas.microsoft.com/office/drawing/2014/main" id="{923A11D0-CE73-D6C1-4FC7-712187078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1494" y="4120267"/>
            <a:ext cx="3560203" cy="267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45703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RegularSeedRightStep">
      <a:dk1>
        <a:srgbClr val="000000"/>
      </a:dk1>
      <a:lt1>
        <a:srgbClr val="FFFFFF"/>
      </a:lt1>
      <a:dk2>
        <a:srgbClr val="3B3521"/>
      </a:dk2>
      <a:lt2>
        <a:srgbClr val="E2E6E8"/>
      </a:lt2>
      <a:accent1>
        <a:srgbClr val="E16D2F"/>
      </a:accent1>
      <a:accent2>
        <a:srgbClr val="C39C1B"/>
      </a:accent2>
      <a:accent3>
        <a:srgbClr val="94AD24"/>
      </a:accent3>
      <a:accent4>
        <a:srgbClr val="59B819"/>
      </a:accent4>
      <a:accent5>
        <a:srgbClr val="27BB29"/>
      </a:accent5>
      <a:accent6>
        <a:srgbClr val="1AB95F"/>
      </a:accent6>
      <a:hlink>
        <a:srgbClr val="3C8AB4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2459</TotalTime>
  <Words>3049</Words>
  <Application>Microsoft Office PowerPoint</Application>
  <PresentationFormat>Panoramiczny</PresentationFormat>
  <Paragraphs>283</Paragraphs>
  <Slides>23</Slides>
  <Notes>17</Notes>
  <HiddenSlides>0</HiddenSlides>
  <MMClips>0</MMClips>
  <ScaleCrop>false</ScaleCrop>
  <HeadingPairs>
    <vt:vector size="6" baseType="variant">
      <vt:variant>
        <vt:lpstr>Używane czcionki</vt:lpstr>
      </vt:variant>
      <vt:variant>
        <vt:i4>14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8" baseType="lpstr">
      <vt:lpstr>Aptos</vt:lpstr>
      <vt:lpstr>Arial</vt:lpstr>
      <vt:lpstr>Calibri</vt:lpstr>
      <vt:lpstr>Google Sans</vt:lpstr>
      <vt:lpstr>Neue Haas Grotesk Text Pro</vt:lpstr>
      <vt:lpstr>Times New Roman</vt:lpstr>
      <vt:lpstr>Times-Bold</vt:lpstr>
      <vt:lpstr>Times-BoldItalic</vt:lpstr>
      <vt:lpstr>TimesNewRoman</vt:lpstr>
      <vt:lpstr>TimesNewRomanPSMT</vt:lpstr>
      <vt:lpstr>Times-Roman</vt:lpstr>
      <vt:lpstr>Verdana</vt:lpstr>
      <vt:lpstr>Wingdings</vt:lpstr>
      <vt:lpstr>Wingdings 2</vt:lpstr>
      <vt:lpstr>AccentBoxVTI</vt:lpstr>
      <vt:lpstr>Prezentacja programu PowerPoint</vt:lpstr>
      <vt:lpstr>W 2025 roku  będziemy mieli 11 nowych pozycji UN </vt:lpstr>
      <vt:lpstr>W 2025 roku  będziemy mieli 11 nowych pozycji UN </vt:lpstr>
      <vt:lpstr>Prezentacja programu PowerPoint</vt:lpstr>
      <vt:lpstr>Prezentacja programu PowerPoint</vt:lpstr>
      <vt:lpstr>Prezentacja programu PowerPoint</vt:lpstr>
      <vt:lpstr>Prezentacja programu PowerPoint</vt:lpstr>
      <vt:lpstr>UN 3551 BATERIE SODOWE-JONOWE  UN 3552 BATERIE SODOWE JONOWE W URZĄDZENIACH lub BATERIE SODOWE-JONOWE ZAPAKOWANE Z URZĄDZENIAMI z elektrolitem organicznym</vt:lpstr>
      <vt:lpstr>Prezentacja programu PowerPoint</vt:lpstr>
      <vt:lpstr>Klasyfikacja/podział silników, pojazdów, urządzeń, przedmiotów i wyposażenia PS 312, 363, 360, 385, 388, 666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Część 9 Wymagania dotyczące konstrukcji pojazdów</vt:lpstr>
      <vt:lpstr>Część 9 Wymagania dotyczące  konstrukcji pojazdów Zmiany w tabeli 9.2 ADR </vt:lpstr>
      <vt:lpstr>Dziękuję za uwagę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ZMIANY ADR 2023</dc:title>
  <dc:creator>Maria Nicopulos</dc:creator>
  <cp:lastModifiedBy>Maria Nicopulos</cp:lastModifiedBy>
  <cp:revision>85</cp:revision>
  <dcterms:created xsi:type="dcterms:W3CDTF">2022-06-08T13:14:20Z</dcterms:created>
  <dcterms:modified xsi:type="dcterms:W3CDTF">2024-11-25T08:20:32Z</dcterms:modified>
</cp:coreProperties>
</file>