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4" r:id="rId1"/>
  </p:sldMasterIdLst>
  <p:notesMasterIdLst>
    <p:notesMasterId r:id="rId14"/>
  </p:notesMasterIdLst>
  <p:sldIdLst>
    <p:sldId id="256" r:id="rId2"/>
    <p:sldId id="262" r:id="rId3"/>
    <p:sldId id="266" r:id="rId4"/>
    <p:sldId id="267" r:id="rId5"/>
    <p:sldId id="268" r:id="rId6"/>
    <p:sldId id="269" r:id="rId7"/>
    <p:sldId id="261" r:id="rId8"/>
    <p:sldId id="265" r:id="rId9"/>
    <p:sldId id="263" r:id="rId10"/>
    <p:sldId id="270" r:id="rId11"/>
    <p:sldId id="271" r:id="rId12"/>
    <p:sldId id="264" r:id="rId13"/>
  </p:sldIdLst>
  <p:sldSz cx="9144000" cy="5143500" type="screen16x9"/>
  <p:notesSz cx="6858000" cy="9144000"/>
  <p:embeddedFontLst>
    <p:embeddedFont>
      <p:font typeface="Inter" panose="020B0604020202020204" charset="0"/>
      <p:regular r:id="rId15"/>
      <p:bold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9BD6"/>
    <a:srgbClr val="3C3C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FF7774-3791-4AA3-B266-9467F463401D}" v="236" dt="2024-12-02T23:07:46.6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81" d="100"/>
          <a:sy n="181" d="100"/>
        </p:scale>
        <p:origin x="1224" y="-22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2204BF-8372-42DA-B94B-706537D35FE6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00D14C5-B0E3-495B-B66A-EFA83443442B}">
      <dgm:prSet phldrT="[Tekst]"/>
      <dgm:spPr/>
      <dgm:t>
        <a:bodyPr/>
        <a:lstStyle/>
        <a:p>
          <a:r>
            <a:rPr lang="pl-PL" dirty="0"/>
            <a:t>Definicja wartości</a:t>
          </a:r>
          <a:endParaRPr lang="en-US" dirty="0"/>
        </a:p>
      </dgm:t>
    </dgm:pt>
    <dgm:pt modelId="{63393A23-3F72-45F9-9EB3-440F376BEAFA}" type="parTrans" cxnId="{E5F15FAD-EC1C-4B6F-B9C5-D11DAC87DD42}">
      <dgm:prSet/>
      <dgm:spPr/>
      <dgm:t>
        <a:bodyPr/>
        <a:lstStyle/>
        <a:p>
          <a:endParaRPr lang="en-US"/>
        </a:p>
      </dgm:t>
    </dgm:pt>
    <dgm:pt modelId="{62C72227-9EF8-479A-B1D9-DF7FD0BB2281}" type="sibTrans" cxnId="{E5F15FAD-EC1C-4B6F-B9C5-D11DAC87DD42}">
      <dgm:prSet/>
      <dgm:spPr/>
      <dgm:t>
        <a:bodyPr/>
        <a:lstStyle/>
        <a:p>
          <a:endParaRPr lang="en-US"/>
        </a:p>
      </dgm:t>
    </dgm:pt>
    <dgm:pt modelId="{43590A2B-BF02-4BF5-8FDD-7B2DEA11C2CC}">
      <dgm:prSet phldrT="[Tekst]"/>
      <dgm:spPr/>
      <dgm:t>
        <a:bodyPr/>
        <a:lstStyle/>
        <a:p>
          <a:r>
            <a:rPr lang="pl-PL" dirty="0"/>
            <a:t>Kreowanie wartości</a:t>
          </a:r>
          <a:endParaRPr lang="en-US" dirty="0"/>
        </a:p>
      </dgm:t>
    </dgm:pt>
    <dgm:pt modelId="{AFA2512E-21CF-42AB-9BB5-AA64F479F74D}" type="parTrans" cxnId="{017F50C6-B1DD-4129-AE79-DAE74EB8A6D5}">
      <dgm:prSet/>
      <dgm:spPr/>
      <dgm:t>
        <a:bodyPr/>
        <a:lstStyle/>
        <a:p>
          <a:endParaRPr lang="en-US"/>
        </a:p>
      </dgm:t>
    </dgm:pt>
    <dgm:pt modelId="{5850B273-226E-457F-A839-0EE85B0BBEE6}" type="sibTrans" cxnId="{017F50C6-B1DD-4129-AE79-DAE74EB8A6D5}">
      <dgm:prSet/>
      <dgm:spPr/>
      <dgm:t>
        <a:bodyPr/>
        <a:lstStyle/>
        <a:p>
          <a:endParaRPr lang="en-US"/>
        </a:p>
      </dgm:t>
    </dgm:pt>
    <dgm:pt modelId="{A58A3A24-D27C-4518-B7C0-CA5C4875765B}">
      <dgm:prSet phldrT="[Tekst]"/>
      <dgm:spPr/>
      <dgm:t>
        <a:bodyPr/>
        <a:lstStyle/>
        <a:p>
          <a:r>
            <a:rPr lang="pl-PL" dirty="0"/>
            <a:t>Dostarczanie wartości</a:t>
          </a:r>
          <a:endParaRPr lang="en-US" dirty="0"/>
        </a:p>
      </dgm:t>
    </dgm:pt>
    <dgm:pt modelId="{E71E45D9-8835-4C26-B3EE-F4D1325F9E8F}" type="parTrans" cxnId="{2F80AD72-8466-41EE-93F0-30359701252E}">
      <dgm:prSet/>
      <dgm:spPr/>
      <dgm:t>
        <a:bodyPr/>
        <a:lstStyle/>
        <a:p>
          <a:endParaRPr lang="en-US"/>
        </a:p>
      </dgm:t>
    </dgm:pt>
    <dgm:pt modelId="{35DE0657-DB93-4F69-B083-43467A468E32}" type="sibTrans" cxnId="{2F80AD72-8466-41EE-93F0-30359701252E}">
      <dgm:prSet/>
      <dgm:spPr/>
      <dgm:t>
        <a:bodyPr/>
        <a:lstStyle/>
        <a:p>
          <a:endParaRPr lang="en-US"/>
        </a:p>
      </dgm:t>
    </dgm:pt>
    <dgm:pt modelId="{DE9E1E16-C51A-4C87-B4BA-016E858D9218}">
      <dgm:prSet phldrT="[Tekst]"/>
      <dgm:spPr/>
      <dgm:t>
        <a:bodyPr/>
        <a:lstStyle/>
        <a:p>
          <a:r>
            <a:rPr lang="pl-PL" dirty="0"/>
            <a:t>Przechwytywanie wartości</a:t>
          </a:r>
          <a:endParaRPr lang="en-US" dirty="0"/>
        </a:p>
      </dgm:t>
    </dgm:pt>
    <dgm:pt modelId="{2B1EF9DD-0A82-4658-8F0A-E0F0FC7D18A0}" type="parTrans" cxnId="{944A8B34-4A1B-4B99-B579-0A8D87DBC9B8}">
      <dgm:prSet/>
      <dgm:spPr/>
      <dgm:t>
        <a:bodyPr/>
        <a:lstStyle/>
        <a:p>
          <a:endParaRPr lang="en-US"/>
        </a:p>
      </dgm:t>
    </dgm:pt>
    <dgm:pt modelId="{2DEBEB1A-B385-4269-84C8-DA581B4ECB7D}" type="sibTrans" cxnId="{944A8B34-4A1B-4B99-B579-0A8D87DBC9B8}">
      <dgm:prSet/>
      <dgm:spPr/>
      <dgm:t>
        <a:bodyPr/>
        <a:lstStyle/>
        <a:p>
          <a:endParaRPr lang="en-US"/>
        </a:p>
      </dgm:t>
    </dgm:pt>
    <dgm:pt modelId="{3AE0A402-0470-4E7B-A717-1DAABE07C98C}" type="pres">
      <dgm:prSet presAssocID="{C92204BF-8372-42DA-B94B-706537D35FE6}" presName="Name0" presStyleCnt="0">
        <dgm:presLayoutVars>
          <dgm:dir/>
          <dgm:resizeHandles val="exact"/>
        </dgm:presLayoutVars>
      </dgm:prSet>
      <dgm:spPr/>
    </dgm:pt>
    <dgm:pt modelId="{155F5326-BFCE-4AE3-9A37-8BF001DFE265}" type="pres">
      <dgm:prSet presAssocID="{C92204BF-8372-42DA-B94B-706537D35FE6}" presName="cycle" presStyleCnt="0"/>
      <dgm:spPr/>
    </dgm:pt>
    <dgm:pt modelId="{FAD0AD52-E19B-4B7C-B2A9-6307EC8B3F7A}" type="pres">
      <dgm:prSet presAssocID="{500D14C5-B0E3-495B-B66A-EFA83443442B}" presName="nodeFirstNode" presStyleLbl="node1" presStyleIdx="0" presStyleCnt="4" custScaleX="84011" custScaleY="38063" custRadScaleRad="117277" custRadScaleInc="0">
        <dgm:presLayoutVars>
          <dgm:bulletEnabled val="1"/>
        </dgm:presLayoutVars>
      </dgm:prSet>
      <dgm:spPr/>
    </dgm:pt>
    <dgm:pt modelId="{02085FEE-45B2-457F-BE61-E720F4D27565}" type="pres">
      <dgm:prSet presAssocID="{62C72227-9EF8-479A-B1D9-DF7FD0BB2281}" presName="sibTransFirstNode" presStyleLbl="bgShp" presStyleIdx="0" presStyleCnt="1" custAng="564793" custLinFactNeighborX="-1598" custLinFactNeighborY="9436"/>
      <dgm:spPr/>
    </dgm:pt>
    <dgm:pt modelId="{019E929E-6305-4E4B-96CA-850E55F1AFD1}" type="pres">
      <dgm:prSet presAssocID="{43590A2B-BF02-4BF5-8FDD-7B2DEA11C2CC}" presName="nodeFollowingNodes" presStyleLbl="node1" presStyleIdx="1" presStyleCnt="4" custScaleX="87133" custScaleY="41084" custRadScaleRad="174110" custRadScaleInc="-610">
        <dgm:presLayoutVars>
          <dgm:bulletEnabled val="1"/>
        </dgm:presLayoutVars>
      </dgm:prSet>
      <dgm:spPr/>
    </dgm:pt>
    <dgm:pt modelId="{397C278B-BA7F-490C-980D-04BD19730432}" type="pres">
      <dgm:prSet presAssocID="{A58A3A24-D27C-4518-B7C0-CA5C4875765B}" presName="nodeFollowingNodes" presStyleLbl="node1" presStyleIdx="2" presStyleCnt="4" custScaleX="87133" custScaleY="41084" custRadScaleRad="148401" custRadScaleInc="0">
        <dgm:presLayoutVars>
          <dgm:bulletEnabled val="1"/>
        </dgm:presLayoutVars>
      </dgm:prSet>
      <dgm:spPr/>
    </dgm:pt>
    <dgm:pt modelId="{3225F932-8E05-44F8-8A28-732D978366D0}" type="pres">
      <dgm:prSet presAssocID="{DE9E1E16-C51A-4C87-B4BA-016E858D9218}" presName="nodeFollowingNodes" presStyleLbl="node1" presStyleIdx="3" presStyleCnt="4" custScaleX="87133" custScaleY="41084" custRadScaleRad="183157" custRadScaleInc="193">
        <dgm:presLayoutVars>
          <dgm:bulletEnabled val="1"/>
        </dgm:presLayoutVars>
      </dgm:prSet>
      <dgm:spPr/>
    </dgm:pt>
  </dgm:ptLst>
  <dgm:cxnLst>
    <dgm:cxn modelId="{B4F09C00-B200-476A-8CDC-E0FEECA467CD}" type="presOf" srcId="{62C72227-9EF8-479A-B1D9-DF7FD0BB2281}" destId="{02085FEE-45B2-457F-BE61-E720F4D27565}" srcOrd="0" destOrd="0" presId="urn:microsoft.com/office/officeart/2005/8/layout/cycle3"/>
    <dgm:cxn modelId="{93A81E03-4811-4C78-80BF-34DCDE44786D}" type="presOf" srcId="{500D14C5-B0E3-495B-B66A-EFA83443442B}" destId="{FAD0AD52-E19B-4B7C-B2A9-6307EC8B3F7A}" srcOrd="0" destOrd="0" presId="urn:microsoft.com/office/officeart/2005/8/layout/cycle3"/>
    <dgm:cxn modelId="{944A8B34-4A1B-4B99-B579-0A8D87DBC9B8}" srcId="{C92204BF-8372-42DA-B94B-706537D35FE6}" destId="{DE9E1E16-C51A-4C87-B4BA-016E858D9218}" srcOrd="3" destOrd="0" parTransId="{2B1EF9DD-0A82-4658-8F0A-E0F0FC7D18A0}" sibTransId="{2DEBEB1A-B385-4269-84C8-DA581B4ECB7D}"/>
    <dgm:cxn modelId="{2A920872-8455-4C0F-9E78-6CA106F2F87A}" type="presOf" srcId="{C92204BF-8372-42DA-B94B-706537D35FE6}" destId="{3AE0A402-0470-4E7B-A717-1DAABE07C98C}" srcOrd="0" destOrd="0" presId="urn:microsoft.com/office/officeart/2005/8/layout/cycle3"/>
    <dgm:cxn modelId="{2F80AD72-8466-41EE-93F0-30359701252E}" srcId="{C92204BF-8372-42DA-B94B-706537D35FE6}" destId="{A58A3A24-D27C-4518-B7C0-CA5C4875765B}" srcOrd="2" destOrd="0" parTransId="{E71E45D9-8835-4C26-B3EE-F4D1325F9E8F}" sibTransId="{35DE0657-DB93-4F69-B083-43467A468E32}"/>
    <dgm:cxn modelId="{E0CC748F-E7EC-4C35-9C12-EE287CD37AD7}" type="presOf" srcId="{A58A3A24-D27C-4518-B7C0-CA5C4875765B}" destId="{397C278B-BA7F-490C-980D-04BD19730432}" srcOrd="0" destOrd="0" presId="urn:microsoft.com/office/officeart/2005/8/layout/cycle3"/>
    <dgm:cxn modelId="{D14422A8-CC77-4752-AC5E-3BC1E14BEA44}" type="presOf" srcId="{DE9E1E16-C51A-4C87-B4BA-016E858D9218}" destId="{3225F932-8E05-44F8-8A28-732D978366D0}" srcOrd="0" destOrd="0" presId="urn:microsoft.com/office/officeart/2005/8/layout/cycle3"/>
    <dgm:cxn modelId="{E5F15FAD-EC1C-4B6F-B9C5-D11DAC87DD42}" srcId="{C92204BF-8372-42DA-B94B-706537D35FE6}" destId="{500D14C5-B0E3-495B-B66A-EFA83443442B}" srcOrd="0" destOrd="0" parTransId="{63393A23-3F72-45F9-9EB3-440F376BEAFA}" sibTransId="{62C72227-9EF8-479A-B1D9-DF7FD0BB2281}"/>
    <dgm:cxn modelId="{017F50C6-B1DD-4129-AE79-DAE74EB8A6D5}" srcId="{C92204BF-8372-42DA-B94B-706537D35FE6}" destId="{43590A2B-BF02-4BF5-8FDD-7B2DEA11C2CC}" srcOrd="1" destOrd="0" parTransId="{AFA2512E-21CF-42AB-9BB5-AA64F479F74D}" sibTransId="{5850B273-226E-457F-A839-0EE85B0BBEE6}"/>
    <dgm:cxn modelId="{12E2CDF8-7F14-4433-86E6-323FF49EE087}" type="presOf" srcId="{43590A2B-BF02-4BF5-8FDD-7B2DEA11C2CC}" destId="{019E929E-6305-4E4B-96CA-850E55F1AFD1}" srcOrd="0" destOrd="0" presId="urn:microsoft.com/office/officeart/2005/8/layout/cycle3"/>
    <dgm:cxn modelId="{F57306C8-32B4-4842-A696-D1ED86454ECA}" type="presParOf" srcId="{3AE0A402-0470-4E7B-A717-1DAABE07C98C}" destId="{155F5326-BFCE-4AE3-9A37-8BF001DFE265}" srcOrd="0" destOrd="0" presId="urn:microsoft.com/office/officeart/2005/8/layout/cycle3"/>
    <dgm:cxn modelId="{8BFEB810-0C72-4044-A466-BD0529FC03E0}" type="presParOf" srcId="{155F5326-BFCE-4AE3-9A37-8BF001DFE265}" destId="{FAD0AD52-E19B-4B7C-B2A9-6307EC8B3F7A}" srcOrd="0" destOrd="0" presId="urn:microsoft.com/office/officeart/2005/8/layout/cycle3"/>
    <dgm:cxn modelId="{427A688C-1A50-4865-A796-C3F74BBB0960}" type="presParOf" srcId="{155F5326-BFCE-4AE3-9A37-8BF001DFE265}" destId="{02085FEE-45B2-457F-BE61-E720F4D27565}" srcOrd="1" destOrd="0" presId="urn:microsoft.com/office/officeart/2005/8/layout/cycle3"/>
    <dgm:cxn modelId="{1F2156DF-C9D3-4A89-9255-52B8CAAFD335}" type="presParOf" srcId="{155F5326-BFCE-4AE3-9A37-8BF001DFE265}" destId="{019E929E-6305-4E4B-96CA-850E55F1AFD1}" srcOrd="2" destOrd="0" presId="urn:microsoft.com/office/officeart/2005/8/layout/cycle3"/>
    <dgm:cxn modelId="{206C1644-3B55-4C7F-AF47-DF5FB1A3BE6B}" type="presParOf" srcId="{155F5326-BFCE-4AE3-9A37-8BF001DFE265}" destId="{397C278B-BA7F-490C-980D-04BD19730432}" srcOrd="3" destOrd="0" presId="urn:microsoft.com/office/officeart/2005/8/layout/cycle3"/>
    <dgm:cxn modelId="{DA451304-29F4-4B8C-8B31-3BCAC099DBC3}" type="presParOf" srcId="{155F5326-BFCE-4AE3-9A37-8BF001DFE265}" destId="{3225F932-8E05-44F8-8A28-732D978366D0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085FEE-45B2-457F-BE61-E720F4D27565}">
      <dsp:nvSpPr>
        <dsp:cNvPr id="0" name=""/>
        <dsp:cNvSpPr/>
      </dsp:nvSpPr>
      <dsp:spPr>
        <a:xfrm rot="564793">
          <a:off x="1173614" y="179400"/>
          <a:ext cx="3306579" cy="3306579"/>
        </a:xfrm>
        <a:prstGeom prst="circularArrow">
          <a:avLst>
            <a:gd name="adj1" fmla="val 4668"/>
            <a:gd name="adj2" fmla="val 272909"/>
            <a:gd name="adj3" fmla="val 13566331"/>
            <a:gd name="adj4" fmla="val 17550921"/>
            <a:gd name="adj5" fmla="val 484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D0AD52-E19B-4B7C-B2A9-6307EC8B3F7A}">
      <dsp:nvSpPr>
        <dsp:cNvPr id="0" name=""/>
        <dsp:cNvSpPr/>
      </dsp:nvSpPr>
      <dsp:spPr>
        <a:xfrm>
          <a:off x="2000856" y="111003"/>
          <a:ext cx="1757773" cy="3981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kern="1200" dirty="0"/>
            <a:t>Definicja wartości</a:t>
          </a:r>
          <a:endParaRPr lang="en-US" sz="1100" kern="1200" dirty="0"/>
        </a:p>
      </dsp:txBody>
      <dsp:txXfrm>
        <a:off x="2020294" y="130441"/>
        <a:ext cx="1718897" cy="359322"/>
      </dsp:txXfrm>
    </dsp:sp>
    <dsp:sp modelId="{019E929E-6305-4E4B-96CA-850E55F1AFD1}">
      <dsp:nvSpPr>
        <dsp:cNvPr id="0" name=""/>
        <dsp:cNvSpPr/>
      </dsp:nvSpPr>
      <dsp:spPr>
        <a:xfrm>
          <a:off x="3936391" y="1471764"/>
          <a:ext cx="1823095" cy="4298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kern="1200" dirty="0"/>
            <a:t>Kreowanie wartości</a:t>
          </a:r>
          <a:endParaRPr lang="en-US" sz="1100" kern="1200" dirty="0"/>
        </a:p>
      </dsp:txBody>
      <dsp:txXfrm>
        <a:off x="3957372" y="1492745"/>
        <a:ext cx="1781133" cy="387841"/>
      </dsp:txXfrm>
    </dsp:sp>
    <dsp:sp modelId="{397C278B-BA7F-490C-980D-04BD19730432}">
      <dsp:nvSpPr>
        <dsp:cNvPr id="0" name=""/>
        <dsp:cNvSpPr/>
      </dsp:nvSpPr>
      <dsp:spPr>
        <a:xfrm>
          <a:off x="1968195" y="2991021"/>
          <a:ext cx="1823095" cy="4298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kern="1200" dirty="0"/>
            <a:t>Dostarczanie wartości</a:t>
          </a:r>
          <a:endParaRPr lang="en-US" sz="1100" kern="1200" dirty="0"/>
        </a:p>
      </dsp:txBody>
      <dsp:txXfrm>
        <a:off x="1989176" y="3012002"/>
        <a:ext cx="1781133" cy="387841"/>
      </dsp:txXfrm>
    </dsp:sp>
    <dsp:sp modelId="{3225F932-8E05-44F8-8A28-732D978366D0}">
      <dsp:nvSpPr>
        <dsp:cNvPr id="0" name=""/>
        <dsp:cNvSpPr/>
      </dsp:nvSpPr>
      <dsp:spPr>
        <a:xfrm>
          <a:off x="0" y="1482335"/>
          <a:ext cx="1823095" cy="4298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kern="1200" dirty="0"/>
            <a:t>Przechwytywanie wartości</a:t>
          </a:r>
          <a:endParaRPr lang="en-US" sz="1100" kern="1200" dirty="0"/>
        </a:p>
      </dsp:txBody>
      <dsp:txXfrm>
        <a:off x="20981" y="1503316"/>
        <a:ext cx="1781133" cy="3878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>
          <a:extLst>
            <a:ext uri="{FF2B5EF4-FFF2-40B4-BE49-F238E27FC236}">
              <a16:creationId xmlns:a16="http://schemas.microsoft.com/office/drawing/2014/main" id="{C310A828-1DB8-0793-C1DC-9D9C11BD5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1535bdccbb_0_227:notes">
            <a:extLst>
              <a:ext uri="{FF2B5EF4-FFF2-40B4-BE49-F238E27FC236}">
                <a16:creationId xmlns:a16="http://schemas.microsoft.com/office/drawing/2014/main" id="{94A4EB21-A7F3-6562-4DEB-C0E9595F775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1535bdccbb_0_227:notes">
            <a:extLst>
              <a:ext uri="{FF2B5EF4-FFF2-40B4-BE49-F238E27FC236}">
                <a16:creationId xmlns:a16="http://schemas.microsoft.com/office/drawing/2014/main" id="{B0AD7237-6E60-B02E-0D75-A298A73752B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3893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2E1AEB92-F38F-B2E9-1DBF-5C12E8163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1535bdccbb_0_205:notes">
            <a:extLst>
              <a:ext uri="{FF2B5EF4-FFF2-40B4-BE49-F238E27FC236}">
                <a16:creationId xmlns:a16="http://schemas.microsoft.com/office/drawing/2014/main" id="{FC4F29C8-414C-7651-F2BB-B11D9B7793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1535bdccbb_0_205:notes">
            <a:extLst>
              <a:ext uri="{FF2B5EF4-FFF2-40B4-BE49-F238E27FC236}">
                <a16:creationId xmlns:a16="http://schemas.microsoft.com/office/drawing/2014/main" id="{3665BB1E-7971-26F2-0AEE-CFEBA6BAE8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22302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152ff2fcaa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152ff2fcaa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1535bdccbb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1535bdccbb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EF819FE3-E950-DE9D-081F-E824E5D60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1535bdccbb_0_216:notes">
            <a:extLst>
              <a:ext uri="{FF2B5EF4-FFF2-40B4-BE49-F238E27FC236}">
                <a16:creationId xmlns:a16="http://schemas.microsoft.com/office/drawing/2014/main" id="{42AC3A8E-E12D-45AB-A2C0-703E279D90A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1535bdccbb_0_216:notes">
            <a:extLst>
              <a:ext uri="{FF2B5EF4-FFF2-40B4-BE49-F238E27FC236}">
                <a16:creationId xmlns:a16="http://schemas.microsoft.com/office/drawing/2014/main" id="{41BAEADE-6C59-07B2-8277-DA43BB4980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4914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B22EA210-91E5-F455-A1EE-256D2E368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1535bdccbb_0_216:notes">
            <a:extLst>
              <a:ext uri="{FF2B5EF4-FFF2-40B4-BE49-F238E27FC236}">
                <a16:creationId xmlns:a16="http://schemas.microsoft.com/office/drawing/2014/main" id="{44D3162E-9D48-E8F8-D7DA-FCFB48116A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1535bdccbb_0_216:notes">
            <a:extLst>
              <a:ext uri="{FF2B5EF4-FFF2-40B4-BE49-F238E27FC236}">
                <a16:creationId xmlns:a16="http://schemas.microsoft.com/office/drawing/2014/main" id="{C823638A-7B41-A3F8-7767-27AE00B2B5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2841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3D8D17A9-154F-5899-D239-C711A65F5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1535bdccbb_0_216:notes">
            <a:extLst>
              <a:ext uri="{FF2B5EF4-FFF2-40B4-BE49-F238E27FC236}">
                <a16:creationId xmlns:a16="http://schemas.microsoft.com/office/drawing/2014/main" id="{B86FE1A2-556B-789D-AF7E-F4E1064D9EF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1535bdccbb_0_216:notes">
            <a:extLst>
              <a:ext uri="{FF2B5EF4-FFF2-40B4-BE49-F238E27FC236}">
                <a16:creationId xmlns:a16="http://schemas.microsoft.com/office/drawing/2014/main" id="{2D51DF98-B2F2-54CB-F54A-1B09FC5E40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16653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1B221581-BC48-C13A-F141-AE971546D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1535bdccbb_0_216:notes">
            <a:extLst>
              <a:ext uri="{FF2B5EF4-FFF2-40B4-BE49-F238E27FC236}">
                <a16:creationId xmlns:a16="http://schemas.microsoft.com/office/drawing/2014/main" id="{79671FA8-DC3B-351D-A3C0-1DF37A7C81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1535bdccbb_0_216:notes">
            <a:extLst>
              <a:ext uri="{FF2B5EF4-FFF2-40B4-BE49-F238E27FC236}">
                <a16:creationId xmlns:a16="http://schemas.microsoft.com/office/drawing/2014/main" id="{3DB77D34-BB27-E661-E40A-A7E7363602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7902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1535bdccbb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1535bdccbb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1535bdccbb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1535bdccbb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27120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1535bdccbb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1535bdccbb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3">
            <a:alphaModFix amt="27000"/>
          </a:blip>
          <a:stretch>
            <a:fillRect/>
          </a:stretch>
        </p:blipFill>
        <p:spPr>
          <a:xfrm>
            <a:off x="-80725" y="-1851825"/>
            <a:ext cx="5004674" cy="750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2475" y="459025"/>
            <a:ext cx="2086574" cy="5512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5173450" y="1186450"/>
            <a:ext cx="3615600" cy="259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Inter"/>
              <a:buNone/>
              <a:defRPr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5173450" y="3957375"/>
            <a:ext cx="3615600" cy="10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"/>
              <a:buNone/>
              <a:defRPr sz="1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67650" y="1010213"/>
            <a:ext cx="4868649" cy="3627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azy i treść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311700" y="1760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Inter"/>
              <a:buNone/>
              <a:defRPr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0" name="Google Shape;20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3425" y="4693925"/>
            <a:ext cx="1166403" cy="30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1539600" y="660625"/>
            <a:ext cx="6064800" cy="5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"/>
              <a:buNone/>
              <a:defRPr sz="1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ubTitle" idx="2"/>
          </p:nvPr>
        </p:nvSpPr>
        <p:spPr>
          <a:xfrm>
            <a:off x="815325" y="4349050"/>
            <a:ext cx="2331900" cy="5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3"/>
          </p:nvPr>
        </p:nvSpPr>
        <p:spPr>
          <a:xfrm>
            <a:off x="3406050" y="4349050"/>
            <a:ext cx="2331900" cy="5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ubTitle" idx="4"/>
          </p:nvPr>
        </p:nvSpPr>
        <p:spPr>
          <a:xfrm>
            <a:off x="5996775" y="4349050"/>
            <a:ext cx="2331900" cy="5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ubTitle" idx="5"/>
          </p:nvPr>
        </p:nvSpPr>
        <p:spPr>
          <a:xfrm>
            <a:off x="815325" y="2454475"/>
            <a:ext cx="2331900" cy="5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ubTitle" idx="6"/>
          </p:nvPr>
        </p:nvSpPr>
        <p:spPr>
          <a:xfrm>
            <a:off x="3406050" y="2454475"/>
            <a:ext cx="2331900" cy="5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ubTitle" idx="7"/>
          </p:nvPr>
        </p:nvSpPr>
        <p:spPr>
          <a:xfrm>
            <a:off x="5996775" y="2454475"/>
            <a:ext cx="2331900" cy="5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końcowy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7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-60275" y="-555851"/>
            <a:ext cx="9286252" cy="6198374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7"/>
          <p:cNvSpPr txBox="1"/>
          <p:nvPr/>
        </p:nvSpPr>
        <p:spPr>
          <a:xfrm>
            <a:off x="2112375" y="1748250"/>
            <a:ext cx="4919400" cy="26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MyCFO Sp. z o.o.</a:t>
            </a:r>
            <a:endParaRPr sz="10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ul. S. Zwierzchowskiego 1, </a:t>
            </a:r>
            <a:endParaRPr sz="10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0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(Biurowiec SHIRAZ)</a:t>
            </a:r>
            <a:endParaRPr sz="10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61-248 Poznań </a:t>
            </a:r>
            <a:endParaRPr sz="10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KRS 0001031829</a:t>
            </a:r>
            <a:endParaRPr sz="10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REGON: 525110357</a:t>
            </a:r>
            <a:endParaRPr sz="10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NIP: 7851815533</a:t>
            </a:r>
            <a:endParaRPr sz="10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Mariusz Marciniak</a:t>
            </a:r>
            <a:endParaRPr sz="10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CFO / Prezes Zarządu</a:t>
            </a:r>
            <a:endParaRPr sz="10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+48 660 781 567</a:t>
            </a:r>
            <a:endParaRPr sz="10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mariusz.marciniak@mycfo.pl</a:t>
            </a:r>
            <a:endParaRPr sz="10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65" name="Google Shape;65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0850" y="832825"/>
            <a:ext cx="2242452" cy="59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8"/>
          <p:cNvSpPr txBox="1">
            <a:spLocks noGrp="1"/>
          </p:cNvSpPr>
          <p:nvPr>
            <p:ph type="title"/>
          </p:nvPr>
        </p:nvSpPr>
        <p:spPr>
          <a:xfrm>
            <a:off x="5173450" y="1186450"/>
            <a:ext cx="3615600" cy="259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500" dirty="0">
                <a:solidFill>
                  <a:srgbClr val="FFFFFF"/>
                </a:solidFill>
              </a:rPr>
              <a:t>Beyond 2025</a:t>
            </a:r>
            <a:br>
              <a:rPr lang="pl-PL" sz="2500" dirty="0">
                <a:solidFill>
                  <a:srgbClr val="FFFFFF"/>
                </a:solidFill>
              </a:rPr>
            </a:br>
            <a:r>
              <a:rPr lang="pl-PL" sz="2400" dirty="0">
                <a:solidFill>
                  <a:srgbClr val="FFFFFF"/>
                </a:solidFill>
              </a:rPr>
              <a:t>Przyszłość transportu drogowego widziana z perspektywy CFO </a:t>
            </a:r>
            <a:endParaRPr sz="2500" dirty="0"/>
          </a:p>
        </p:txBody>
      </p:sp>
      <p:sp>
        <p:nvSpPr>
          <p:cNvPr id="71" name="Google Shape;71;p8"/>
          <p:cNvSpPr txBox="1">
            <a:spLocks noGrp="1"/>
          </p:cNvSpPr>
          <p:nvPr>
            <p:ph type="subTitle" idx="1"/>
          </p:nvPr>
        </p:nvSpPr>
        <p:spPr>
          <a:xfrm>
            <a:off x="5173450" y="3957375"/>
            <a:ext cx="3615600" cy="10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b="1" dirty="0">
                <a:solidFill>
                  <a:srgbClr val="FFFFFF"/>
                </a:solidFill>
              </a:rPr>
              <a:t>Dr Maciej Ciołek, ACMA, CGMA</a:t>
            </a: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b="1">
                <a:solidFill>
                  <a:srgbClr val="FFFFFF"/>
                </a:solidFill>
              </a:rPr>
              <a:t>Dyrektor Finansowy</a:t>
            </a:r>
            <a:endParaRPr b="1" dirty="0">
              <a:solidFill>
                <a:srgbClr val="FFFFFF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72" name="Google Shape;72;p8"/>
          <p:cNvCxnSpPr/>
          <p:nvPr/>
        </p:nvCxnSpPr>
        <p:spPr>
          <a:xfrm rot="10800000">
            <a:off x="5411600" y="3877200"/>
            <a:ext cx="3267300" cy="0"/>
          </a:xfrm>
          <a:prstGeom prst="straightConnector1">
            <a:avLst/>
          </a:prstGeom>
          <a:noFill/>
          <a:ln w="9525" cap="flat" cmpd="sng">
            <a:solidFill>
              <a:srgbClr val="419BD6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>
          <a:extLst>
            <a:ext uri="{FF2B5EF4-FFF2-40B4-BE49-F238E27FC236}">
              <a16:creationId xmlns:a16="http://schemas.microsoft.com/office/drawing/2014/main" id="{64A04255-05C1-7C9B-C054-44F1F936F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5">
            <a:extLst>
              <a:ext uri="{FF2B5EF4-FFF2-40B4-BE49-F238E27FC236}">
                <a16:creationId xmlns:a16="http://schemas.microsoft.com/office/drawing/2014/main" id="{D8092634-97AD-4808-4F2F-B979F80C1E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1760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pl" sz="2500" dirty="0"/>
              <a:t>Model biznesowy</a:t>
            </a:r>
            <a:endParaRPr sz="2320" dirty="0"/>
          </a:p>
        </p:txBody>
      </p:sp>
      <p:sp>
        <p:nvSpPr>
          <p:cNvPr id="161" name="Google Shape;161;p15">
            <a:extLst>
              <a:ext uri="{FF2B5EF4-FFF2-40B4-BE49-F238E27FC236}">
                <a16:creationId xmlns:a16="http://schemas.microsoft.com/office/drawing/2014/main" id="{BD400007-0CF6-A02B-0478-8CEADDFB505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39600" y="660625"/>
            <a:ext cx="6064800" cy="5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b="1" dirty="0">
                <a:solidFill>
                  <a:srgbClr val="419BD6"/>
                </a:solidFill>
              </a:rPr>
              <a:t>Adaptacja poprzez wartość</a:t>
            </a:r>
            <a:endParaRPr dirty="0"/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9F8E8671-50B2-7C9B-0553-0CA4978697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0013902"/>
              </p:ext>
            </p:extLst>
          </p:nvPr>
        </p:nvGraphicFramePr>
        <p:xfrm>
          <a:off x="1692256" y="1233325"/>
          <a:ext cx="5759487" cy="3420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4" name="Strzałka: prążkowana w prawo 23">
            <a:extLst>
              <a:ext uri="{FF2B5EF4-FFF2-40B4-BE49-F238E27FC236}">
                <a16:creationId xmlns:a16="http://schemas.microsoft.com/office/drawing/2014/main" id="{B07BCD4F-B237-60DB-3982-7909795D8B9D}"/>
              </a:ext>
            </a:extLst>
          </p:cNvPr>
          <p:cNvSpPr/>
          <p:nvPr/>
        </p:nvSpPr>
        <p:spPr>
          <a:xfrm rot="10800000">
            <a:off x="2936563" y="4360910"/>
            <a:ext cx="607838" cy="301277"/>
          </a:xfrm>
          <a:prstGeom prst="striped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Google Shape;146;p14">
            <a:extLst>
              <a:ext uri="{FF2B5EF4-FFF2-40B4-BE49-F238E27FC236}">
                <a16:creationId xmlns:a16="http://schemas.microsoft.com/office/drawing/2014/main" id="{3D2C82A9-1CB2-3387-2CCA-4094E0C7B99D}"/>
              </a:ext>
            </a:extLst>
          </p:cNvPr>
          <p:cNvSpPr txBox="1">
            <a:spLocks/>
          </p:cNvSpPr>
          <p:nvPr/>
        </p:nvSpPr>
        <p:spPr>
          <a:xfrm>
            <a:off x="42284" y="4153476"/>
            <a:ext cx="3240045" cy="813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 algn="l">
              <a:lnSpc>
                <a:spcPct val="95000"/>
              </a:lnSpc>
              <a:buClr>
                <a:schemeClr val="accent1"/>
              </a:buClr>
              <a:buSzPts val="1018"/>
              <a:buFont typeface="Courier New" panose="02070309020205020404" pitchFamily="49" charset="0"/>
              <a:buChar char="o"/>
            </a:pPr>
            <a:r>
              <a:rPr lang="pl-PL" sz="839" b="1" dirty="0">
                <a:solidFill>
                  <a:schemeClr val="tx1"/>
                </a:solidFill>
              </a:rPr>
              <a:t>Lider kosztowy</a:t>
            </a:r>
            <a:r>
              <a:rPr lang="pl-PL" sz="839" b="1" dirty="0">
                <a:solidFill>
                  <a:schemeClr val="accent1"/>
                </a:solidFill>
              </a:rPr>
              <a:t>: </a:t>
            </a:r>
            <a:r>
              <a:rPr lang="pl-PL" sz="839" dirty="0"/>
              <a:t>platformy sprzedażowe, duże kontrakty</a:t>
            </a:r>
          </a:p>
          <a:p>
            <a:pPr marL="0" indent="0" algn="l">
              <a:lnSpc>
                <a:spcPct val="95000"/>
              </a:lnSpc>
              <a:buClr>
                <a:schemeClr val="accent1"/>
              </a:buClr>
              <a:buSzPts val="1018"/>
            </a:pPr>
            <a:endParaRPr lang="pl-PL" sz="839" dirty="0"/>
          </a:p>
          <a:p>
            <a:pPr marL="171450" indent="-171450" algn="l">
              <a:lnSpc>
                <a:spcPct val="95000"/>
              </a:lnSpc>
              <a:buClr>
                <a:schemeClr val="accent1"/>
              </a:buClr>
              <a:buSzPts val="1018"/>
              <a:buFont typeface="Courier New" panose="02070309020205020404" pitchFamily="49" charset="0"/>
              <a:buChar char="o"/>
            </a:pPr>
            <a:r>
              <a:rPr lang="pl-PL" sz="839" b="1" dirty="0">
                <a:solidFill>
                  <a:schemeClr val="tx1"/>
                </a:solidFill>
              </a:rPr>
              <a:t>Unikalność</a:t>
            </a:r>
            <a:r>
              <a:rPr lang="pl-PL" sz="839" b="1" dirty="0">
                <a:solidFill>
                  <a:schemeClr val="accent1"/>
                </a:solidFill>
              </a:rPr>
              <a:t>: </a:t>
            </a:r>
            <a:r>
              <a:rPr lang="pl-PL" sz="839" dirty="0"/>
              <a:t>usługa „na miarę”, </a:t>
            </a:r>
            <a:r>
              <a:rPr lang="pl-PL" sz="839" dirty="0" err="1"/>
              <a:t>multi</a:t>
            </a:r>
            <a:r>
              <a:rPr lang="pl-PL" sz="839" dirty="0"/>
              <a:t>-service</a:t>
            </a:r>
          </a:p>
          <a:p>
            <a:pPr marL="0" indent="0" algn="l">
              <a:lnSpc>
                <a:spcPct val="95000"/>
              </a:lnSpc>
              <a:buClr>
                <a:schemeClr val="accent1"/>
              </a:buClr>
              <a:buSzPts val="1018"/>
            </a:pPr>
            <a:endParaRPr lang="pl-PL" sz="839" dirty="0"/>
          </a:p>
          <a:p>
            <a:pPr marL="171450" indent="-171450" algn="l">
              <a:lnSpc>
                <a:spcPct val="95000"/>
              </a:lnSpc>
              <a:buClr>
                <a:schemeClr val="accent1"/>
              </a:buClr>
              <a:buSzPts val="1018"/>
              <a:buFont typeface="Courier New" panose="02070309020205020404" pitchFamily="49" charset="0"/>
              <a:buChar char="o"/>
            </a:pPr>
            <a:r>
              <a:rPr lang="pl-PL" sz="839" b="1" dirty="0">
                <a:solidFill>
                  <a:schemeClr val="tx1"/>
                </a:solidFill>
              </a:rPr>
              <a:t>Koncentracja</a:t>
            </a:r>
            <a:r>
              <a:rPr lang="pl-PL" sz="839" b="1" dirty="0">
                <a:solidFill>
                  <a:schemeClr val="accent1"/>
                </a:solidFill>
              </a:rPr>
              <a:t>: </a:t>
            </a:r>
            <a:r>
              <a:rPr lang="pl-PL" sz="839" dirty="0"/>
              <a:t>zlecenia specjalistyczne</a:t>
            </a:r>
          </a:p>
        </p:txBody>
      </p:sp>
      <p:sp>
        <p:nvSpPr>
          <p:cNvPr id="26" name="Strzałka: prążkowana w prawo 25">
            <a:extLst>
              <a:ext uri="{FF2B5EF4-FFF2-40B4-BE49-F238E27FC236}">
                <a16:creationId xmlns:a16="http://schemas.microsoft.com/office/drawing/2014/main" id="{8F41E743-E548-BC72-17ED-E58A0EC0BBED}"/>
              </a:ext>
            </a:extLst>
          </p:cNvPr>
          <p:cNvSpPr/>
          <p:nvPr/>
        </p:nvSpPr>
        <p:spPr>
          <a:xfrm rot="5400000">
            <a:off x="6548162" y="3249106"/>
            <a:ext cx="419116" cy="301277"/>
          </a:xfrm>
          <a:prstGeom prst="striped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Google Shape;146;p14">
            <a:extLst>
              <a:ext uri="{FF2B5EF4-FFF2-40B4-BE49-F238E27FC236}">
                <a16:creationId xmlns:a16="http://schemas.microsoft.com/office/drawing/2014/main" id="{9A7FC470-71AF-F98B-5F4C-F87808E8694A}"/>
              </a:ext>
            </a:extLst>
          </p:cNvPr>
          <p:cNvSpPr txBox="1">
            <a:spLocks/>
          </p:cNvSpPr>
          <p:nvPr/>
        </p:nvSpPr>
        <p:spPr>
          <a:xfrm>
            <a:off x="5861672" y="3546936"/>
            <a:ext cx="3430322" cy="813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 algn="l">
              <a:lnSpc>
                <a:spcPct val="95000"/>
              </a:lnSpc>
              <a:buClr>
                <a:schemeClr val="accent1"/>
              </a:buClr>
              <a:buSzPts val="1018"/>
              <a:buFont typeface="Courier New" panose="02070309020205020404" pitchFamily="49" charset="0"/>
              <a:buChar char="o"/>
            </a:pPr>
            <a:r>
              <a:rPr lang="pl-PL" sz="839" b="1" dirty="0">
                <a:solidFill>
                  <a:schemeClr val="accent1"/>
                </a:solidFill>
              </a:rPr>
              <a:t>Lider kosztowy: </a:t>
            </a:r>
            <a:r>
              <a:rPr lang="pl-PL" sz="839" dirty="0"/>
              <a:t>optymalizacja, kontrola kosztów, efektywność </a:t>
            </a:r>
          </a:p>
          <a:p>
            <a:pPr marL="0" indent="0" algn="l">
              <a:lnSpc>
                <a:spcPct val="95000"/>
              </a:lnSpc>
              <a:buClr>
                <a:schemeClr val="accent1"/>
              </a:buClr>
              <a:buSzPts val="1018"/>
            </a:pPr>
            <a:endParaRPr lang="pl-PL" sz="839" dirty="0"/>
          </a:p>
          <a:p>
            <a:pPr marL="171450" indent="-171450" algn="l">
              <a:lnSpc>
                <a:spcPct val="95000"/>
              </a:lnSpc>
              <a:buClr>
                <a:schemeClr val="accent1"/>
              </a:buClr>
              <a:buSzPts val="1018"/>
              <a:buFont typeface="Courier New" panose="02070309020205020404" pitchFamily="49" charset="0"/>
              <a:buChar char="o"/>
            </a:pPr>
            <a:r>
              <a:rPr lang="pl-PL" sz="839" b="1" dirty="0">
                <a:solidFill>
                  <a:schemeClr val="accent1"/>
                </a:solidFill>
              </a:rPr>
              <a:t>Unikalność: </a:t>
            </a:r>
            <a:r>
              <a:rPr lang="pl-PL" sz="839" dirty="0"/>
              <a:t>procesy, technologia, dane, know-how</a:t>
            </a:r>
          </a:p>
          <a:p>
            <a:pPr marL="0" indent="0" algn="l">
              <a:lnSpc>
                <a:spcPct val="95000"/>
              </a:lnSpc>
              <a:buClr>
                <a:schemeClr val="accent1"/>
              </a:buClr>
              <a:buSzPts val="1018"/>
            </a:pPr>
            <a:endParaRPr lang="pl-PL" sz="839" dirty="0"/>
          </a:p>
          <a:p>
            <a:pPr marL="171450" indent="-171450" algn="l">
              <a:lnSpc>
                <a:spcPct val="95000"/>
              </a:lnSpc>
              <a:buClr>
                <a:schemeClr val="accent1"/>
              </a:buClr>
              <a:buSzPts val="1018"/>
              <a:buFont typeface="Courier New" panose="02070309020205020404" pitchFamily="49" charset="0"/>
              <a:buChar char="o"/>
            </a:pPr>
            <a:r>
              <a:rPr lang="pl-PL" sz="839" b="1" dirty="0">
                <a:solidFill>
                  <a:schemeClr val="accent1"/>
                </a:solidFill>
              </a:rPr>
              <a:t>Koncentracja: </a:t>
            </a:r>
            <a:r>
              <a:rPr lang="pl-PL" sz="839" dirty="0"/>
              <a:t>specjalistyczna flota, certyfikaty, know-how</a:t>
            </a:r>
          </a:p>
        </p:txBody>
      </p:sp>
      <p:sp>
        <p:nvSpPr>
          <p:cNvPr id="28" name="Google Shape;146;p14">
            <a:extLst>
              <a:ext uri="{FF2B5EF4-FFF2-40B4-BE49-F238E27FC236}">
                <a16:creationId xmlns:a16="http://schemas.microsoft.com/office/drawing/2014/main" id="{6EA88012-4D03-00DA-971C-680A7CEF7560}"/>
              </a:ext>
            </a:extLst>
          </p:cNvPr>
          <p:cNvSpPr txBox="1">
            <a:spLocks/>
          </p:cNvSpPr>
          <p:nvPr/>
        </p:nvSpPr>
        <p:spPr>
          <a:xfrm>
            <a:off x="20264" y="1260513"/>
            <a:ext cx="3240045" cy="813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 algn="l">
              <a:lnSpc>
                <a:spcPct val="95000"/>
              </a:lnSpc>
              <a:buClr>
                <a:schemeClr val="accent1"/>
              </a:buClr>
              <a:buSzPts val="1018"/>
              <a:buFont typeface="Courier New" panose="02070309020205020404" pitchFamily="49" charset="0"/>
              <a:buChar char="o"/>
            </a:pPr>
            <a:r>
              <a:rPr lang="pl-PL" sz="839" b="1" dirty="0">
                <a:solidFill>
                  <a:schemeClr val="tx1"/>
                </a:solidFill>
              </a:rPr>
              <a:t>Lider kosztowy</a:t>
            </a:r>
            <a:r>
              <a:rPr lang="pl-PL" sz="839" b="1" dirty="0">
                <a:solidFill>
                  <a:schemeClr val="accent1"/>
                </a:solidFill>
              </a:rPr>
              <a:t>: </a:t>
            </a:r>
            <a:r>
              <a:rPr lang="pl-PL" sz="839" dirty="0"/>
              <a:t>duży wolumen usług</a:t>
            </a:r>
          </a:p>
          <a:p>
            <a:pPr marL="0" indent="0" algn="l">
              <a:lnSpc>
                <a:spcPct val="95000"/>
              </a:lnSpc>
              <a:buClr>
                <a:schemeClr val="accent1"/>
              </a:buClr>
              <a:buSzPts val="1018"/>
            </a:pPr>
            <a:endParaRPr lang="pl-PL" sz="839" dirty="0"/>
          </a:p>
          <a:p>
            <a:pPr marL="171450" indent="-171450" algn="l">
              <a:lnSpc>
                <a:spcPct val="95000"/>
              </a:lnSpc>
              <a:buClr>
                <a:schemeClr val="accent1"/>
              </a:buClr>
              <a:buSzPts val="1018"/>
              <a:buFont typeface="Courier New" panose="02070309020205020404" pitchFamily="49" charset="0"/>
              <a:buChar char="o"/>
            </a:pPr>
            <a:r>
              <a:rPr lang="pl-PL" sz="839" b="1" dirty="0">
                <a:solidFill>
                  <a:schemeClr val="tx1"/>
                </a:solidFill>
              </a:rPr>
              <a:t>Unikalność</a:t>
            </a:r>
            <a:r>
              <a:rPr lang="pl-PL" sz="839" b="1" dirty="0">
                <a:solidFill>
                  <a:schemeClr val="accent1"/>
                </a:solidFill>
              </a:rPr>
              <a:t>: </a:t>
            </a:r>
            <a:r>
              <a:rPr lang="pl-PL" sz="839" dirty="0"/>
              <a:t>wyższa cena, średnia marża</a:t>
            </a:r>
          </a:p>
          <a:p>
            <a:pPr marL="0" indent="0" algn="l">
              <a:lnSpc>
                <a:spcPct val="95000"/>
              </a:lnSpc>
              <a:buClr>
                <a:schemeClr val="accent1"/>
              </a:buClr>
              <a:buSzPts val="1018"/>
            </a:pPr>
            <a:endParaRPr lang="pl-PL" sz="839" dirty="0"/>
          </a:p>
          <a:p>
            <a:pPr marL="171450" indent="-171450" algn="l">
              <a:lnSpc>
                <a:spcPct val="95000"/>
              </a:lnSpc>
              <a:buClr>
                <a:schemeClr val="accent1"/>
              </a:buClr>
              <a:buSzPts val="1018"/>
              <a:buFont typeface="Courier New" panose="02070309020205020404" pitchFamily="49" charset="0"/>
              <a:buChar char="o"/>
            </a:pPr>
            <a:r>
              <a:rPr lang="pl-PL" sz="839" b="1" dirty="0">
                <a:solidFill>
                  <a:schemeClr val="tx1"/>
                </a:solidFill>
              </a:rPr>
              <a:t>Koncentracja</a:t>
            </a:r>
            <a:r>
              <a:rPr lang="pl-PL" sz="839" b="1" dirty="0">
                <a:solidFill>
                  <a:schemeClr val="accent1"/>
                </a:solidFill>
              </a:rPr>
              <a:t>: </a:t>
            </a:r>
            <a:r>
              <a:rPr lang="pl-PL" sz="839" dirty="0"/>
              <a:t>niski wolumen, wysoka marża</a:t>
            </a:r>
          </a:p>
        </p:txBody>
      </p:sp>
      <p:sp>
        <p:nvSpPr>
          <p:cNvPr id="29" name="Strzałka: prążkowana w prawo 28">
            <a:extLst>
              <a:ext uri="{FF2B5EF4-FFF2-40B4-BE49-F238E27FC236}">
                <a16:creationId xmlns:a16="http://schemas.microsoft.com/office/drawing/2014/main" id="{0C69252D-C718-1EF2-D8E1-6D5AF95FF03C}"/>
              </a:ext>
            </a:extLst>
          </p:cNvPr>
          <p:cNvSpPr/>
          <p:nvPr/>
        </p:nvSpPr>
        <p:spPr>
          <a:xfrm rot="16200000">
            <a:off x="1893214" y="2226053"/>
            <a:ext cx="419116" cy="301277"/>
          </a:xfrm>
          <a:prstGeom prst="striped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Google Shape;146;p14">
            <a:extLst>
              <a:ext uri="{FF2B5EF4-FFF2-40B4-BE49-F238E27FC236}">
                <a16:creationId xmlns:a16="http://schemas.microsoft.com/office/drawing/2014/main" id="{3BF5A10B-5DEA-76D1-6B17-A576D460C59B}"/>
              </a:ext>
            </a:extLst>
          </p:cNvPr>
          <p:cNvSpPr txBox="1">
            <a:spLocks/>
          </p:cNvSpPr>
          <p:nvPr/>
        </p:nvSpPr>
        <p:spPr>
          <a:xfrm>
            <a:off x="6067810" y="1169170"/>
            <a:ext cx="3099094" cy="813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 algn="l">
              <a:lnSpc>
                <a:spcPct val="95000"/>
              </a:lnSpc>
              <a:buClr>
                <a:schemeClr val="accent1"/>
              </a:buClr>
              <a:buSzPts val="1018"/>
              <a:buFont typeface="Courier New" panose="02070309020205020404" pitchFamily="49" charset="0"/>
              <a:buChar char="o"/>
            </a:pPr>
            <a:r>
              <a:rPr lang="pl-PL" sz="839" b="1" dirty="0">
                <a:solidFill>
                  <a:schemeClr val="accent1"/>
                </a:solidFill>
              </a:rPr>
              <a:t>Lider kosztowy: </a:t>
            </a:r>
            <a:r>
              <a:rPr lang="pl-PL" sz="839" dirty="0"/>
              <a:t>niska cena</a:t>
            </a:r>
          </a:p>
          <a:p>
            <a:pPr marL="0" indent="0" algn="l">
              <a:lnSpc>
                <a:spcPct val="95000"/>
              </a:lnSpc>
              <a:buClr>
                <a:schemeClr val="accent1"/>
              </a:buClr>
              <a:buSzPts val="1018"/>
            </a:pPr>
            <a:endParaRPr lang="pl-PL" sz="839" dirty="0"/>
          </a:p>
          <a:p>
            <a:pPr marL="171450" indent="-171450" algn="l">
              <a:lnSpc>
                <a:spcPct val="95000"/>
              </a:lnSpc>
              <a:buClr>
                <a:schemeClr val="accent1"/>
              </a:buClr>
              <a:buSzPts val="1018"/>
              <a:buFont typeface="Courier New" panose="02070309020205020404" pitchFamily="49" charset="0"/>
              <a:buChar char="o"/>
            </a:pPr>
            <a:r>
              <a:rPr lang="pl-PL" sz="839" b="1" dirty="0">
                <a:solidFill>
                  <a:schemeClr val="accent1"/>
                </a:solidFill>
              </a:rPr>
              <a:t>Unikalność: </a:t>
            </a:r>
            <a:r>
              <a:rPr lang="pl-PL" sz="839" dirty="0"/>
              <a:t>szybkość działania, elastyczność, ekologia</a:t>
            </a:r>
          </a:p>
          <a:p>
            <a:pPr marL="0" indent="0" algn="l">
              <a:lnSpc>
                <a:spcPct val="95000"/>
              </a:lnSpc>
              <a:buClr>
                <a:schemeClr val="accent1"/>
              </a:buClr>
              <a:buSzPts val="1018"/>
            </a:pPr>
            <a:endParaRPr lang="pl-PL" sz="839" dirty="0"/>
          </a:p>
          <a:p>
            <a:pPr marL="171450" indent="-171450" algn="l">
              <a:lnSpc>
                <a:spcPct val="95000"/>
              </a:lnSpc>
              <a:buClr>
                <a:schemeClr val="accent1"/>
              </a:buClr>
              <a:buSzPts val="1018"/>
              <a:buFont typeface="Courier New" panose="02070309020205020404" pitchFamily="49" charset="0"/>
              <a:buChar char="o"/>
            </a:pPr>
            <a:r>
              <a:rPr lang="pl-PL" sz="839" b="1" dirty="0">
                <a:solidFill>
                  <a:schemeClr val="accent1"/>
                </a:solidFill>
              </a:rPr>
              <a:t>Koncentracja: </a:t>
            </a:r>
            <a:r>
              <a:rPr lang="pl-PL" sz="839" dirty="0"/>
              <a:t>specjalizacja</a:t>
            </a:r>
          </a:p>
        </p:txBody>
      </p:sp>
      <p:sp>
        <p:nvSpPr>
          <p:cNvPr id="31" name="Strzałka: prążkowana w prawo 30">
            <a:extLst>
              <a:ext uri="{FF2B5EF4-FFF2-40B4-BE49-F238E27FC236}">
                <a16:creationId xmlns:a16="http://schemas.microsoft.com/office/drawing/2014/main" id="{AF90023D-FE92-B5AE-5254-E7A2AFBF185A}"/>
              </a:ext>
            </a:extLst>
          </p:cNvPr>
          <p:cNvSpPr/>
          <p:nvPr/>
        </p:nvSpPr>
        <p:spPr>
          <a:xfrm>
            <a:off x="5499173" y="1425518"/>
            <a:ext cx="607838" cy="301277"/>
          </a:xfrm>
          <a:prstGeom prst="striped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46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>
          <a:extLst>
            <a:ext uri="{FF2B5EF4-FFF2-40B4-BE49-F238E27FC236}">
              <a16:creationId xmlns:a16="http://schemas.microsoft.com/office/drawing/2014/main" id="{1646D728-55BB-BC7C-88CE-172440968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3">
            <a:extLst>
              <a:ext uri="{FF2B5EF4-FFF2-40B4-BE49-F238E27FC236}">
                <a16:creationId xmlns:a16="http://schemas.microsoft.com/office/drawing/2014/main" id="{CCC07E15-2CEC-22B2-A401-014616DAF9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1760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500" dirty="0"/>
              <a:t>Wnioski końcowe ... </a:t>
            </a:r>
            <a:r>
              <a:rPr lang="pl-PL" sz="2500" dirty="0">
                <a:solidFill>
                  <a:srgbClr val="419BD6"/>
                </a:solidFill>
              </a:rPr>
              <a:t>okiem CFO</a:t>
            </a:r>
            <a:endParaRPr lang="pl-PL" sz="2500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AE17CF5E-07F4-9A61-0F4E-58AD7C6E3FC0}"/>
              </a:ext>
            </a:extLst>
          </p:cNvPr>
          <p:cNvSpPr txBox="1"/>
          <p:nvPr/>
        </p:nvSpPr>
        <p:spPr>
          <a:xfrm>
            <a:off x="568194" y="966830"/>
            <a:ext cx="8520599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pl-PL" sz="1600" b="1" dirty="0">
                <a:solidFill>
                  <a:schemeClr val="bg1"/>
                </a:solidFill>
              </a:rPr>
              <a:t>Sytuacja w branży do roku 2030 będzie się </a:t>
            </a:r>
            <a:r>
              <a:rPr lang="pl-PL" sz="1600" b="1" dirty="0">
                <a:solidFill>
                  <a:schemeClr val="accent1"/>
                </a:solidFill>
              </a:rPr>
              <a:t>stopniowo poprawiać</a:t>
            </a:r>
          </a:p>
          <a:p>
            <a:pPr marL="171450" indent="-171450">
              <a:buClr>
                <a:schemeClr val="accent1"/>
              </a:buClr>
              <a:buFont typeface="Courier New" panose="02070309020205020404" pitchFamily="49" charset="0"/>
              <a:buChar char="o"/>
            </a:pPr>
            <a:endParaRPr lang="pl-PL" sz="1600" b="1" dirty="0">
              <a:solidFill>
                <a:schemeClr val="bg1"/>
              </a:solidFill>
            </a:endParaRPr>
          </a:p>
          <a:p>
            <a:pPr marL="171450" indent="-1714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pl-PL" sz="1600" b="1" dirty="0">
                <a:solidFill>
                  <a:schemeClr val="accent1"/>
                </a:solidFill>
              </a:rPr>
              <a:t>Przetrwają</a:t>
            </a:r>
            <a:r>
              <a:rPr lang="pl-PL" sz="1600" b="1" dirty="0">
                <a:solidFill>
                  <a:schemeClr val="bg1"/>
                </a:solidFill>
              </a:rPr>
              <a:t> tylko ci, którzy potrafią się </a:t>
            </a:r>
            <a:r>
              <a:rPr lang="pl-PL" sz="1600" b="1" dirty="0">
                <a:solidFill>
                  <a:schemeClr val="accent1"/>
                </a:solidFill>
              </a:rPr>
              <a:t>adaptować </a:t>
            </a:r>
            <a:r>
              <a:rPr lang="pl-PL" sz="1600" b="1" dirty="0">
                <a:solidFill>
                  <a:schemeClr val="bg1"/>
                </a:solidFill>
              </a:rPr>
              <a:t>do zmian w ekosystemie</a:t>
            </a:r>
          </a:p>
          <a:p>
            <a:pPr marL="171450" indent="-171450">
              <a:buClr>
                <a:schemeClr val="accent1"/>
              </a:buClr>
              <a:buFont typeface="Courier New" panose="02070309020205020404" pitchFamily="49" charset="0"/>
              <a:buChar char="o"/>
            </a:pPr>
            <a:endParaRPr lang="pl-PL" sz="1600" b="1" dirty="0">
              <a:solidFill>
                <a:schemeClr val="bg1"/>
              </a:solidFill>
            </a:endParaRPr>
          </a:p>
          <a:p>
            <a:pPr marL="171450" indent="-1714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pl-PL" sz="1600" b="1" dirty="0">
                <a:solidFill>
                  <a:schemeClr val="bg1"/>
                </a:solidFill>
              </a:rPr>
              <a:t>Każdy kto chce przetrwać </a:t>
            </a:r>
            <a:r>
              <a:rPr lang="pl-PL" sz="1600" b="1" dirty="0">
                <a:solidFill>
                  <a:schemeClr val="accent1"/>
                </a:solidFill>
              </a:rPr>
              <a:t>musi wiedzieć jak </a:t>
            </a:r>
            <a:r>
              <a:rPr lang="pl-PL" sz="1600" b="1" dirty="0">
                <a:solidFill>
                  <a:schemeClr val="bg1"/>
                </a:solidFill>
              </a:rPr>
              <a:t>się zaadaptować (</a:t>
            </a:r>
            <a:r>
              <a:rPr lang="pl-PL" sz="1600" b="1" dirty="0">
                <a:solidFill>
                  <a:schemeClr val="accent1"/>
                </a:solidFill>
              </a:rPr>
              <a:t>strategie</a:t>
            </a:r>
            <a:r>
              <a:rPr lang="pl-PL" sz="1600" b="1" dirty="0">
                <a:solidFill>
                  <a:schemeClr val="bg1"/>
                </a:solidFill>
              </a:rPr>
              <a:t> Portera)</a:t>
            </a:r>
          </a:p>
          <a:p>
            <a:pPr marL="171450" indent="-171450">
              <a:buClr>
                <a:schemeClr val="accent1"/>
              </a:buClr>
              <a:buFont typeface="Courier New" panose="02070309020205020404" pitchFamily="49" charset="0"/>
              <a:buChar char="o"/>
            </a:pPr>
            <a:endParaRPr lang="pl-PL" sz="1600" b="1" dirty="0">
              <a:solidFill>
                <a:schemeClr val="bg1"/>
              </a:solidFill>
            </a:endParaRPr>
          </a:p>
          <a:p>
            <a:pPr marL="171450" indent="-1714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pl-PL" sz="1600" b="1" dirty="0">
                <a:solidFill>
                  <a:schemeClr val="bg1"/>
                </a:solidFill>
              </a:rPr>
              <a:t>Każdy kto chce przetrwać musi </a:t>
            </a:r>
            <a:r>
              <a:rPr lang="pl-PL" sz="1600" b="1" dirty="0">
                <a:solidFill>
                  <a:schemeClr val="accent1"/>
                </a:solidFill>
              </a:rPr>
              <a:t>umieć zdefiniować wartość </a:t>
            </a:r>
            <a:r>
              <a:rPr lang="pl-PL" sz="1600" b="1" dirty="0">
                <a:solidFill>
                  <a:schemeClr val="bg1"/>
                </a:solidFill>
              </a:rPr>
              <a:t>jaką będzie sprzedawał</a:t>
            </a:r>
          </a:p>
          <a:p>
            <a:pPr marL="171450" indent="-171450">
              <a:buClr>
                <a:schemeClr val="accent1"/>
              </a:buClr>
              <a:buFont typeface="Courier New" panose="02070309020205020404" pitchFamily="49" charset="0"/>
              <a:buChar char="o"/>
            </a:pPr>
            <a:endParaRPr lang="pl-PL" sz="1600" b="1" dirty="0">
              <a:solidFill>
                <a:schemeClr val="bg1"/>
              </a:solidFill>
            </a:endParaRPr>
          </a:p>
          <a:p>
            <a:pPr marL="171450" indent="-1714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pl-PL" sz="1600" b="1" dirty="0">
                <a:solidFill>
                  <a:schemeClr val="bg1"/>
                </a:solidFill>
              </a:rPr>
              <a:t>Każdy kto chce przetrwać będzie </a:t>
            </a:r>
            <a:r>
              <a:rPr lang="pl-PL" sz="1600" b="1" dirty="0">
                <a:solidFill>
                  <a:schemeClr val="accent1"/>
                </a:solidFill>
              </a:rPr>
              <a:t>musiał inwestować </a:t>
            </a:r>
            <a:r>
              <a:rPr lang="pl-PL" sz="1600" b="1" dirty="0">
                <a:solidFill>
                  <a:schemeClr val="bg1"/>
                </a:solidFill>
              </a:rPr>
              <a:t>(dywersyfikacja źródeł, stopy)</a:t>
            </a:r>
          </a:p>
          <a:p>
            <a:pPr marL="171450" indent="-171450">
              <a:buClr>
                <a:schemeClr val="accent1"/>
              </a:buClr>
              <a:buFont typeface="Courier New" panose="02070309020205020404" pitchFamily="49" charset="0"/>
              <a:buChar char="o"/>
            </a:pPr>
            <a:endParaRPr lang="pl-PL" sz="1600" b="1" dirty="0">
              <a:solidFill>
                <a:schemeClr val="bg1"/>
              </a:solidFill>
            </a:endParaRPr>
          </a:p>
          <a:p>
            <a:pPr marL="171450" indent="-1714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pl-PL" sz="1600" b="1" dirty="0">
                <a:solidFill>
                  <a:schemeClr val="bg1"/>
                </a:solidFill>
              </a:rPr>
              <a:t>Presja na </a:t>
            </a:r>
            <a:r>
              <a:rPr lang="pl-PL" sz="1600" b="1" dirty="0">
                <a:solidFill>
                  <a:schemeClr val="accent1"/>
                </a:solidFill>
              </a:rPr>
              <a:t>niską cenę </a:t>
            </a:r>
            <a:r>
              <a:rPr lang="pl-PL" sz="1600" b="1" dirty="0">
                <a:solidFill>
                  <a:schemeClr val="bg1"/>
                </a:solidFill>
              </a:rPr>
              <a:t>usług będzie ciągle mocna (wydajność, optymalizacja, koszty)</a:t>
            </a:r>
          </a:p>
          <a:p>
            <a:pPr marL="171450" indent="-171450">
              <a:buClr>
                <a:schemeClr val="accent1"/>
              </a:buClr>
              <a:buFont typeface="Courier New" panose="02070309020205020404" pitchFamily="49" charset="0"/>
              <a:buChar char="o"/>
            </a:pPr>
            <a:endParaRPr lang="pl-PL" sz="1600" b="1" dirty="0">
              <a:solidFill>
                <a:schemeClr val="bg1"/>
              </a:solidFill>
            </a:endParaRPr>
          </a:p>
          <a:p>
            <a:pPr marL="171450" indent="-1714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pl-PL" sz="1600" b="1" dirty="0">
                <a:solidFill>
                  <a:schemeClr val="bg1"/>
                </a:solidFill>
              </a:rPr>
              <a:t>Im szybciej firma zacznie się adaptować tym większe ma szanse na sukces</a:t>
            </a:r>
          </a:p>
          <a:p>
            <a:pPr marL="171450" indent="-171450">
              <a:buClr>
                <a:schemeClr val="accent1"/>
              </a:buClr>
              <a:buFont typeface="Courier New" panose="02070309020205020404" pitchFamily="49" charset="0"/>
              <a:buChar char="o"/>
            </a:pPr>
            <a:endParaRPr lang="pl-PL" sz="1600" b="1" dirty="0">
              <a:solidFill>
                <a:schemeClr val="bg1"/>
              </a:solidFill>
            </a:endParaRPr>
          </a:p>
          <a:p>
            <a:pPr marL="171450" indent="-1714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pl-PL" sz="1600" b="1" dirty="0">
                <a:solidFill>
                  <a:schemeClr val="bg1"/>
                </a:solidFill>
              </a:rPr>
              <a:t>Każda zmiana to </a:t>
            </a:r>
            <a:r>
              <a:rPr lang="pl-PL" sz="1600" b="1" dirty="0">
                <a:solidFill>
                  <a:schemeClr val="accent1"/>
                </a:solidFill>
              </a:rPr>
              <a:t>zagrożenie </a:t>
            </a:r>
            <a:r>
              <a:rPr lang="pl-PL" sz="1600" b="1" dirty="0">
                <a:solidFill>
                  <a:schemeClr val="bg1"/>
                </a:solidFill>
              </a:rPr>
              <a:t>dla jednych, a </a:t>
            </a:r>
            <a:r>
              <a:rPr lang="pl-PL" sz="1600" b="1" dirty="0">
                <a:solidFill>
                  <a:schemeClr val="accent1"/>
                </a:solidFill>
              </a:rPr>
              <a:t>szansa</a:t>
            </a:r>
            <a:r>
              <a:rPr lang="pl-PL" sz="1600" b="1" dirty="0">
                <a:solidFill>
                  <a:schemeClr val="bg1"/>
                </a:solidFill>
              </a:rPr>
              <a:t> dla drugich</a:t>
            </a:r>
          </a:p>
          <a:p>
            <a:pPr marL="171450" indent="-171450">
              <a:buClr>
                <a:schemeClr val="accent1"/>
              </a:buClr>
              <a:buFont typeface="Courier New" panose="02070309020205020404" pitchFamily="49" charset="0"/>
              <a:buChar char="o"/>
            </a:pPr>
            <a:endParaRPr lang="pl-PL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470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"/>
          <p:cNvSpPr txBox="1">
            <a:spLocks noGrp="1"/>
          </p:cNvSpPr>
          <p:nvPr>
            <p:ph type="title"/>
          </p:nvPr>
        </p:nvSpPr>
        <p:spPr>
          <a:xfrm>
            <a:off x="311700" y="1760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500" dirty="0"/>
              <a:t>Od teorii ewolucji </a:t>
            </a:r>
            <a:r>
              <a:rPr lang="pl" sz="2500" dirty="0">
                <a:solidFill>
                  <a:srgbClr val="419BD6"/>
                </a:solidFill>
              </a:rPr>
              <a:t>do koncepcji biznesowych </a:t>
            </a:r>
            <a:endParaRPr sz="2500" dirty="0"/>
          </a:p>
        </p:txBody>
      </p:sp>
      <p:sp>
        <p:nvSpPr>
          <p:cNvPr id="144" name="Google Shape;144;p14"/>
          <p:cNvSpPr txBox="1">
            <a:spLocks noGrp="1"/>
          </p:cNvSpPr>
          <p:nvPr>
            <p:ph type="subTitle" idx="2"/>
          </p:nvPr>
        </p:nvSpPr>
        <p:spPr>
          <a:xfrm>
            <a:off x="218058" y="4275053"/>
            <a:ext cx="2331900" cy="5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pl-PL" sz="839" i="1" dirty="0">
                <a:latin typeface="Inter"/>
                <a:ea typeface="Inter"/>
                <a:cs typeface="Inter"/>
                <a:sym typeface="Inter"/>
              </a:rPr>
              <a:t>Najważniejszym czynnikiem przetrwania nie jest inteligencja ani siła, lecz </a:t>
            </a:r>
            <a:r>
              <a:rPr lang="pl-PL" sz="839" b="1" i="1" u="sng" dirty="0">
                <a:latin typeface="Inter"/>
                <a:ea typeface="Inter"/>
                <a:cs typeface="Inter"/>
                <a:sym typeface="Inter"/>
              </a:rPr>
              <a:t>zdolność adaptacji.</a:t>
            </a:r>
            <a:endParaRPr sz="839" b="1" i="1" u="sng" dirty="0"/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3"/>
          </p:nvPr>
        </p:nvSpPr>
        <p:spPr>
          <a:xfrm>
            <a:off x="2808783" y="4275053"/>
            <a:ext cx="2331900" cy="5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pl-PL" sz="839" i="1" dirty="0">
                <a:latin typeface="Inter"/>
                <a:ea typeface="Inter"/>
                <a:cs typeface="Inter"/>
                <a:sym typeface="Inter"/>
              </a:rPr>
              <a:t>Ekosystem to system organizmów i ich środowiska, </a:t>
            </a:r>
            <a:r>
              <a:rPr lang="pl-PL" sz="839" b="1" i="1" u="sng" dirty="0">
                <a:latin typeface="Inter"/>
                <a:ea typeface="Inter"/>
                <a:cs typeface="Inter"/>
                <a:sym typeface="Inter"/>
              </a:rPr>
              <a:t>które oddziałują na siebie</a:t>
            </a:r>
            <a:r>
              <a:rPr lang="pl-PL" sz="839" i="1" dirty="0">
                <a:latin typeface="Inter"/>
                <a:ea typeface="Inter"/>
                <a:cs typeface="Inter"/>
                <a:sym typeface="Inter"/>
              </a:rPr>
              <a:t>.</a:t>
            </a:r>
            <a:endParaRPr sz="839" i="1" dirty="0"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4"/>
          </p:nvPr>
        </p:nvSpPr>
        <p:spPr>
          <a:xfrm>
            <a:off x="5663784" y="3381794"/>
            <a:ext cx="2475961" cy="13329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8"/>
            </a:pPr>
            <a:r>
              <a:rPr lang="pl-PL" sz="839" dirty="0">
                <a:latin typeface="Inter"/>
                <a:ea typeface="Inter"/>
                <a:cs typeface="Inter"/>
                <a:sym typeface="Inter"/>
              </a:rPr>
              <a:t>Sieć podmiotów i organizacji:</a:t>
            </a: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8"/>
            </a:pPr>
            <a:endParaRPr lang="pl-PL" sz="839" dirty="0">
              <a:latin typeface="Inter"/>
              <a:ea typeface="Inter"/>
              <a:cs typeface="Inter"/>
              <a:sym typeface="Inter"/>
            </a:endParaRPr>
          </a:p>
          <a:p>
            <a:pPr marL="171450" lvl="0" indent="-17145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18"/>
              <a:buFont typeface="Courier New" panose="02070309020205020404" pitchFamily="49" charset="0"/>
              <a:buChar char="o"/>
            </a:pPr>
            <a:r>
              <a:rPr lang="pl-PL" sz="839" dirty="0"/>
              <a:t>Dostawców</a:t>
            </a:r>
          </a:p>
          <a:p>
            <a:pPr marL="171450" lvl="0" indent="-17145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18"/>
              <a:buFont typeface="Courier New" panose="02070309020205020404" pitchFamily="49" charset="0"/>
              <a:buChar char="o"/>
            </a:pPr>
            <a:r>
              <a:rPr lang="pl-PL" sz="839" dirty="0"/>
              <a:t>Dystrybutorów</a:t>
            </a:r>
          </a:p>
          <a:p>
            <a:pPr marL="171450" lvl="0" indent="-17145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18"/>
              <a:buFont typeface="Courier New" panose="02070309020205020404" pitchFamily="49" charset="0"/>
              <a:buChar char="o"/>
            </a:pPr>
            <a:r>
              <a:rPr lang="pl-PL" sz="839" dirty="0"/>
              <a:t>Klientów</a:t>
            </a:r>
          </a:p>
          <a:p>
            <a:pPr marL="171450" lvl="0" indent="-17145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18"/>
              <a:buFont typeface="Courier New" panose="02070309020205020404" pitchFamily="49" charset="0"/>
              <a:buChar char="o"/>
            </a:pPr>
            <a:r>
              <a:rPr lang="pl-PL" sz="839" dirty="0"/>
              <a:t>Konkurentów</a:t>
            </a:r>
          </a:p>
          <a:p>
            <a:pPr marL="171450" lvl="0" indent="-17145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18"/>
              <a:buFont typeface="Courier New" panose="02070309020205020404" pitchFamily="49" charset="0"/>
              <a:buChar char="o"/>
            </a:pPr>
            <a:r>
              <a:rPr lang="pl-PL" sz="839" dirty="0"/>
              <a:t>Regulatorów, itd.</a:t>
            </a: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18"/>
            </a:pPr>
            <a:endParaRPr lang="pl-PL" sz="839" dirty="0"/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18"/>
            </a:pPr>
            <a:r>
              <a:rPr lang="pl-PL" sz="839" dirty="0"/>
              <a:t>Którzy są zaangażowani w dostawę określonego dobra lub usługi zarówno poprzez kooperację jak i konkurencję.</a:t>
            </a:r>
          </a:p>
          <a:p>
            <a:pPr marL="171450" lvl="0" indent="-17145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18"/>
              <a:buFont typeface="Courier New" panose="02070309020205020404" pitchFamily="49" charset="0"/>
              <a:buChar char="o"/>
            </a:pPr>
            <a:endParaRPr sz="839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8D214944-0458-13D9-C0E4-8F6470730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48" y="1593503"/>
            <a:ext cx="1949120" cy="250601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948B434-5C5C-D53E-B9E0-40C40C864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821" y="1593501"/>
            <a:ext cx="1697823" cy="2506012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BDB8564A-A53C-A14D-62EC-6164E5B56D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0896" y="1581689"/>
            <a:ext cx="2838450" cy="1600200"/>
          </a:xfrm>
          <a:prstGeom prst="rect">
            <a:avLst/>
          </a:prstGeom>
        </p:spPr>
      </p:pic>
      <p:sp>
        <p:nvSpPr>
          <p:cNvPr id="13" name="Strzałka: prążkowana w prawo 12">
            <a:extLst>
              <a:ext uri="{FF2B5EF4-FFF2-40B4-BE49-F238E27FC236}">
                <a16:creationId xmlns:a16="http://schemas.microsoft.com/office/drawing/2014/main" id="{B41B9DD9-078A-E362-B071-048862128A51}"/>
              </a:ext>
            </a:extLst>
          </p:cNvPr>
          <p:cNvSpPr/>
          <p:nvPr/>
        </p:nvSpPr>
        <p:spPr>
          <a:xfrm>
            <a:off x="2463066" y="2774913"/>
            <a:ext cx="607838" cy="301277"/>
          </a:xfrm>
          <a:prstGeom prst="striped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rzałka: prążkowana w prawo 13">
            <a:extLst>
              <a:ext uri="{FF2B5EF4-FFF2-40B4-BE49-F238E27FC236}">
                <a16:creationId xmlns:a16="http://schemas.microsoft.com/office/drawing/2014/main" id="{5A400223-7982-B25A-437B-6E94B5A1B99E}"/>
              </a:ext>
            </a:extLst>
          </p:cNvPr>
          <p:cNvSpPr/>
          <p:nvPr/>
        </p:nvSpPr>
        <p:spPr>
          <a:xfrm>
            <a:off x="4903351" y="2774912"/>
            <a:ext cx="607838" cy="301277"/>
          </a:xfrm>
          <a:prstGeom prst="striped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Google Shape;144;p14">
            <a:extLst>
              <a:ext uri="{FF2B5EF4-FFF2-40B4-BE49-F238E27FC236}">
                <a16:creationId xmlns:a16="http://schemas.microsoft.com/office/drawing/2014/main" id="{EA28A87A-B063-759D-7571-680EEAAAE41D}"/>
              </a:ext>
            </a:extLst>
          </p:cNvPr>
          <p:cNvSpPr txBox="1">
            <a:spLocks/>
          </p:cNvSpPr>
          <p:nvPr/>
        </p:nvSpPr>
        <p:spPr>
          <a:xfrm>
            <a:off x="409446" y="1071201"/>
            <a:ext cx="1949121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95000"/>
              </a:lnSpc>
              <a:buClr>
                <a:schemeClr val="dk1"/>
              </a:buClr>
              <a:buSzPts val="1018"/>
            </a:pPr>
            <a:r>
              <a:rPr lang="pl-PL" sz="1600" b="1" dirty="0">
                <a:latin typeface="Inter"/>
                <a:ea typeface="Inter"/>
                <a:cs typeface="Inter"/>
                <a:sym typeface="Inter"/>
              </a:rPr>
              <a:t>Charles Darwin</a:t>
            </a:r>
            <a:endParaRPr lang="pl-PL" sz="1600" b="1" dirty="0"/>
          </a:p>
        </p:txBody>
      </p:sp>
      <p:sp>
        <p:nvSpPr>
          <p:cNvPr id="18" name="Google Shape;144;p14">
            <a:extLst>
              <a:ext uri="{FF2B5EF4-FFF2-40B4-BE49-F238E27FC236}">
                <a16:creationId xmlns:a16="http://schemas.microsoft.com/office/drawing/2014/main" id="{13877AF8-F635-A327-EEB2-B9E30B784740}"/>
              </a:ext>
            </a:extLst>
          </p:cNvPr>
          <p:cNvSpPr txBox="1">
            <a:spLocks/>
          </p:cNvSpPr>
          <p:nvPr/>
        </p:nvSpPr>
        <p:spPr>
          <a:xfrm>
            <a:off x="3125821" y="1071201"/>
            <a:ext cx="1703439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95000"/>
              </a:lnSpc>
              <a:buClr>
                <a:schemeClr val="dk1"/>
              </a:buClr>
              <a:buSzPts val="1018"/>
            </a:pPr>
            <a:r>
              <a:rPr lang="pl-PL" sz="1600" b="1" dirty="0">
                <a:latin typeface="Inter"/>
                <a:ea typeface="Inter"/>
                <a:cs typeface="Inter"/>
                <a:sym typeface="Inter"/>
              </a:rPr>
              <a:t>Arthur </a:t>
            </a:r>
            <a:r>
              <a:rPr lang="pl-PL" sz="1600" b="1" dirty="0" err="1">
                <a:latin typeface="Inter"/>
                <a:ea typeface="Inter"/>
                <a:cs typeface="Inter"/>
                <a:sym typeface="Inter"/>
              </a:rPr>
              <a:t>Tansley</a:t>
            </a:r>
            <a:endParaRPr lang="pl-PL" sz="1600" b="1" dirty="0"/>
          </a:p>
        </p:txBody>
      </p:sp>
      <p:sp>
        <p:nvSpPr>
          <p:cNvPr id="19" name="Google Shape;144;p14">
            <a:extLst>
              <a:ext uri="{FF2B5EF4-FFF2-40B4-BE49-F238E27FC236}">
                <a16:creationId xmlns:a16="http://schemas.microsoft.com/office/drawing/2014/main" id="{5F89D60D-391B-8E13-9893-940144B24C8D}"/>
              </a:ext>
            </a:extLst>
          </p:cNvPr>
          <p:cNvSpPr txBox="1">
            <a:spLocks/>
          </p:cNvSpPr>
          <p:nvPr/>
        </p:nvSpPr>
        <p:spPr>
          <a:xfrm>
            <a:off x="5596512" y="1071201"/>
            <a:ext cx="2832833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95000"/>
              </a:lnSpc>
              <a:buClr>
                <a:schemeClr val="dk1"/>
              </a:buClr>
              <a:buSzPts val="1018"/>
            </a:pPr>
            <a:r>
              <a:rPr lang="pl-PL" sz="1600" b="1" dirty="0">
                <a:latin typeface="Inter"/>
                <a:ea typeface="Inter"/>
                <a:cs typeface="Inter"/>
                <a:sym typeface="Inter"/>
              </a:rPr>
              <a:t>Ekosystem biznesowy</a:t>
            </a:r>
            <a:endParaRPr lang="pl-PL" sz="16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7A5203D2-CED6-EEA9-800D-49A5A4A97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">
            <a:extLst>
              <a:ext uri="{FF2B5EF4-FFF2-40B4-BE49-F238E27FC236}">
                <a16:creationId xmlns:a16="http://schemas.microsoft.com/office/drawing/2014/main" id="{0661CFC0-1A3A-4CBF-FC35-BBC1B9063F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1760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500" dirty="0"/>
              <a:t>Ekosystem </a:t>
            </a:r>
            <a:r>
              <a:rPr lang="pl" sz="2500" dirty="0">
                <a:solidFill>
                  <a:srgbClr val="419BD6"/>
                </a:solidFill>
              </a:rPr>
              <a:t>Biznesowy</a:t>
            </a:r>
            <a:endParaRPr sz="2500" dirty="0"/>
          </a:p>
        </p:txBody>
      </p:sp>
      <p:sp>
        <p:nvSpPr>
          <p:cNvPr id="143" name="Google Shape;143;p14">
            <a:extLst>
              <a:ext uri="{FF2B5EF4-FFF2-40B4-BE49-F238E27FC236}">
                <a16:creationId xmlns:a16="http://schemas.microsoft.com/office/drawing/2014/main" id="{2201DFA6-4A9D-129D-F555-54310E54BCB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39600" y="660625"/>
            <a:ext cx="6064800" cy="5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 dirty="0">
                <a:solidFill>
                  <a:schemeClr val="bg1"/>
                </a:solidFill>
              </a:rPr>
              <a:t>n</a:t>
            </a:r>
            <a:r>
              <a:rPr lang="pl" b="1" dirty="0">
                <a:solidFill>
                  <a:schemeClr val="bg1"/>
                </a:solidFill>
              </a:rPr>
              <a:t>iekończąca </a:t>
            </a:r>
            <a:r>
              <a:rPr lang="pl" b="1" dirty="0">
                <a:solidFill>
                  <a:srgbClr val="419BD6"/>
                </a:solidFill>
              </a:rPr>
              <a:t>się ewolucja</a:t>
            </a:r>
            <a:endParaRPr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B2853B8-2B18-2910-F5D4-79BF64F41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1309" y="2169647"/>
            <a:ext cx="2838450" cy="1600200"/>
          </a:xfrm>
          <a:prstGeom prst="rect">
            <a:avLst/>
          </a:prstGeom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CED3CB26-F57F-8ED8-A5AE-0F0A5F3963AB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0" y="1262500"/>
            <a:ext cx="2331900" cy="3414494"/>
          </a:xfrm>
        </p:spPr>
        <p:txBody>
          <a:bodyPr/>
          <a:lstStyle/>
          <a:p>
            <a:r>
              <a:rPr lang="pl-PL" sz="1600" b="1" dirty="0">
                <a:solidFill>
                  <a:schemeClr val="bg1"/>
                </a:solidFill>
                <a:latin typeface="Inter"/>
                <a:ea typeface="Inter"/>
                <a:sym typeface="Inter"/>
              </a:rPr>
              <a:t>REGULACJE</a:t>
            </a:r>
            <a:endParaRPr lang="en-US" sz="1600" b="1" dirty="0">
              <a:solidFill>
                <a:schemeClr val="bg1"/>
              </a:solidFill>
              <a:latin typeface="Inter"/>
              <a:ea typeface="Inter"/>
              <a:sym typeface="Inter"/>
            </a:endParaRPr>
          </a:p>
        </p:txBody>
      </p:sp>
      <p:sp>
        <p:nvSpPr>
          <p:cNvPr id="8" name="Podtytuł 2">
            <a:extLst>
              <a:ext uri="{FF2B5EF4-FFF2-40B4-BE49-F238E27FC236}">
                <a16:creationId xmlns:a16="http://schemas.microsoft.com/office/drawing/2014/main" id="{AF567BBF-CB5F-41F4-C391-7D77B168A9CE}"/>
              </a:ext>
            </a:extLst>
          </p:cNvPr>
          <p:cNvSpPr txBox="1">
            <a:spLocks/>
          </p:cNvSpPr>
          <p:nvPr/>
        </p:nvSpPr>
        <p:spPr>
          <a:xfrm>
            <a:off x="0" y="4154694"/>
            <a:ext cx="91440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l-PL" sz="1600" b="1" dirty="0">
                <a:solidFill>
                  <a:schemeClr val="bg1"/>
                </a:solidFill>
                <a:latin typeface="Inter"/>
                <a:ea typeface="Inter"/>
                <a:sym typeface="Inter"/>
              </a:rPr>
              <a:t>RYNEK</a:t>
            </a:r>
            <a:endParaRPr lang="en-US" sz="1600" b="1" dirty="0">
              <a:solidFill>
                <a:schemeClr val="bg1"/>
              </a:solidFill>
              <a:latin typeface="Inter"/>
              <a:ea typeface="Inter"/>
              <a:sym typeface="Inter"/>
            </a:endParaRPr>
          </a:p>
        </p:txBody>
      </p:sp>
      <p:sp>
        <p:nvSpPr>
          <p:cNvPr id="12" name="Podtytuł 2">
            <a:extLst>
              <a:ext uri="{FF2B5EF4-FFF2-40B4-BE49-F238E27FC236}">
                <a16:creationId xmlns:a16="http://schemas.microsoft.com/office/drawing/2014/main" id="{2F4E5378-9EB3-C401-5D1D-D2F0FD797B30}"/>
              </a:ext>
            </a:extLst>
          </p:cNvPr>
          <p:cNvSpPr txBox="1">
            <a:spLocks/>
          </p:cNvSpPr>
          <p:nvPr/>
        </p:nvSpPr>
        <p:spPr>
          <a:xfrm>
            <a:off x="6812100" y="1265045"/>
            <a:ext cx="2331900" cy="3414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l-PL" sz="1600" b="1" dirty="0">
                <a:solidFill>
                  <a:schemeClr val="bg1"/>
                </a:solidFill>
                <a:latin typeface="Inter"/>
                <a:ea typeface="Inter"/>
                <a:sym typeface="Inter"/>
              </a:rPr>
              <a:t>SPOŁECZEŃSTWO</a:t>
            </a:r>
            <a:endParaRPr lang="en-US" sz="1600" b="1" dirty="0">
              <a:solidFill>
                <a:schemeClr val="bg1"/>
              </a:solidFill>
              <a:latin typeface="Inter"/>
              <a:ea typeface="Inter"/>
              <a:sym typeface="Inter"/>
            </a:endParaRPr>
          </a:p>
        </p:txBody>
      </p:sp>
      <p:sp>
        <p:nvSpPr>
          <p:cNvPr id="15" name="Podtytuł 2">
            <a:extLst>
              <a:ext uri="{FF2B5EF4-FFF2-40B4-BE49-F238E27FC236}">
                <a16:creationId xmlns:a16="http://schemas.microsoft.com/office/drawing/2014/main" id="{F45C0CCB-93FB-9905-99CA-6DA59923AED4}"/>
              </a:ext>
            </a:extLst>
          </p:cNvPr>
          <p:cNvSpPr txBox="1">
            <a:spLocks/>
          </p:cNvSpPr>
          <p:nvPr/>
        </p:nvSpPr>
        <p:spPr>
          <a:xfrm>
            <a:off x="0" y="1262500"/>
            <a:ext cx="91440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l-PL" sz="1600" b="1" dirty="0">
                <a:solidFill>
                  <a:schemeClr val="bg1"/>
                </a:solidFill>
                <a:latin typeface="Inter"/>
                <a:ea typeface="Inter"/>
                <a:sym typeface="Inter"/>
              </a:rPr>
              <a:t>TECHNOLOGIA</a:t>
            </a:r>
            <a:endParaRPr lang="en-US" sz="1600" b="1" dirty="0">
              <a:solidFill>
                <a:schemeClr val="bg1"/>
              </a:solidFill>
              <a:latin typeface="Inter"/>
              <a:ea typeface="Inter"/>
              <a:sym typeface="Inter"/>
            </a:endParaRPr>
          </a:p>
        </p:txBody>
      </p:sp>
      <p:sp>
        <p:nvSpPr>
          <p:cNvPr id="16" name="Strzałka: prążkowana w prawo 15">
            <a:extLst>
              <a:ext uri="{FF2B5EF4-FFF2-40B4-BE49-F238E27FC236}">
                <a16:creationId xmlns:a16="http://schemas.microsoft.com/office/drawing/2014/main" id="{081B9D30-B8B1-3A6D-46CF-02D47BA5BE6C}"/>
              </a:ext>
            </a:extLst>
          </p:cNvPr>
          <p:cNvSpPr/>
          <p:nvPr/>
        </p:nvSpPr>
        <p:spPr>
          <a:xfrm>
            <a:off x="2027980" y="2819108"/>
            <a:ext cx="921355" cy="301277"/>
          </a:xfrm>
          <a:prstGeom prst="striped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rzałka: prążkowana w prawo 19">
            <a:extLst>
              <a:ext uri="{FF2B5EF4-FFF2-40B4-BE49-F238E27FC236}">
                <a16:creationId xmlns:a16="http://schemas.microsoft.com/office/drawing/2014/main" id="{939DC15F-1097-8AED-B158-67B92047136C}"/>
              </a:ext>
            </a:extLst>
          </p:cNvPr>
          <p:cNvSpPr/>
          <p:nvPr/>
        </p:nvSpPr>
        <p:spPr>
          <a:xfrm rot="10800000">
            <a:off x="6091687" y="2819108"/>
            <a:ext cx="921355" cy="301277"/>
          </a:xfrm>
          <a:prstGeom prst="striped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rzałka: prążkowana w prawo 20">
            <a:extLst>
              <a:ext uri="{FF2B5EF4-FFF2-40B4-BE49-F238E27FC236}">
                <a16:creationId xmlns:a16="http://schemas.microsoft.com/office/drawing/2014/main" id="{E5D25C8C-E32A-AC13-DF62-F4FEA05E831B}"/>
              </a:ext>
            </a:extLst>
          </p:cNvPr>
          <p:cNvSpPr/>
          <p:nvPr/>
        </p:nvSpPr>
        <p:spPr>
          <a:xfrm rot="5400000">
            <a:off x="4388284" y="1739111"/>
            <a:ext cx="444498" cy="301277"/>
          </a:xfrm>
          <a:prstGeom prst="striped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trzałka: prążkowana w prawo 21">
            <a:extLst>
              <a:ext uri="{FF2B5EF4-FFF2-40B4-BE49-F238E27FC236}">
                <a16:creationId xmlns:a16="http://schemas.microsoft.com/office/drawing/2014/main" id="{9CF0F417-9829-E582-04D9-A60965BFF1EF}"/>
              </a:ext>
            </a:extLst>
          </p:cNvPr>
          <p:cNvSpPr/>
          <p:nvPr/>
        </p:nvSpPr>
        <p:spPr>
          <a:xfrm rot="16200000">
            <a:off x="4388282" y="3899105"/>
            <a:ext cx="444498" cy="301277"/>
          </a:xfrm>
          <a:prstGeom prst="striped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trzałka: w lewo i w prawo 22">
            <a:extLst>
              <a:ext uri="{FF2B5EF4-FFF2-40B4-BE49-F238E27FC236}">
                <a16:creationId xmlns:a16="http://schemas.microsoft.com/office/drawing/2014/main" id="{3F8AFB0D-2B31-B119-0FDC-9C590F877F67}"/>
              </a:ext>
            </a:extLst>
          </p:cNvPr>
          <p:cNvSpPr/>
          <p:nvPr/>
        </p:nvSpPr>
        <p:spPr>
          <a:xfrm rot="19960876">
            <a:off x="1841983" y="1975020"/>
            <a:ext cx="1838444" cy="245164"/>
          </a:xfrm>
          <a:prstGeom prst="left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trzałka: w lewo i w prawo 23">
            <a:extLst>
              <a:ext uri="{FF2B5EF4-FFF2-40B4-BE49-F238E27FC236}">
                <a16:creationId xmlns:a16="http://schemas.microsoft.com/office/drawing/2014/main" id="{66A16870-C07C-CA22-F969-9A8B2784E5E4}"/>
              </a:ext>
            </a:extLst>
          </p:cNvPr>
          <p:cNvSpPr/>
          <p:nvPr/>
        </p:nvSpPr>
        <p:spPr>
          <a:xfrm rot="19960876">
            <a:off x="5467029" y="3692952"/>
            <a:ext cx="1838444" cy="245164"/>
          </a:xfrm>
          <a:prstGeom prst="left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trzałka: w lewo i w prawo 24">
            <a:extLst>
              <a:ext uri="{FF2B5EF4-FFF2-40B4-BE49-F238E27FC236}">
                <a16:creationId xmlns:a16="http://schemas.microsoft.com/office/drawing/2014/main" id="{EB8C72BA-BC01-AD88-B913-A80947F0A8AF}"/>
              </a:ext>
            </a:extLst>
          </p:cNvPr>
          <p:cNvSpPr/>
          <p:nvPr/>
        </p:nvSpPr>
        <p:spPr>
          <a:xfrm rot="1462543">
            <a:off x="5555556" y="1930282"/>
            <a:ext cx="1838444" cy="245164"/>
          </a:xfrm>
          <a:prstGeom prst="left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trzałka: w lewo i w prawo 25">
            <a:extLst>
              <a:ext uri="{FF2B5EF4-FFF2-40B4-BE49-F238E27FC236}">
                <a16:creationId xmlns:a16="http://schemas.microsoft.com/office/drawing/2014/main" id="{AB56FDE0-AA83-9BAA-F0D1-DD934098BFB2}"/>
              </a:ext>
            </a:extLst>
          </p:cNvPr>
          <p:cNvSpPr/>
          <p:nvPr/>
        </p:nvSpPr>
        <p:spPr>
          <a:xfrm rot="1462543">
            <a:off x="1853444" y="3704911"/>
            <a:ext cx="1838444" cy="245164"/>
          </a:xfrm>
          <a:prstGeom prst="left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Google Shape;144;p14">
            <a:extLst>
              <a:ext uri="{FF2B5EF4-FFF2-40B4-BE49-F238E27FC236}">
                <a16:creationId xmlns:a16="http://schemas.microsoft.com/office/drawing/2014/main" id="{217E91FA-7838-E08A-0DCA-7FC21627C227}"/>
              </a:ext>
            </a:extLst>
          </p:cNvPr>
          <p:cNvSpPr txBox="1">
            <a:spLocks/>
          </p:cNvSpPr>
          <p:nvPr/>
        </p:nvSpPr>
        <p:spPr>
          <a:xfrm>
            <a:off x="68712" y="4442225"/>
            <a:ext cx="3403894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95000"/>
              </a:lnSpc>
              <a:buClr>
                <a:schemeClr val="dk1"/>
              </a:buClr>
              <a:buSzPts val="1018"/>
            </a:pPr>
            <a:r>
              <a:rPr lang="pl-PL" sz="1100" i="1" dirty="0">
                <a:latin typeface="Inter"/>
                <a:ea typeface="Inter"/>
                <a:cs typeface="Inter"/>
                <a:sym typeface="Inter"/>
              </a:rPr>
              <a:t>Najważniejszym czynnikiem przetrwania nie jest inteligencja ani siła, lecz </a:t>
            </a:r>
            <a:r>
              <a:rPr lang="pl-PL" sz="1100" b="1" i="1" u="sng" dirty="0">
                <a:latin typeface="Inter"/>
                <a:ea typeface="Inter"/>
                <a:cs typeface="Inter"/>
                <a:sym typeface="Inter"/>
              </a:rPr>
              <a:t>zdolność adaptacji.</a:t>
            </a:r>
          </a:p>
          <a:p>
            <a:pPr marL="0" indent="0">
              <a:lnSpc>
                <a:spcPct val="95000"/>
              </a:lnSpc>
              <a:buClr>
                <a:schemeClr val="dk1"/>
              </a:buClr>
              <a:buSzPts val="1018"/>
            </a:pPr>
            <a:endParaRPr lang="pl-PL" sz="1100" b="1" i="1" u="sng" dirty="0">
              <a:latin typeface="Inter"/>
              <a:ea typeface="Inter"/>
              <a:sym typeface="Inter"/>
            </a:endParaRPr>
          </a:p>
          <a:p>
            <a:pPr marL="0" indent="0">
              <a:lnSpc>
                <a:spcPct val="95000"/>
              </a:lnSpc>
              <a:buClr>
                <a:schemeClr val="dk1"/>
              </a:buClr>
              <a:buSzPts val="1018"/>
            </a:pPr>
            <a:r>
              <a:rPr lang="pl-PL" sz="1100" b="1" dirty="0">
                <a:latin typeface="Inter"/>
                <a:ea typeface="Inter"/>
                <a:sym typeface="Inter"/>
              </a:rPr>
              <a:t>Charles Darwin</a:t>
            </a:r>
            <a:endParaRPr lang="pl-PL" sz="1100" b="1" dirty="0"/>
          </a:p>
        </p:txBody>
      </p:sp>
    </p:spTree>
    <p:extLst>
      <p:ext uri="{BB962C8B-B14F-4D97-AF65-F5344CB8AC3E}">
        <p14:creationId xmlns:p14="http://schemas.microsoft.com/office/powerpoint/2010/main" val="2927990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C8BB1F2C-B013-D06F-D83F-7270C80FF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">
            <a:extLst>
              <a:ext uri="{FF2B5EF4-FFF2-40B4-BE49-F238E27FC236}">
                <a16:creationId xmlns:a16="http://schemas.microsoft.com/office/drawing/2014/main" id="{D1AE0ECE-7836-8FD3-8E57-65E0A7E871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1760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500" dirty="0"/>
              <a:t>Regulacje </a:t>
            </a:r>
            <a:endParaRPr sz="2500" dirty="0"/>
          </a:p>
        </p:txBody>
      </p:sp>
      <p:sp>
        <p:nvSpPr>
          <p:cNvPr id="143" name="Google Shape;143;p14">
            <a:extLst>
              <a:ext uri="{FF2B5EF4-FFF2-40B4-BE49-F238E27FC236}">
                <a16:creationId xmlns:a16="http://schemas.microsoft.com/office/drawing/2014/main" id="{523F215B-C056-2596-6829-7CD2258C561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25911" y="950444"/>
            <a:ext cx="7986465" cy="5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 dirty="0">
                <a:solidFill>
                  <a:schemeClr val="bg1"/>
                </a:solidFill>
              </a:rPr>
              <a:t>2025							               </a:t>
            </a:r>
            <a:r>
              <a:rPr lang="pl" b="1" dirty="0">
                <a:solidFill>
                  <a:srgbClr val="419BD6"/>
                </a:solidFill>
              </a:rPr>
              <a:t>2030+</a:t>
            </a:r>
            <a:endParaRPr dirty="0"/>
          </a:p>
        </p:txBody>
      </p:sp>
      <p:sp>
        <p:nvSpPr>
          <p:cNvPr id="5" name="Strzałka: prążkowana w prawo 4">
            <a:extLst>
              <a:ext uri="{FF2B5EF4-FFF2-40B4-BE49-F238E27FC236}">
                <a16:creationId xmlns:a16="http://schemas.microsoft.com/office/drawing/2014/main" id="{4042B7A3-B22B-7279-9DC9-2112253A9DF5}"/>
              </a:ext>
            </a:extLst>
          </p:cNvPr>
          <p:cNvSpPr/>
          <p:nvPr/>
        </p:nvSpPr>
        <p:spPr>
          <a:xfrm>
            <a:off x="578767" y="748750"/>
            <a:ext cx="7986465" cy="364702"/>
          </a:xfrm>
          <a:prstGeom prst="striped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A62C3A90-EAC9-BA56-B6DC-DA6AE9303045}"/>
              </a:ext>
            </a:extLst>
          </p:cNvPr>
          <p:cNvSpPr txBox="1"/>
          <p:nvPr/>
        </p:nvSpPr>
        <p:spPr>
          <a:xfrm>
            <a:off x="436058" y="1386850"/>
            <a:ext cx="104918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b="1" dirty="0">
                <a:solidFill>
                  <a:schemeClr val="bg1"/>
                </a:solidFill>
                <a:latin typeface="Inter"/>
                <a:ea typeface="Inter"/>
                <a:cs typeface="Inter"/>
                <a:sym typeface="Inter"/>
              </a:rPr>
              <a:t>Zielony ład</a:t>
            </a:r>
            <a:endParaRPr lang="en-US" sz="1100" b="1" dirty="0">
              <a:solidFill>
                <a:schemeClr val="bg1"/>
              </a:solidFill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9BCA9273-7772-1010-080C-F42D30D1D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58" y="1699634"/>
            <a:ext cx="1030179" cy="687121"/>
          </a:xfrm>
          <a:prstGeom prst="rect">
            <a:avLst/>
          </a:prstGeom>
        </p:spPr>
      </p:pic>
      <p:sp>
        <p:nvSpPr>
          <p:cNvPr id="10" name="Strzałka: prążkowana w prawo 9">
            <a:extLst>
              <a:ext uri="{FF2B5EF4-FFF2-40B4-BE49-F238E27FC236}">
                <a16:creationId xmlns:a16="http://schemas.microsoft.com/office/drawing/2014/main" id="{3549116B-167C-97C5-60B2-25FA4D484E3C}"/>
              </a:ext>
            </a:extLst>
          </p:cNvPr>
          <p:cNvSpPr/>
          <p:nvPr/>
        </p:nvSpPr>
        <p:spPr>
          <a:xfrm>
            <a:off x="1601520" y="1892555"/>
            <a:ext cx="607838" cy="301277"/>
          </a:xfrm>
          <a:prstGeom prst="striped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146;p14">
            <a:extLst>
              <a:ext uri="{FF2B5EF4-FFF2-40B4-BE49-F238E27FC236}">
                <a16:creationId xmlns:a16="http://schemas.microsoft.com/office/drawing/2014/main" id="{AC15A921-126F-4C05-90E4-D2135997E4A0}"/>
              </a:ext>
            </a:extLst>
          </p:cNvPr>
          <p:cNvSpPr txBox="1">
            <a:spLocks/>
          </p:cNvSpPr>
          <p:nvPr/>
        </p:nvSpPr>
        <p:spPr>
          <a:xfrm>
            <a:off x="2219926" y="1641468"/>
            <a:ext cx="3816167" cy="813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 algn="l">
              <a:lnSpc>
                <a:spcPct val="95000"/>
              </a:lnSpc>
              <a:buClr>
                <a:schemeClr val="accent1"/>
              </a:buClr>
              <a:buSzPts val="1018"/>
              <a:buFont typeface="Courier New" panose="02070309020205020404" pitchFamily="49" charset="0"/>
              <a:buChar char="o"/>
            </a:pPr>
            <a:r>
              <a:rPr lang="pl-PL" sz="839" dirty="0"/>
              <a:t>Nowe normy emisji dla pojazdów ciężarowych</a:t>
            </a:r>
          </a:p>
          <a:p>
            <a:pPr marL="0" indent="0" algn="l">
              <a:lnSpc>
                <a:spcPct val="95000"/>
              </a:lnSpc>
              <a:buClr>
                <a:schemeClr val="accent1"/>
              </a:buClr>
              <a:buSzPts val="1018"/>
            </a:pPr>
            <a:endParaRPr lang="pl-PL" sz="839" dirty="0"/>
          </a:p>
          <a:p>
            <a:pPr marL="171450" indent="-171450" algn="l">
              <a:lnSpc>
                <a:spcPct val="95000"/>
              </a:lnSpc>
              <a:buClr>
                <a:schemeClr val="accent1"/>
              </a:buClr>
              <a:buSzPts val="1018"/>
              <a:buFont typeface="Courier New" panose="02070309020205020404" pitchFamily="49" charset="0"/>
              <a:buChar char="o"/>
            </a:pPr>
            <a:r>
              <a:rPr lang="pl-PL" sz="839" dirty="0"/>
              <a:t>Obowiązek zwiększania udziału paliw odnawialnych i alternatywnych</a:t>
            </a:r>
          </a:p>
          <a:p>
            <a:pPr marL="0" indent="0" algn="l">
              <a:lnSpc>
                <a:spcPct val="95000"/>
              </a:lnSpc>
              <a:buClr>
                <a:schemeClr val="accent1"/>
              </a:buClr>
              <a:buSzPts val="1018"/>
            </a:pPr>
            <a:endParaRPr lang="pl-PL" sz="839" dirty="0"/>
          </a:p>
          <a:p>
            <a:pPr marL="171450" indent="-171450" algn="l">
              <a:lnSpc>
                <a:spcPct val="95000"/>
              </a:lnSpc>
              <a:buClr>
                <a:schemeClr val="accent1"/>
              </a:buClr>
              <a:buSzPts val="1018"/>
              <a:buFont typeface="Courier New" panose="02070309020205020404" pitchFamily="49" charset="0"/>
              <a:buChar char="o"/>
            </a:pPr>
            <a:r>
              <a:rPr lang="pl-PL" sz="839" dirty="0"/>
              <a:t>Uzależnienie opłat drogowych od emisji CO2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4A7FD90-40A0-4B73-956D-E899A16344AF}"/>
              </a:ext>
            </a:extLst>
          </p:cNvPr>
          <p:cNvSpPr txBox="1"/>
          <p:nvPr/>
        </p:nvSpPr>
        <p:spPr>
          <a:xfrm>
            <a:off x="253707" y="2466342"/>
            <a:ext cx="141388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 err="1">
                <a:solidFill>
                  <a:schemeClr val="bg1"/>
                </a:solidFill>
                <a:latin typeface="Inter"/>
                <a:ea typeface="Inter"/>
              </a:rPr>
              <a:t>Pakiet</a:t>
            </a:r>
            <a:r>
              <a:rPr lang="en-US" sz="1100" b="1" dirty="0">
                <a:solidFill>
                  <a:schemeClr val="bg1"/>
                </a:solidFill>
                <a:latin typeface="Inter"/>
                <a:ea typeface="Inter"/>
              </a:rPr>
              <a:t> </a:t>
            </a:r>
            <a:r>
              <a:rPr lang="en-US" sz="1100" b="1" dirty="0" err="1">
                <a:solidFill>
                  <a:schemeClr val="bg1"/>
                </a:solidFill>
                <a:latin typeface="Inter"/>
                <a:ea typeface="Inter"/>
              </a:rPr>
              <a:t>Mobilności</a:t>
            </a:r>
            <a:endParaRPr lang="en-US" sz="1100" b="1" dirty="0">
              <a:solidFill>
                <a:schemeClr val="bg1"/>
              </a:solidFill>
              <a:latin typeface="Inter"/>
              <a:ea typeface="Inter"/>
            </a:endParaRP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28F64DF3-3F89-4B90-12C9-B05838E18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057" y="2807539"/>
            <a:ext cx="1030179" cy="687121"/>
          </a:xfrm>
          <a:prstGeom prst="rect">
            <a:avLst/>
          </a:prstGeom>
        </p:spPr>
      </p:pic>
      <p:sp>
        <p:nvSpPr>
          <p:cNvPr id="19" name="Strzałka: prążkowana w prawo 18">
            <a:extLst>
              <a:ext uri="{FF2B5EF4-FFF2-40B4-BE49-F238E27FC236}">
                <a16:creationId xmlns:a16="http://schemas.microsoft.com/office/drawing/2014/main" id="{90D80729-4B73-4F62-1949-C6FB6239E39F}"/>
              </a:ext>
            </a:extLst>
          </p:cNvPr>
          <p:cNvSpPr/>
          <p:nvPr/>
        </p:nvSpPr>
        <p:spPr>
          <a:xfrm>
            <a:off x="1601520" y="2984301"/>
            <a:ext cx="607838" cy="301277"/>
          </a:xfrm>
          <a:prstGeom prst="striped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Google Shape;146;p14">
            <a:extLst>
              <a:ext uri="{FF2B5EF4-FFF2-40B4-BE49-F238E27FC236}">
                <a16:creationId xmlns:a16="http://schemas.microsoft.com/office/drawing/2014/main" id="{884FFE8F-8B64-5EDB-7D9D-4DD9F79F1267}"/>
              </a:ext>
            </a:extLst>
          </p:cNvPr>
          <p:cNvSpPr txBox="1">
            <a:spLocks/>
          </p:cNvSpPr>
          <p:nvPr/>
        </p:nvSpPr>
        <p:spPr>
          <a:xfrm>
            <a:off x="2219926" y="2733214"/>
            <a:ext cx="3927163" cy="813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 algn="l">
              <a:lnSpc>
                <a:spcPct val="95000"/>
              </a:lnSpc>
              <a:buClr>
                <a:schemeClr val="accent1"/>
              </a:buClr>
              <a:buSzPts val="1018"/>
              <a:buFont typeface="Courier New" panose="02070309020205020404" pitchFamily="49" charset="0"/>
              <a:buChar char="o"/>
            </a:pPr>
            <a:r>
              <a:rPr lang="pl-PL" sz="839" dirty="0"/>
              <a:t>Cyfrowe tachografy drugiej generacji</a:t>
            </a:r>
          </a:p>
          <a:p>
            <a:pPr marL="0" indent="0" algn="l">
              <a:lnSpc>
                <a:spcPct val="95000"/>
              </a:lnSpc>
              <a:buClr>
                <a:schemeClr val="accent1"/>
              </a:buClr>
              <a:buSzPts val="1018"/>
            </a:pPr>
            <a:endParaRPr lang="pl-PL" sz="839" dirty="0"/>
          </a:p>
          <a:p>
            <a:pPr marL="171450" indent="-171450" algn="l">
              <a:lnSpc>
                <a:spcPct val="95000"/>
              </a:lnSpc>
              <a:buClr>
                <a:schemeClr val="accent1"/>
              </a:buClr>
              <a:buSzPts val="1018"/>
              <a:buFont typeface="Courier New" panose="02070309020205020404" pitchFamily="49" charset="0"/>
              <a:buChar char="o"/>
            </a:pPr>
            <a:r>
              <a:rPr lang="pl-PL" sz="839" dirty="0"/>
              <a:t>Archiwizacja danych</a:t>
            </a:r>
          </a:p>
          <a:p>
            <a:pPr marL="0" indent="0" algn="l">
              <a:lnSpc>
                <a:spcPct val="95000"/>
              </a:lnSpc>
              <a:buClr>
                <a:schemeClr val="accent1"/>
              </a:buClr>
              <a:buSzPts val="1018"/>
            </a:pPr>
            <a:endParaRPr lang="pl-PL" sz="839" dirty="0"/>
          </a:p>
          <a:p>
            <a:pPr marL="171450" indent="-171450" algn="l">
              <a:lnSpc>
                <a:spcPct val="95000"/>
              </a:lnSpc>
              <a:buClr>
                <a:schemeClr val="accent1"/>
              </a:buClr>
              <a:buSzPts val="1018"/>
              <a:buFont typeface="Courier New" panose="02070309020205020404" pitchFamily="49" charset="0"/>
              <a:buChar char="o"/>
            </a:pPr>
            <a:r>
              <a:rPr lang="pl-PL" sz="839" dirty="0"/>
              <a:t>Istniejące regulacje (czas pracy, kabotaż, wynagrodzenia, powrót na bazę)</a:t>
            </a:r>
          </a:p>
        </p:txBody>
      </p:sp>
      <p:pic>
        <p:nvPicPr>
          <p:cNvPr id="29" name="Obraz 28">
            <a:extLst>
              <a:ext uri="{FF2B5EF4-FFF2-40B4-BE49-F238E27FC236}">
                <a16:creationId xmlns:a16="http://schemas.microsoft.com/office/drawing/2014/main" id="{75FF0133-D342-740E-021D-07E96F2584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057" y="3962429"/>
            <a:ext cx="1073688" cy="790644"/>
          </a:xfrm>
          <a:prstGeom prst="rect">
            <a:avLst/>
          </a:prstGeom>
        </p:spPr>
      </p:pic>
      <p:sp>
        <p:nvSpPr>
          <p:cNvPr id="30" name="pole tekstowe 29">
            <a:extLst>
              <a:ext uri="{FF2B5EF4-FFF2-40B4-BE49-F238E27FC236}">
                <a16:creationId xmlns:a16="http://schemas.microsoft.com/office/drawing/2014/main" id="{B1F0D425-D0F1-0EBB-45AE-8A9266A8DBCA}"/>
              </a:ext>
            </a:extLst>
          </p:cNvPr>
          <p:cNvSpPr txBox="1"/>
          <p:nvPr/>
        </p:nvSpPr>
        <p:spPr>
          <a:xfrm>
            <a:off x="244204" y="3634086"/>
            <a:ext cx="15687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b="1" dirty="0">
                <a:solidFill>
                  <a:schemeClr val="bg1"/>
                </a:solidFill>
                <a:latin typeface="Inter"/>
                <a:ea typeface="Inter"/>
              </a:rPr>
              <a:t>Raportowanie CSRD</a:t>
            </a:r>
            <a:endParaRPr lang="en-US" sz="1100" b="1" dirty="0">
              <a:solidFill>
                <a:schemeClr val="bg1"/>
              </a:solidFill>
              <a:latin typeface="Inter"/>
              <a:ea typeface="Inter"/>
            </a:endParaRPr>
          </a:p>
        </p:txBody>
      </p:sp>
      <p:sp>
        <p:nvSpPr>
          <p:cNvPr id="31" name="Strzałka: prążkowana w prawo 30">
            <a:extLst>
              <a:ext uri="{FF2B5EF4-FFF2-40B4-BE49-F238E27FC236}">
                <a16:creationId xmlns:a16="http://schemas.microsoft.com/office/drawing/2014/main" id="{DE0A9AC8-2F68-499D-2562-7F570145E7AB}"/>
              </a:ext>
            </a:extLst>
          </p:cNvPr>
          <p:cNvSpPr/>
          <p:nvPr/>
        </p:nvSpPr>
        <p:spPr>
          <a:xfrm>
            <a:off x="1601520" y="4146783"/>
            <a:ext cx="607838" cy="301277"/>
          </a:xfrm>
          <a:prstGeom prst="striped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Google Shape;146;p14">
            <a:extLst>
              <a:ext uri="{FF2B5EF4-FFF2-40B4-BE49-F238E27FC236}">
                <a16:creationId xmlns:a16="http://schemas.microsoft.com/office/drawing/2014/main" id="{519F690B-8B96-3D66-6D4C-036E3D019B43}"/>
              </a:ext>
            </a:extLst>
          </p:cNvPr>
          <p:cNvSpPr txBox="1">
            <a:spLocks/>
          </p:cNvSpPr>
          <p:nvPr/>
        </p:nvSpPr>
        <p:spPr>
          <a:xfrm>
            <a:off x="2219926" y="3895696"/>
            <a:ext cx="4408148" cy="813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 algn="l">
              <a:lnSpc>
                <a:spcPct val="95000"/>
              </a:lnSpc>
              <a:buClr>
                <a:schemeClr val="accent1"/>
              </a:buClr>
              <a:buSzPts val="1018"/>
              <a:buFont typeface="Courier New" panose="02070309020205020404" pitchFamily="49" charset="0"/>
              <a:buChar char="o"/>
            </a:pPr>
            <a:r>
              <a:rPr lang="pl-PL" sz="839" dirty="0"/>
              <a:t>Od 2025 roku co najmniej kilka tysięcy firm objętych obowiązkiem raportowania</a:t>
            </a:r>
          </a:p>
          <a:p>
            <a:pPr marL="0" indent="0" algn="l">
              <a:lnSpc>
                <a:spcPct val="95000"/>
              </a:lnSpc>
              <a:buClr>
                <a:schemeClr val="accent1"/>
              </a:buClr>
              <a:buSzPts val="1018"/>
            </a:pPr>
            <a:endParaRPr lang="pl-PL" sz="839" dirty="0"/>
          </a:p>
          <a:p>
            <a:pPr marL="171450" indent="-171450" algn="l">
              <a:lnSpc>
                <a:spcPct val="95000"/>
              </a:lnSpc>
              <a:buClr>
                <a:schemeClr val="accent1"/>
              </a:buClr>
              <a:buSzPts val="1018"/>
              <a:buFont typeface="Courier New" panose="02070309020205020404" pitchFamily="49" charset="0"/>
              <a:buChar char="o"/>
            </a:pPr>
            <a:r>
              <a:rPr lang="pl-PL" sz="839" dirty="0"/>
              <a:t>Cześć firm transportowych będzie musiała raportować ze względu na kontrahentów</a:t>
            </a:r>
          </a:p>
          <a:p>
            <a:pPr marL="0" indent="0" algn="l">
              <a:lnSpc>
                <a:spcPct val="95000"/>
              </a:lnSpc>
              <a:buClr>
                <a:schemeClr val="accent1"/>
              </a:buClr>
              <a:buSzPts val="1018"/>
            </a:pPr>
            <a:endParaRPr lang="pl-PL" sz="839" dirty="0"/>
          </a:p>
          <a:p>
            <a:pPr marL="171450" indent="-171450" algn="l">
              <a:lnSpc>
                <a:spcPct val="95000"/>
              </a:lnSpc>
              <a:buClr>
                <a:schemeClr val="accent1"/>
              </a:buClr>
              <a:buSzPts val="1018"/>
              <a:buFont typeface="Courier New" panose="02070309020205020404" pitchFamily="49" charset="0"/>
              <a:buChar char="o"/>
            </a:pPr>
            <a:r>
              <a:rPr lang="pl-PL" sz="839" dirty="0"/>
              <a:t>Ilość firm objętych obowiązkiem raportowania będzie rosła</a:t>
            </a:r>
          </a:p>
        </p:txBody>
      </p:sp>
      <p:sp>
        <p:nvSpPr>
          <p:cNvPr id="33" name="Google Shape;143;p14">
            <a:extLst>
              <a:ext uri="{FF2B5EF4-FFF2-40B4-BE49-F238E27FC236}">
                <a16:creationId xmlns:a16="http://schemas.microsoft.com/office/drawing/2014/main" id="{DF7BF33B-1C7E-4A84-8A20-30C41BE108D5}"/>
              </a:ext>
            </a:extLst>
          </p:cNvPr>
          <p:cNvSpPr txBox="1">
            <a:spLocks/>
          </p:cNvSpPr>
          <p:nvPr/>
        </p:nvSpPr>
        <p:spPr>
          <a:xfrm>
            <a:off x="6894004" y="1472744"/>
            <a:ext cx="1938296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"/>
              <a:buNone/>
              <a:defRPr sz="16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l">
              <a:lnSpc>
                <a:spcPct val="90000"/>
              </a:lnSpc>
            </a:pPr>
            <a:r>
              <a:rPr lang="pl-PL" b="1" dirty="0">
                <a:solidFill>
                  <a:srgbClr val="419BD6"/>
                </a:solidFill>
              </a:rPr>
              <a:t>Zagrożenia</a:t>
            </a:r>
            <a:endParaRPr lang="pl-PL" dirty="0"/>
          </a:p>
        </p:txBody>
      </p:sp>
      <p:cxnSp>
        <p:nvCxnSpPr>
          <p:cNvPr id="34" name="Google Shape;72;p8">
            <a:extLst>
              <a:ext uri="{FF2B5EF4-FFF2-40B4-BE49-F238E27FC236}">
                <a16:creationId xmlns:a16="http://schemas.microsoft.com/office/drawing/2014/main" id="{6E109968-CD0A-3627-5E06-9C608CC081C2}"/>
              </a:ext>
            </a:extLst>
          </p:cNvPr>
          <p:cNvCxnSpPr>
            <a:cxnSpLocks/>
          </p:cNvCxnSpPr>
          <p:nvPr/>
        </p:nvCxnSpPr>
        <p:spPr>
          <a:xfrm>
            <a:off x="6638642" y="1452681"/>
            <a:ext cx="40388" cy="3300392"/>
          </a:xfrm>
          <a:prstGeom prst="straightConnector1">
            <a:avLst/>
          </a:prstGeom>
          <a:noFill/>
          <a:ln w="9525" cap="flat" cmpd="sng">
            <a:solidFill>
              <a:srgbClr val="419BD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143;p14">
            <a:extLst>
              <a:ext uri="{FF2B5EF4-FFF2-40B4-BE49-F238E27FC236}">
                <a16:creationId xmlns:a16="http://schemas.microsoft.com/office/drawing/2014/main" id="{A5D7A659-7726-A683-C89D-76123B354DFE}"/>
              </a:ext>
            </a:extLst>
          </p:cNvPr>
          <p:cNvSpPr txBox="1">
            <a:spLocks/>
          </p:cNvSpPr>
          <p:nvPr/>
        </p:nvSpPr>
        <p:spPr>
          <a:xfrm>
            <a:off x="6894004" y="2887307"/>
            <a:ext cx="1938296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"/>
              <a:buNone/>
              <a:defRPr sz="16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l">
              <a:lnSpc>
                <a:spcPct val="90000"/>
              </a:lnSpc>
            </a:pPr>
            <a:r>
              <a:rPr lang="pl-PL" b="1" dirty="0">
                <a:solidFill>
                  <a:srgbClr val="419BD6"/>
                </a:solidFill>
              </a:rPr>
              <a:t>Szanse</a:t>
            </a:r>
            <a:endParaRPr lang="pl-PL" dirty="0"/>
          </a:p>
        </p:txBody>
      </p: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EE2DA6BB-949D-BEAA-8237-4CE89A426999}"/>
              </a:ext>
            </a:extLst>
          </p:cNvPr>
          <p:cNvSpPr txBox="1"/>
          <p:nvPr/>
        </p:nvSpPr>
        <p:spPr>
          <a:xfrm>
            <a:off x="7074706" y="1895647"/>
            <a:ext cx="1688733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b="1" dirty="0">
                <a:solidFill>
                  <a:schemeClr val="bg1"/>
                </a:solidFill>
              </a:rPr>
              <a:t>Wzrost kosztów</a:t>
            </a:r>
          </a:p>
          <a:p>
            <a:endParaRPr lang="pl-PL" sz="1100" b="1" dirty="0">
              <a:solidFill>
                <a:schemeClr val="bg1"/>
              </a:solidFill>
            </a:endParaRPr>
          </a:p>
          <a:p>
            <a:r>
              <a:rPr lang="pl-PL" sz="1100" b="1" dirty="0">
                <a:solidFill>
                  <a:schemeClr val="bg1"/>
                </a:solidFill>
              </a:rPr>
              <a:t>Zmiany strukturalne</a:t>
            </a:r>
          </a:p>
          <a:p>
            <a:endParaRPr lang="pl-PL" sz="1100" b="1" dirty="0">
              <a:solidFill>
                <a:schemeClr val="bg1"/>
              </a:solidFill>
            </a:endParaRPr>
          </a:p>
          <a:p>
            <a:r>
              <a:rPr lang="pl-PL" sz="1100" b="1" dirty="0">
                <a:solidFill>
                  <a:schemeClr val="bg1"/>
                </a:solidFill>
              </a:rPr>
              <a:t>Ryzyko prawne</a:t>
            </a:r>
            <a:endParaRPr lang="en-US" sz="1100" dirty="0"/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4E8E1FCA-E1E8-B3FE-65B5-21C18839A920}"/>
              </a:ext>
            </a:extLst>
          </p:cNvPr>
          <p:cNvSpPr txBox="1"/>
          <p:nvPr/>
        </p:nvSpPr>
        <p:spPr>
          <a:xfrm>
            <a:off x="7119627" y="3257269"/>
            <a:ext cx="1688733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b="1" dirty="0">
                <a:solidFill>
                  <a:schemeClr val="bg1"/>
                </a:solidFill>
              </a:rPr>
              <a:t>Szybkie dostosowanie</a:t>
            </a:r>
          </a:p>
          <a:p>
            <a:endParaRPr lang="pl-PL" sz="1100" b="1" dirty="0">
              <a:solidFill>
                <a:schemeClr val="bg1"/>
              </a:solidFill>
            </a:endParaRPr>
          </a:p>
          <a:p>
            <a:r>
              <a:rPr lang="pl-PL" sz="1100" b="1" dirty="0">
                <a:solidFill>
                  <a:schemeClr val="bg1"/>
                </a:solidFill>
              </a:rPr>
              <a:t>Słabsza konkurencja</a:t>
            </a:r>
          </a:p>
          <a:p>
            <a:endParaRPr lang="pl-PL" sz="1100" b="1" dirty="0">
              <a:solidFill>
                <a:schemeClr val="bg1"/>
              </a:solidFill>
            </a:endParaRPr>
          </a:p>
          <a:p>
            <a:r>
              <a:rPr lang="pl-PL" sz="1100" b="1" dirty="0">
                <a:solidFill>
                  <a:schemeClr val="bg1"/>
                </a:solidFill>
              </a:rPr>
              <a:t>Know-how</a:t>
            </a:r>
          </a:p>
        </p:txBody>
      </p:sp>
    </p:spTree>
    <p:extLst>
      <p:ext uri="{BB962C8B-B14F-4D97-AF65-F5344CB8AC3E}">
        <p14:creationId xmlns:p14="http://schemas.microsoft.com/office/powerpoint/2010/main" val="2097591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E4F0D333-F472-B187-9EEC-6EC2E767D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">
            <a:extLst>
              <a:ext uri="{FF2B5EF4-FFF2-40B4-BE49-F238E27FC236}">
                <a16:creationId xmlns:a16="http://schemas.microsoft.com/office/drawing/2014/main" id="{E3B28194-A714-2CE2-A027-E026AD700C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1760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500" dirty="0"/>
              <a:t>Technologia</a:t>
            </a:r>
            <a:endParaRPr sz="2500" dirty="0"/>
          </a:p>
        </p:txBody>
      </p:sp>
      <p:sp>
        <p:nvSpPr>
          <p:cNvPr id="143" name="Google Shape;143;p14">
            <a:extLst>
              <a:ext uri="{FF2B5EF4-FFF2-40B4-BE49-F238E27FC236}">
                <a16:creationId xmlns:a16="http://schemas.microsoft.com/office/drawing/2014/main" id="{76206E29-B952-1494-7204-949712B262B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25911" y="950444"/>
            <a:ext cx="7986465" cy="5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 dirty="0">
                <a:solidFill>
                  <a:schemeClr val="bg1"/>
                </a:solidFill>
              </a:rPr>
              <a:t>2025							               </a:t>
            </a:r>
            <a:r>
              <a:rPr lang="pl" b="1" dirty="0">
                <a:solidFill>
                  <a:srgbClr val="419BD6"/>
                </a:solidFill>
              </a:rPr>
              <a:t>2030+</a:t>
            </a:r>
            <a:endParaRPr dirty="0"/>
          </a:p>
        </p:txBody>
      </p:sp>
      <p:sp>
        <p:nvSpPr>
          <p:cNvPr id="5" name="Strzałka: prążkowana w prawo 4">
            <a:extLst>
              <a:ext uri="{FF2B5EF4-FFF2-40B4-BE49-F238E27FC236}">
                <a16:creationId xmlns:a16="http://schemas.microsoft.com/office/drawing/2014/main" id="{8F4A818E-1364-9FF1-56E2-16FFF563E18C}"/>
              </a:ext>
            </a:extLst>
          </p:cNvPr>
          <p:cNvSpPr/>
          <p:nvPr/>
        </p:nvSpPr>
        <p:spPr>
          <a:xfrm>
            <a:off x="578767" y="748750"/>
            <a:ext cx="7986465" cy="364702"/>
          </a:xfrm>
          <a:prstGeom prst="striped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4580816-6B41-1620-080A-69470D9421E8}"/>
              </a:ext>
            </a:extLst>
          </p:cNvPr>
          <p:cNvSpPr txBox="1"/>
          <p:nvPr/>
        </p:nvSpPr>
        <p:spPr>
          <a:xfrm>
            <a:off x="205987" y="1381733"/>
            <a:ext cx="16536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b="1" dirty="0">
                <a:solidFill>
                  <a:schemeClr val="bg1"/>
                </a:solidFill>
                <a:latin typeface="Inter"/>
                <a:ea typeface="Inter"/>
                <a:sym typeface="Inter"/>
              </a:rPr>
              <a:t>Rozwiązania cyfrowe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0" name="Strzałka: prążkowana w prawo 9">
            <a:extLst>
              <a:ext uri="{FF2B5EF4-FFF2-40B4-BE49-F238E27FC236}">
                <a16:creationId xmlns:a16="http://schemas.microsoft.com/office/drawing/2014/main" id="{A87E2847-4975-E072-DA06-700EA7189F64}"/>
              </a:ext>
            </a:extLst>
          </p:cNvPr>
          <p:cNvSpPr/>
          <p:nvPr/>
        </p:nvSpPr>
        <p:spPr>
          <a:xfrm>
            <a:off x="1601520" y="1892555"/>
            <a:ext cx="607838" cy="301277"/>
          </a:xfrm>
          <a:prstGeom prst="striped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146;p14">
            <a:extLst>
              <a:ext uri="{FF2B5EF4-FFF2-40B4-BE49-F238E27FC236}">
                <a16:creationId xmlns:a16="http://schemas.microsoft.com/office/drawing/2014/main" id="{CD377CA2-AA67-097B-7CB0-9467F2A1DEDF}"/>
              </a:ext>
            </a:extLst>
          </p:cNvPr>
          <p:cNvSpPr txBox="1">
            <a:spLocks/>
          </p:cNvSpPr>
          <p:nvPr/>
        </p:nvSpPr>
        <p:spPr>
          <a:xfrm>
            <a:off x="2219926" y="1641468"/>
            <a:ext cx="3816167" cy="813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 algn="l">
              <a:lnSpc>
                <a:spcPct val="95000"/>
              </a:lnSpc>
              <a:buClr>
                <a:schemeClr val="accent1"/>
              </a:buClr>
              <a:buSzPts val="1018"/>
              <a:buFont typeface="Courier New" panose="02070309020205020404" pitchFamily="49" charset="0"/>
              <a:buChar char="o"/>
            </a:pPr>
            <a:r>
              <a:rPr lang="pl-PL" sz="839" dirty="0"/>
              <a:t>Technologie chmurowe, blockchain, sztuczna inteligencja (AI)</a:t>
            </a:r>
          </a:p>
          <a:p>
            <a:pPr marL="0" indent="0" algn="l">
              <a:lnSpc>
                <a:spcPct val="95000"/>
              </a:lnSpc>
              <a:buClr>
                <a:schemeClr val="accent1"/>
              </a:buClr>
              <a:buSzPts val="1018"/>
            </a:pPr>
            <a:endParaRPr lang="pl-PL" sz="839" dirty="0"/>
          </a:p>
          <a:p>
            <a:pPr marL="171450" indent="-171450" algn="l">
              <a:lnSpc>
                <a:spcPct val="95000"/>
              </a:lnSpc>
              <a:buClr>
                <a:schemeClr val="accent1"/>
              </a:buClr>
              <a:buSzPts val="1018"/>
              <a:buFont typeface="Courier New" panose="02070309020205020404" pitchFamily="49" charset="0"/>
              <a:buChar char="o"/>
            </a:pPr>
            <a:r>
              <a:rPr lang="pl-PL" sz="839" dirty="0"/>
              <a:t>Cyfrowe platformy sprzedażowe</a:t>
            </a:r>
          </a:p>
          <a:p>
            <a:pPr marL="0" indent="0" algn="l">
              <a:lnSpc>
                <a:spcPct val="95000"/>
              </a:lnSpc>
              <a:buClr>
                <a:schemeClr val="accent1"/>
              </a:buClr>
              <a:buSzPts val="1018"/>
            </a:pPr>
            <a:endParaRPr lang="pl-PL" sz="839" dirty="0"/>
          </a:p>
          <a:p>
            <a:pPr marL="171450" indent="-171450" algn="l">
              <a:lnSpc>
                <a:spcPct val="95000"/>
              </a:lnSpc>
              <a:buClr>
                <a:schemeClr val="accent1"/>
              </a:buClr>
              <a:buSzPts val="1018"/>
              <a:buFont typeface="Courier New" panose="02070309020205020404" pitchFamily="49" charset="0"/>
              <a:buChar char="o"/>
            </a:pPr>
            <a:r>
              <a:rPr lang="pl-PL" sz="839" dirty="0"/>
              <a:t>Inteligentne systemy transportowe (ITS)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0172D3AD-C631-2EE1-E413-C2D9F56A25DB}"/>
              </a:ext>
            </a:extLst>
          </p:cNvPr>
          <p:cNvSpPr txBox="1"/>
          <p:nvPr/>
        </p:nvSpPr>
        <p:spPr>
          <a:xfrm>
            <a:off x="253707" y="2466342"/>
            <a:ext cx="152562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b="1" dirty="0">
                <a:solidFill>
                  <a:schemeClr val="bg1"/>
                </a:solidFill>
                <a:latin typeface="Inter"/>
                <a:ea typeface="Inter"/>
              </a:rPr>
              <a:t>Nowe typy napędu</a:t>
            </a:r>
            <a:endParaRPr lang="en-US" sz="1100" b="1" dirty="0">
              <a:solidFill>
                <a:schemeClr val="bg1"/>
              </a:solidFill>
              <a:latin typeface="Inter"/>
              <a:ea typeface="Inter"/>
            </a:endParaRPr>
          </a:p>
        </p:txBody>
      </p:sp>
      <p:sp>
        <p:nvSpPr>
          <p:cNvPr id="19" name="Strzałka: prążkowana w prawo 18">
            <a:extLst>
              <a:ext uri="{FF2B5EF4-FFF2-40B4-BE49-F238E27FC236}">
                <a16:creationId xmlns:a16="http://schemas.microsoft.com/office/drawing/2014/main" id="{F25AB369-954B-FADC-E99C-F1DB6DFA016B}"/>
              </a:ext>
            </a:extLst>
          </p:cNvPr>
          <p:cNvSpPr/>
          <p:nvPr/>
        </p:nvSpPr>
        <p:spPr>
          <a:xfrm>
            <a:off x="1601520" y="2984301"/>
            <a:ext cx="607838" cy="301277"/>
          </a:xfrm>
          <a:prstGeom prst="striped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Google Shape;146;p14">
            <a:extLst>
              <a:ext uri="{FF2B5EF4-FFF2-40B4-BE49-F238E27FC236}">
                <a16:creationId xmlns:a16="http://schemas.microsoft.com/office/drawing/2014/main" id="{E6A33B36-6BE9-3B97-0434-9EEB7E15CD13}"/>
              </a:ext>
            </a:extLst>
          </p:cNvPr>
          <p:cNvSpPr txBox="1">
            <a:spLocks/>
          </p:cNvSpPr>
          <p:nvPr/>
        </p:nvSpPr>
        <p:spPr>
          <a:xfrm>
            <a:off x="2219926" y="2733214"/>
            <a:ext cx="3927163" cy="813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 algn="l">
              <a:lnSpc>
                <a:spcPct val="95000"/>
              </a:lnSpc>
              <a:buClr>
                <a:schemeClr val="accent1"/>
              </a:buClr>
              <a:buSzPts val="1018"/>
              <a:buFont typeface="Courier New" panose="02070309020205020404" pitchFamily="49" charset="0"/>
              <a:buChar char="o"/>
            </a:pPr>
            <a:r>
              <a:rPr lang="pl-PL" sz="839" dirty="0"/>
              <a:t>Nowe napędy o niższej emisji CO2</a:t>
            </a:r>
          </a:p>
          <a:p>
            <a:pPr marL="0" indent="0" algn="l">
              <a:lnSpc>
                <a:spcPct val="95000"/>
              </a:lnSpc>
              <a:buClr>
                <a:schemeClr val="accent1"/>
              </a:buClr>
              <a:buSzPts val="1018"/>
            </a:pPr>
            <a:endParaRPr lang="pl-PL" sz="839" dirty="0"/>
          </a:p>
          <a:p>
            <a:pPr marL="171450" indent="-171450" algn="l">
              <a:lnSpc>
                <a:spcPct val="95000"/>
              </a:lnSpc>
              <a:buClr>
                <a:schemeClr val="accent1"/>
              </a:buClr>
              <a:buSzPts val="1018"/>
              <a:buFont typeface="Courier New" panose="02070309020205020404" pitchFamily="49" charset="0"/>
              <a:buChar char="o"/>
            </a:pPr>
            <a:r>
              <a:rPr lang="pl-PL" sz="839" dirty="0"/>
              <a:t>Pojazdy hybrydowe / elektryczne</a:t>
            </a:r>
          </a:p>
          <a:p>
            <a:pPr marL="0" indent="0" algn="l">
              <a:lnSpc>
                <a:spcPct val="95000"/>
              </a:lnSpc>
              <a:buClr>
                <a:schemeClr val="accent1"/>
              </a:buClr>
              <a:buSzPts val="1018"/>
            </a:pPr>
            <a:endParaRPr lang="pl-PL" sz="839" dirty="0"/>
          </a:p>
          <a:p>
            <a:pPr marL="171450" indent="-171450" algn="l">
              <a:lnSpc>
                <a:spcPct val="95000"/>
              </a:lnSpc>
              <a:buClr>
                <a:schemeClr val="accent1"/>
              </a:buClr>
              <a:buSzPts val="1018"/>
              <a:buFont typeface="Courier New" panose="02070309020205020404" pitchFamily="49" charset="0"/>
              <a:buChar char="o"/>
            </a:pPr>
            <a:r>
              <a:rPr lang="pl-PL" sz="839" dirty="0"/>
              <a:t>Alternatywne rozwiązania w kwestii napędu (biopaliwa, wodór)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538745D5-5E8D-D4AE-83BD-DAEC1AC1D283}"/>
              </a:ext>
            </a:extLst>
          </p:cNvPr>
          <p:cNvSpPr txBox="1"/>
          <p:nvPr/>
        </p:nvSpPr>
        <p:spPr>
          <a:xfrm>
            <a:off x="244204" y="3634086"/>
            <a:ext cx="176074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b="1" dirty="0">
                <a:solidFill>
                  <a:schemeClr val="bg1"/>
                </a:solidFill>
                <a:latin typeface="Inter"/>
                <a:ea typeface="Inter"/>
              </a:rPr>
              <a:t>Pojazdy autonomiczne</a:t>
            </a:r>
            <a:endParaRPr lang="en-US" sz="1100" b="1" dirty="0">
              <a:solidFill>
                <a:schemeClr val="bg1"/>
              </a:solidFill>
              <a:latin typeface="Inter"/>
              <a:ea typeface="Inter"/>
            </a:endParaRPr>
          </a:p>
        </p:txBody>
      </p:sp>
      <p:sp>
        <p:nvSpPr>
          <p:cNvPr id="31" name="Strzałka: prążkowana w prawo 30">
            <a:extLst>
              <a:ext uri="{FF2B5EF4-FFF2-40B4-BE49-F238E27FC236}">
                <a16:creationId xmlns:a16="http://schemas.microsoft.com/office/drawing/2014/main" id="{5D313FE4-69DB-55B0-C74C-92B1735D839C}"/>
              </a:ext>
            </a:extLst>
          </p:cNvPr>
          <p:cNvSpPr/>
          <p:nvPr/>
        </p:nvSpPr>
        <p:spPr>
          <a:xfrm>
            <a:off x="1601520" y="4146783"/>
            <a:ext cx="607838" cy="301277"/>
          </a:xfrm>
          <a:prstGeom prst="striped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Google Shape;146;p14">
            <a:extLst>
              <a:ext uri="{FF2B5EF4-FFF2-40B4-BE49-F238E27FC236}">
                <a16:creationId xmlns:a16="http://schemas.microsoft.com/office/drawing/2014/main" id="{E139EC10-E01A-8437-3227-334AE2B811FB}"/>
              </a:ext>
            </a:extLst>
          </p:cNvPr>
          <p:cNvSpPr txBox="1">
            <a:spLocks/>
          </p:cNvSpPr>
          <p:nvPr/>
        </p:nvSpPr>
        <p:spPr>
          <a:xfrm>
            <a:off x="2219926" y="3895696"/>
            <a:ext cx="4408148" cy="813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 algn="l">
              <a:lnSpc>
                <a:spcPct val="95000"/>
              </a:lnSpc>
              <a:buClr>
                <a:schemeClr val="accent1"/>
              </a:buClr>
              <a:buSzPts val="1018"/>
              <a:buFont typeface="Courier New" panose="02070309020205020404" pitchFamily="49" charset="0"/>
              <a:buChar char="o"/>
            </a:pPr>
            <a:r>
              <a:rPr lang="pl-PL" sz="839" dirty="0"/>
              <a:t>Od 2025 roku pierwsze testy w USA</a:t>
            </a:r>
          </a:p>
          <a:p>
            <a:pPr marL="0" indent="0" algn="l">
              <a:lnSpc>
                <a:spcPct val="95000"/>
              </a:lnSpc>
              <a:buClr>
                <a:schemeClr val="accent1"/>
              </a:buClr>
              <a:buSzPts val="1018"/>
            </a:pPr>
            <a:endParaRPr lang="pl-PL" sz="839" dirty="0"/>
          </a:p>
          <a:p>
            <a:pPr marL="171450" indent="-171450" algn="l">
              <a:lnSpc>
                <a:spcPct val="95000"/>
              </a:lnSpc>
              <a:buClr>
                <a:schemeClr val="accent1"/>
              </a:buClr>
              <a:buSzPts val="1018"/>
              <a:buFont typeface="Courier New" panose="02070309020205020404" pitchFamily="49" charset="0"/>
              <a:buChar char="o"/>
            </a:pPr>
            <a:r>
              <a:rPr lang="pl-PL" sz="839" dirty="0"/>
              <a:t>Szybki rozwój technologii </a:t>
            </a:r>
          </a:p>
          <a:p>
            <a:pPr marL="0" indent="0" algn="l">
              <a:lnSpc>
                <a:spcPct val="95000"/>
              </a:lnSpc>
              <a:buClr>
                <a:schemeClr val="accent1"/>
              </a:buClr>
              <a:buSzPts val="1018"/>
            </a:pPr>
            <a:endParaRPr lang="pl-PL" sz="839" dirty="0"/>
          </a:p>
          <a:p>
            <a:pPr marL="171450" indent="-171450" algn="l">
              <a:lnSpc>
                <a:spcPct val="95000"/>
              </a:lnSpc>
              <a:buClr>
                <a:schemeClr val="accent1"/>
              </a:buClr>
              <a:buSzPts val="1018"/>
              <a:buFont typeface="Courier New" panose="02070309020205020404" pitchFamily="49" charset="0"/>
              <a:buChar char="o"/>
            </a:pPr>
            <a:r>
              <a:rPr lang="pl-PL" sz="839" dirty="0"/>
              <a:t>Częściowa autonomia możliwa w UE do 2030 roku</a:t>
            </a:r>
          </a:p>
        </p:txBody>
      </p:sp>
      <p:sp>
        <p:nvSpPr>
          <p:cNvPr id="33" name="Google Shape;143;p14">
            <a:extLst>
              <a:ext uri="{FF2B5EF4-FFF2-40B4-BE49-F238E27FC236}">
                <a16:creationId xmlns:a16="http://schemas.microsoft.com/office/drawing/2014/main" id="{8BB57080-5AC3-CA7A-35EE-AD8F104A48AA}"/>
              </a:ext>
            </a:extLst>
          </p:cNvPr>
          <p:cNvSpPr txBox="1">
            <a:spLocks/>
          </p:cNvSpPr>
          <p:nvPr/>
        </p:nvSpPr>
        <p:spPr>
          <a:xfrm>
            <a:off x="6894004" y="1472744"/>
            <a:ext cx="1938296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"/>
              <a:buNone/>
              <a:defRPr sz="16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l">
              <a:lnSpc>
                <a:spcPct val="90000"/>
              </a:lnSpc>
            </a:pPr>
            <a:r>
              <a:rPr lang="pl-PL" b="1" dirty="0">
                <a:solidFill>
                  <a:srgbClr val="419BD6"/>
                </a:solidFill>
              </a:rPr>
              <a:t>Zagrożenia</a:t>
            </a:r>
            <a:endParaRPr lang="pl-PL" dirty="0"/>
          </a:p>
        </p:txBody>
      </p:sp>
      <p:cxnSp>
        <p:nvCxnSpPr>
          <p:cNvPr id="34" name="Google Shape;72;p8">
            <a:extLst>
              <a:ext uri="{FF2B5EF4-FFF2-40B4-BE49-F238E27FC236}">
                <a16:creationId xmlns:a16="http://schemas.microsoft.com/office/drawing/2014/main" id="{F258FDEF-3057-D006-AC1F-93D97ADBA8C2}"/>
              </a:ext>
            </a:extLst>
          </p:cNvPr>
          <p:cNvCxnSpPr>
            <a:cxnSpLocks/>
          </p:cNvCxnSpPr>
          <p:nvPr/>
        </p:nvCxnSpPr>
        <p:spPr>
          <a:xfrm>
            <a:off x="6638642" y="1452681"/>
            <a:ext cx="40388" cy="3300392"/>
          </a:xfrm>
          <a:prstGeom prst="straightConnector1">
            <a:avLst/>
          </a:prstGeom>
          <a:noFill/>
          <a:ln w="9525" cap="flat" cmpd="sng">
            <a:solidFill>
              <a:srgbClr val="419BD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143;p14">
            <a:extLst>
              <a:ext uri="{FF2B5EF4-FFF2-40B4-BE49-F238E27FC236}">
                <a16:creationId xmlns:a16="http://schemas.microsoft.com/office/drawing/2014/main" id="{6427FBE7-2D43-AF79-AAE3-E27434785225}"/>
              </a:ext>
            </a:extLst>
          </p:cNvPr>
          <p:cNvSpPr txBox="1">
            <a:spLocks/>
          </p:cNvSpPr>
          <p:nvPr/>
        </p:nvSpPr>
        <p:spPr>
          <a:xfrm>
            <a:off x="6894004" y="2887307"/>
            <a:ext cx="1938296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"/>
              <a:buNone/>
              <a:defRPr sz="16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l">
              <a:lnSpc>
                <a:spcPct val="90000"/>
              </a:lnSpc>
            </a:pPr>
            <a:r>
              <a:rPr lang="pl-PL" b="1" dirty="0">
                <a:solidFill>
                  <a:srgbClr val="419BD6"/>
                </a:solidFill>
              </a:rPr>
              <a:t>Szanse</a:t>
            </a:r>
            <a:endParaRPr lang="pl-PL" dirty="0"/>
          </a:p>
        </p:txBody>
      </p: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AEE2F7BD-1F9F-BAAC-6F3F-5FAEC4B45701}"/>
              </a:ext>
            </a:extLst>
          </p:cNvPr>
          <p:cNvSpPr txBox="1"/>
          <p:nvPr/>
        </p:nvSpPr>
        <p:spPr>
          <a:xfrm>
            <a:off x="7074706" y="1895647"/>
            <a:ext cx="193829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b="1" dirty="0">
                <a:solidFill>
                  <a:schemeClr val="bg1"/>
                </a:solidFill>
              </a:rPr>
              <a:t>Duże nakłady początkowe</a:t>
            </a:r>
          </a:p>
          <a:p>
            <a:endParaRPr lang="pl-PL" sz="1100" b="1" dirty="0">
              <a:solidFill>
                <a:schemeClr val="bg1"/>
              </a:solidFill>
            </a:endParaRPr>
          </a:p>
          <a:p>
            <a:r>
              <a:rPr lang="pl-PL" sz="1100" b="1" dirty="0">
                <a:solidFill>
                  <a:schemeClr val="bg1"/>
                </a:solidFill>
              </a:rPr>
              <a:t>Starzenie się technologii</a:t>
            </a:r>
          </a:p>
          <a:p>
            <a:endParaRPr lang="pl-PL" sz="1100" b="1" dirty="0">
              <a:solidFill>
                <a:schemeClr val="bg1"/>
              </a:solidFill>
            </a:endParaRPr>
          </a:p>
          <a:p>
            <a:r>
              <a:rPr lang="pl-PL" sz="1100" b="1" dirty="0">
                <a:solidFill>
                  <a:schemeClr val="bg1"/>
                </a:solidFill>
              </a:rPr>
              <a:t>Presja na niższe ceny</a:t>
            </a:r>
            <a:endParaRPr lang="en-US" sz="1100" dirty="0"/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AD80E51F-BE81-E4EE-2162-844D0018178F}"/>
              </a:ext>
            </a:extLst>
          </p:cNvPr>
          <p:cNvSpPr txBox="1"/>
          <p:nvPr/>
        </p:nvSpPr>
        <p:spPr>
          <a:xfrm>
            <a:off x="7119627" y="3257269"/>
            <a:ext cx="1688733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b="1" dirty="0">
                <a:solidFill>
                  <a:schemeClr val="bg1"/>
                </a:solidFill>
              </a:rPr>
              <a:t>Obniżka kosztów</a:t>
            </a:r>
          </a:p>
          <a:p>
            <a:endParaRPr lang="pl-PL" sz="1100" b="1" dirty="0">
              <a:solidFill>
                <a:schemeClr val="bg1"/>
              </a:solidFill>
            </a:endParaRPr>
          </a:p>
          <a:p>
            <a:r>
              <a:rPr lang="pl-PL" sz="1100" b="1" dirty="0">
                <a:solidFill>
                  <a:schemeClr val="bg1"/>
                </a:solidFill>
              </a:rPr>
              <a:t>Automatyzacja</a:t>
            </a:r>
          </a:p>
          <a:p>
            <a:endParaRPr lang="pl-PL" sz="1100" b="1" dirty="0">
              <a:solidFill>
                <a:schemeClr val="bg1"/>
              </a:solidFill>
            </a:endParaRPr>
          </a:p>
          <a:p>
            <a:r>
              <a:rPr lang="pl-PL" sz="1100" b="1" dirty="0">
                <a:solidFill>
                  <a:schemeClr val="bg1"/>
                </a:solidFill>
              </a:rPr>
              <a:t>Dane, dane, dane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58BE5C5-6FCA-9231-618C-67120AE48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299" y="1689351"/>
            <a:ext cx="1098445" cy="74815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9422FB9-FD85-8919-8B8B-FC1298CA4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482" y="2770438"/>
            <a:ext cx="1107177" cy="78768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6D86DB2-D805-7981-8CA0-8CF62B9E17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299" y="3906627"/>
            <a:ext cx="1124687" cy="81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09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4470A327-4766-0F8F-7842-5A405C015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">
            <a:extLst>
              <a:ext uri="{FF2B5EF4-FFF2-40B4-BE49-F238E27FC236}">
                <a16:creationId xmlns:a16="http://schemas.microsoft.com/office/drawing/2014/main" id="{05B16DCF-1216-C041-5CF8-9A7E4E49C8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1760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500" dirty="0"/>
              <a:t>Rynek</a:t>
            </a:r>
            <a:endParaRPr sz="2500" dirty="0"/>
          </a:p>
        </p:txBody>
      </p:sp>
      <p:sp>
        <p:nvSpPr>
          <p:cNvPr id="143" name="Google Shape;143;p14">
            <a:extLst>
              <a:ext uri="{FF2B5EF4-FFF2-40B4-BE49-F238E27FC236}">
                <a16:creationId xmlns:a16="http://schemas.microsoft.com/office/drawing/2014/main" id="{E674E1A7-7004-F22E-C1CD-5A9FAC9171C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25911" y="950444"/>
            <a:ext cx="7986465" cy="5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 dirty="0">
                <a:solidFill>
                  <a:schemeClr val="bg1"/>
                </a:solidFill>
              </a:rPr>
              <a:t>2025							               </a:t>
            </a:r>
            <a:r>
              <a:rPr lang="pl" b="1" dirty="0">
                <a:solidFill>
                  <a:srgbClr val="419BD6"/>
                </a:solidFill>
              </a:rPr>
              <a:t>2030+</a:t>
            </a:r>
            <a:endParaRPr dirty="0"/>
          </a:p>
        </p:txBody>
      </p:sp>
      <p:sp>
        <p:nvSpPr>
          <p:cNvPr id="5" name="Strzałka: prążkowana w prawo 4">
            <a:extLst>
              <a:ext uri="{FF2B5EF4-FFF2-40B4-BE49-F238E27FC236}">
                <a16:creationId xmlns:a16="http://schemas.microsoft.com/office/drawing/2014/main" id="{619D81C2-01F2-EA5B-C4F3-AD85164114F1}"/>
              </a:ext>
            </a:extLst>
          </p:cNvPr>
          <p:cNvSpPr/>
          <p:nvPr/>
        </p:nvSpPr>
        <p:spPr>
          <a:xfrm>
            <a:off x="578767" y="748750"/>
            <a:ext cx="7986465" cy="364702"/>
          </a:xfrm>
          <a:prstGeom prst="striped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Google Shape;143;p14">
            <a:extLst>
              <a:ext uri="{FF2B5EF4-FFF2-40B4-BE49-F238E27FC236}">
                <a16:creationId xmlns:a16="http://schemas.microsoft.com/office/drawing/2014/main" id="{EF92A945-49BA-C76E-2C91-ADF5FFC84CA8}"/>
              </a:ext>
            </a:extLst>
          </p:cNvPr>
          <p:cNvSpPr txBox="1">
            <a:spLocks/>
          </p:cNvSpPr>
          <p:nvPr/>
        </p:nvSpPr>
        <p:spPr>
          <a:xfrm>
            <a:off x="625343" y="1484755"/>
            <a:ext cx="1938296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"/>
              <a:buNone/>
              <a:defRPr sz="16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l">
              <a:lnSpc>
                <a:spcPct val="90000"/>
              </a:lnSpc>
            </a:pPr>
            <a:r>
              <a:rPr lang="pl-PL" b="1" dirty="0">
                <a:solidFill>
                  <a:srgbClr val="419BD6"/>
                </a:solidFill>
              </a:rPr>
              <a:t>Popyt</a:t>
            </a:r>
            <a:endParaRPr lang="pl-PL" dirty="0"/>
          </a:p>
        </p:txBody>
      </p:sp>
      <p:cxnSp>
        <p:nvCxnSpPr>
          <p:cNvPr id="34" name="Google Shape;72;p8">
            <a:extLst>
              <a:ext uri="{FF2B5EF4-FFF2-40B4-BE49-F238E27FC236}">
                <a16:creationId xmlns:a16="http://schemas.microsoft.com/office/drawing/2014/main" id="{E690549F-2F05-439C-75BC-F745B6EB0C18}"/>
              </a:ext>
            </a:extLst>
          </p:cNvPr>
          <p:cNvCxnSpPr>
            <a:cxnSpLocks/>
          </p:cNvCxnSpPr>
          <p:nvPr/>
        </p:nvCxnSpPr>
        <p:spPr>
          <a:xfrm>
            <a:off x="4217860" y="1472744"/>
            <a:ext cx="40388" cy="3300392"/>
          </a:xfrm>
          <a:prstGeom prst="straightConnector1">
            <a:avLst/>
          </a:prstGeom>
          <a:noFill/>
          <a:ln w="9525" cap="flat" cmpd="sng">
            <a:solidFill>
              <a:srgbClr val="419BD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143;p14">
            <a:extLst>
              <a:ext uri="{FF2B5EF4-FFF2-40B4-BE49-F238E27FC236}">
                <a16:creationId xmlns:a16="http://schemas.microsoft.com/office/drawing/2014/main" id="{EED9FDBE-5840-DBEC-8126-66A478CC37BA}"/>
              </a:ext>
            </a:extLst>
          </p:cNvPr>
          <p:cNvSpPr txBox="1">
            <a:spLocks/>
          </p:cNvSpPr>
          <p:nvPr/>
        </p:nvSpPr>
        <p:spPr>
          <a:xfrm>
            <a:off x="4705787" y="1472744"/>
            <a:ext cx="1938296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"/>
              <a:buNone/>
              <a:defRPr sz="16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l">
              <a:lnSpc>
                <a:spcPct val="90000"/>
              </a:lnSpc>
            </a:pPr>
            <a:r>
              <a:rPr lang="pl-PL" b="1" dirty="0">
                <a:solidFill>
                  <a:srgbClr val="419BD6"/>
                </a:solidFill>
              </a:rPr>
              <a:t>Podaż</a:t>
            </a:r>
            <a:endParaRPr lang="pl-PL" dirty="0"/>
          </a:p>
        </p:txBody>
      </p: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88287811-5778-F03A-86C5-8F0D325390CA}"/>
              </a:ext>
            </a:extLst>
          </p:cNvPr>
          <p:cNvSpPr txBox="1"/>
          <p:nvPr/>
        </p:nvSpPr>
        <p:spPr>
          <a:xfrm>
            <a:off x="806045" y="1907658"/>
            <a:ext cx="3168688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b="1" dirty="0">
                <a:solidFill>
                  <a:schemeClr val="bg1"/>
                </a:solidFill>
              </a:rPr>
              <a:t>Tempo wzrostu PKB </a:t>
            </a:r>
          </a:p>
          <a:p>
            <a:endParaRPr lang="pl-PL" sz="1100" b="1" dirty="0">
              <a:solidFill>
                <a:schemeClr val="bg1"/>
              </a:solidFill>
            </a:endParaRPr>
          </a:p>
          <a:p>
            <a:r>
              <a:rPr lang="pl-PL" sz="1100" b="1" dirty="0">
                <a:solidFill>
                  <a:schemeClr val="bg1"/>
                </a:solidFill>
              </a:rPr>
              <a:t>E-commerce</a:t>
            </a:r>
          </a:p>
          <a:p>
            <a:endParaRPr lang="pl-PL" sz="1100" b="1" dirty="0">
              <a:solidFill>
                <a:schemeClr val="bg1"/>
              </a:solidFill>
            </a:endParaRPr>
          </a:p>
          <a:p>
            <a:r>
              <a:rPr lang="pl-PL" sz="1100" b="1" dirty="0">
                <a:solidFill>
                  <a:schemeClr val="bg1"/>
                </a:solidFill>
              </a:rPr>
              <a:t>Rozrastanie się miast</a:t>
            </a:r>
          </a:p>
          <a:p>
            <a:endParaRPr lang="pl-PL" sz="1100" b="1" dirty="0">
              <a:solidFill>
                <a:schemeClr val="bg1"/>
              </a:solidFill>
            </a:endParaRPr>
          </a:p>
          <a:p>
            <a:r>
              <a:rPr lang="pl-PL" sz="1100" b="1" dirty="0">
                <a:solidFill>
                  <a:schemeClr val="bg1"/>
                </a:solidFill>
              </a:rPr>
              <a:t>Multimodalność</a:t>
            </a:r>
          </a:p>
          <a:p>
            <a:endParaRPr lang="pl-PL" sz="1100" b="1" dirty="0">
              <a:solidFill>
                <a:schemeClr val="bg1"/>
              </a:solidFill>
            </a:endParaRPr>
          </a:p>
          <a:p>
            <a:r>
              <a:rPr lang="pl-PL" sz="1100" b="1" dirty="0">
                <a:solidFill>
                  <a:schemeClr val="bg1"/>
                </a:solidFill>
              </a:rPr>
              <a:t>Perspektywa niższych stóp procentowych</a:t>
            </a:r>
          </a:p>
          <a:p>
            <a:endParaRPr lang="pl-PL" sz="1100" b="1" dirty="0">
              <a:solidFill>
                <a:schemeClr val="bg1"/>
              </a:solidFill>
            </a:endParaRPr>
          </a:p>
          <a:p>
            <a:r>
              <a:rPr lang="pl-PL" sz="1100" b="1" dirty="0">
                <a:solidFill>
                  <a:schemeClr val="bg1"/>
                </a:solidFill>
              </a:rPr>
              <a:t>Niski wskaźnik urodzeń</a:t>
            </a:r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97E7801C-A25C-1BBA-897D-89C527FABAED}"/>
              </a:ext>
            </a:extLst>
          </p:cNvPr>
          <p:cNvSpPr txBox="1"/>
          <p:nvPr/>
        </p:nvSpPr>
        <p:spPr>
          <a:xfrm>
            <a:off x="4931410" y="1842706"/>
            <a:ext cx="4133307" cy="2292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b="1" dirty="0">
                <a:solidFill>
                  <a:schemeClr val="bg1"/>
                </a:solidFill>
              </a:rPr>
              <a:t>Ponad 1,2 mln firm z sektora transportu drogowego</a:t>
            </a:r>
          </a:p>
          <a:p>
            <a:endParaRPr lang="pl-PL" sz="1100" b="1" dirty="0">
              <a:solidFill>
                <a:schemeClr val="bg1"/>
              </a:solidFill>
            </a:endParaRPr>
          </a:p>
          <a:p>
            <a:r>
              <a:rPr lang="pl-PL" sz="1100" b="1" dirty="0">
                <a:solidFill>
                  <a:schemeClr val="bg1"/>
                </a:solidFill>
              </a:rPr>
              <a:t>Słaba kondycja wielu przedsiębiorstw</a:t>
            </a:r>
          </a:p>
          <a:p>
            <a:endParaRPr lang="pl-PL" sz="1100" b="1" dirty="0">
              <a:solidFill>
                <a:schemeClr val="bg1"/>
              </a:solidFill>
            </a:endParaRPr>
          </a:p>
          <a:p>
            <a:r>
              <a:rPr lang="pl-PL" sz="1100" b="1" dirty="0">
                <a:solidFill>
                  <a:schemeClr val="bg1"/>
                </a:solidFill>
              </a:rPr>
              <a:t>Duże nakłady, presja na obniżkę kosztów</a:t>
            </a:r>
          </a:p>
          <a:p>
            <a:endParaRPr lang="pl-PL" sz="1100" b="1" dirty="0">
              <a:solidFill>
                <a:schemeClr val="bg1"/>
              </a:solidFill>
            </a:endParaRPr>
          </a:p>
          <a:p>
            <a:r>
              <a:rPr lang="pl-PL" sz="1100" b="1" dirty="0">
                <a:solidFill>
                  <a:schemeClr val="bg1"/>
                </a:solidFill>
              </a:rPr>
              <a:t>Konsolidacja rynku (przejęcia, upadłości)</a:t>
            </a:r>
          </a:p>
          <a:p>
            <a:endParaRPr lang="pl-PL" sz="1100" b="1" dirty="0">
              <a:solidFill>
                <a:schemeClr val="bg1"/>
              </a:solidFill>
            </a:endParaRPr>
          </a:p>
          <a:p>
            <a:r>
              <a:rPr lang="pl-PL" sz="1100" b="1" dirty="0">
                <a:solidFill>
                  <a:schemeClr val="bg1"/>
                </a:solidFill>
              </a:rPr>
              <a:t>Konkurencja spoza rynku UE</a:t>
            </a:r>
          </a:p>
          <a:p>
            <a:endParaRPr lang="pl-PL" sz="1100" b="1" dirty="0">
              <a:solidFill>
                <a:schemeClr val="bg1"/>
              </a:solidFill>
            </a:endParaRPr>
          </a:p>
          <a:p>
            <a:r>
              <a:rPr lang="pl-PL" sz="1100" b="1" dirty="0">
                <a:solidFill>
                  <a:schemeClr val="bg1"/>
                </a:solidFill>
              </a:rPr>
              <a:t>Brak kierowców</a:t>
            </a:r>
          </a:p>
          <a:p>
            <a:endParaRPr lang="pl-PL" sz="1100" b="1" dirty="0">
              <a:solidFill>
                <a:schemeClr val="bg1"/>
              </a:solidFill>
            </a:endParaRPr>
          </a:p>
          <a:p>
            <a:r>
              <a:rPr lang="pl-PL" sz="1100" b="1" dirty="0">
                <a:solidFill>
                  <a:schemeClr val="bg1"/>
                </a:solidFill>
              </a:rPr>
              <a:t>Niestabilność łańcuchów dostaw</a:t>
            </a:r>
          </a:p>
        </p:txBody>
      </p:sp>
    </p:spTree>
    <p:extLst>
      <p:ext uri="{BB962C8B-B14F-4D97-AF65-F5344CB8AC3E}">
        <p14:creationId xmlns:p14="http://schemas.microsoft.com/office/powerpoint/2010/main" val="390411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3"/>
          <p:cNvSpPr txBox="1">
            <a:spLocks noGrp="1"/>
          </p:cNvSpPr>
          <p:nvPr>
            <p:ph type="title"/>
          </p:nvPr>
        </p:nvSpPr>
        <p:spPr>
          <a:xfrm>
            <a:off x="311700" y="1760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500" dirty="0"/>
              <a:t>Społeczeństwo</a:t>
            </a:r>
            <a:endParaRPr sz="2500" dirty="0"/>
          </a:p>
        </p:txBody>
      </p:sp>
      <p:sp>
        <p:nvSpPr>
          <p:cNvPr id="4" name="Google Shape;143;p14">
            <a:extLst>
              <a:ext uri="{FF2B5EF4-FFF2-40B4-BE49-F238E27FC236}">
                <a16:creationId xmlns:a16="http://schemas.microsoft.com/office/drawing/2014/main" id="{4C439C54-6441-136A-88A2-D481E0F96E5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25911" y="950444"/>
            <a:ext cx="7986465" cy="5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 dirty="0">
                <a:solidFill>
                  <a:schemeClr val="bg1"/>
                </a:solidFill>
              </a:rPr>
              <a:t>2025							               </a:t>
            </a:r>
            <a:r>
              <a:rPr lang="pl" b="1" dirty="0">
                <a:solidFill>
                  <a:srgbClr val="419BD6"/>
                </a:solidFill>
              </a:rPr>
              <a:t>2030+</a:t>
            </a:r>
            <a:endParaRPr dirty="0"/>
          </a:p>
        </p:txBody>
      </p:sp>
      <p:sp>
        <p:nvSpPr>
          <p:cNvPr id="5" name="Strzałka: prążkowana w prawo 4">
            <a:extLst>
              <a:ext uri="{FF2B5EF4-FFF2-40B4-BE49-F238E27FC236}">
                <a16:creationId xmlns:a16="http://schemas.microsoft.com/office/drawing/2014/main" id="{45B57723-828F-C554-FCBB-B1CFB9860DEC}"/>
              </a:ext>
            </a:extLst>
          </p:cNvPr>
          <p:cNvSpPr/>
          <p:nvPr/>
        </p:nvSpPr>
        <p:spPr>
          <a:xfrm>
            <a:off x="578767" y="748750"/>
            <a:ext cx="7986465" cy="364702"/>
          </a:xfrm>
          <a:prstGeom prst="striped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7F28F9CB-B9DA-8526-7E1E-03697E15EC41}"/>
              </a:ext>
            </a:extLst>
          </p:cNvPr>
          <p:cNvSpPr txBox="1"/>
          <p:nvPr/>
        </p:nvSpPr>
        <p:spPr>
          <a:xfrm>
            <a:off x="1023122" y="2535311"/>
            <a:ext cx="19812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E-commerce</a:t>
            </a:r>
            <a:endParaRPr lang="pl-PL" sz="1400" b="1" dirty="0">
              <a:solidFill>
                <a:schemeClr val="bg1"/>
              </a:solidFill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4E99BF4-3FD3-81CB-BD18-BF9A79922E47}"/>
              </a:ext>
            </a:extLst>
          </p:cNvPr>
          <p:cNvSpPr txBox="1"/>
          <p:nvPr/>
        </p:nvSpPr>
        <p:spPr>
          <a:xfrm>
            <a:off x="3542447" y="2453718"/>
            <a:ext cx="19812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Szybkość, elastyczność</a:t>
            </a:r>
            <a:endParaRPr lang="pl-PL" sz="1400" b="1" dirty="0">
              <a:solidFill>
                <a:schemeClr val="bg1"/>
              </a:solidFill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341B25BD-0F9B-F6E2-F68A-1A5D7C511C91}"/>
              </a:ext>
            </a:extLst>
          </p:cNvPr>
          <p:cNvSpPr txBox="1"/>
          <p:nvPr/>
        </p:nvSpPr>
        <p:spPr>
          <a:xfrm>
            <a:off x="6139601" y="2445449"/>
            <a:ext cx="19812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Urbanizacja, </a:t>
            </a:r>
          </a:p>
          <a:p>
            <a:pPr algn="ctr"/>
            <a:r>
              <a:rPr lang="pl-PL" b="1" dirty="0">
                <a:solidFill>
                  <a:schemeClr val="bg1"/>
                </a:solidFill>
              </a:rPr>
              <a:t>rozwój miast</a:t>
            </a:r>
            <a:endParaRPr lang="pl-PL" sz="1400" b="1" dirty="0">
              <a:solidFill>
                <a:schemeClr val="bg1"/>
              </a:solidFill>
            </a:endParaRP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E92C6310-CD7E-7E70-9D58-4652BFD39E63}"/>
              </a:ext>
            </a:extLst>
          </p:cNvPr>
          <p:cNvSpPr txBox="1"/>
          <p:nvPr/>
        </p:nvSpPr>
        <p:spPr>
          <a:xfrm>
            <a:off x="990635" y="4347282"/>
            <a:ext cx="19812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Dostawy </a:t>
            </a:r>
          </a:p>
          <a:p>
            <a:pPr algn="ctr"/>
            <a:r>
              <a:rPr lang="pl-PL" b="1" dirty="0">
                <a:solidFill>
                  <a:schemeClr val="bg1"/>
                </a:solidFill>
              </a:rPr>
              <a:t>„ostatniej mili”</a:t>
            </a:r>
            <a:endParaRPr lang="pl-PL" sz="1400" b="1" dirty="0">
              <a:solidFill>
                <a:schemeClr val="bg1"/>
              </a:solidFill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336B3F6C-1CFE-3943-CFF0-9C0E8317AE21}"/>
              </a:ext>
            </a:extLst>
          </p:cNvPr>
          <p:cNvSpPr txBox="1"/>
          <p:nvPr/>
        </p:nvSpPr>
        <p:spPr>
          <a:xfrm>
            <a:off x="3548873" y="4302779"/>
            <a:ext cx="19812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Mniej osób w wieku produkcyjnym</a:t>
            </a:r>
            <a:endParaRPr lang="pl-PL" sz="1400" b="1" dirty="0">
              <a:solidFill>
                <a:schemeClr val="bg1"/>
              </a:solidFill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91959F6F-E12E-F786-C5CA-A8E63707DC36}"/>
              </a:ext>
            </a:extLst>
          </p:cNvPr>
          <p:cNvSpPr txBox="1"/>
          <p:nvPr/>
        </p:nvSpPr>
        <p:spPr>
          <a:xfrm>
            <a:off x="6107111" y="4294510"/>
            <a:ext cx="21436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Presja na ekologiczne rozwiązania</a:t>
            </a:r>
            <a:endParaRPr lang="pl-PL" sz="1400" b="1" dirty="0">
              <a:solidFill>
                <a:schemeClr val="bg1"/>
              </a:solidFill>
            </a:endParaRP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AEBC9238-28AB-8D27-A25F-0EEFE9345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417" y="1347797"/>
            <a:ext cx="1421711" cy="1068949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804DC57E-16EA-3D56-5928-744B4A40A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730" y="1352359"/>
            <a:ext cx="1589737" cy="1059824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855EC001-5D1D-364F-E072-5B6B45185F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3847" y="1347797"/>
            <a:ext cx="1589736" cy="1060788"/>
          </a:xfrm>
          <a:prstGeom prst="rect">
            <a:avLst/>
          </a:prstGeom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6FDA6ED5-608B-98E4-A6B1-DEAE4B1D17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6404" y="3288364"/>
            <a:ext cx="1589736" cy="1052405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6EFBE6D3-E1A5-6508-2B9D-5FC32AAF59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5730" y="3288364"/>
            <a:ext cx="1589736" cy="1059824"/>
          </a:xfrm>
          <a:prstGeom prst="rect">
            <a:avLst/>
          </a:prstGeom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2EB6AE86-A35B-1A87-7514-6F8C86C573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1795" y="3269464"/>
            <a:ext cx="1589736" cy="107130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3"/>
          <p:cNvSpPr txBox="1">
            <a:spLocks noGrp="1"/>
          </p:cNvSpPr>
          <p:nvPr>
            <p:ph type="title"/>
          </p:nvPr>
        </p:nvSpPr>
        <p:spPr>
          <a:xfrm>
            <a:off x="311700" y="1760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500" dirty="0"/>
              <a:t>Co z tego </a:t>
            </a:r>
            <a:r>
              <a:rPr lang="pl-PL" sz="2500" dirty="0">
                <a:solidFill>
                  <a:srgbClr val="419BD6"/>
                </a:solidFill>
              </a:rPr>
              <a:t>wynika?</a:t>
            </a:r>
            <a:endParaRPr lang="pl-PL" sz="2500" dirty="0"/>
          </a:p>
        </p:txBody>
      </p:sp>
      <p:sp>
        <p:nvSpPr>
          <p:cNvPr id="2" name="Google Shape;143;p14">
            <a:extLst>
              <a:ext uri="{FF2B5EF4-FFF2-40B4-BE49-F238E27FC236}">
                <a16:creationId xmlns:a16="http://schemas.microsoft.com/office/drawing/2014/main" id="{B2F314BD-2B13-0615-BAC4-68C3ECE63EB7}"/>
              </a:ext>
            </a:extLst>
          </p:cNvPr>
          <p:cNvSpPr txBox="1">
            <a:spLocks/>
          </p:cNvSpPr>
          <p:nvPr/>
        </p:nvSpPr>
        <p:spPr>
          <a:xfrm>
            <a:off x="1475347" y="1123241"/>
            <a:ext cx="1938296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"/>
              <a:buNone/>
              <a:defRPr sz="16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l">
              <a:lnSpc>
                <a:spcPct val="90000"/>
              </a:lnSpc>
            </a:pPr>
            <a:r>
              <a:rPr lang="pl-PL" b="1" dirty="0">
                <a:solidFill>
                  <a:srgbClr val="419BD6"/>
                </a:solidFill>
              </a:rPr>
              <a:t>Krótkoterminowo</a:t>
            </a:r>
            <a:endParaRPr lang="pl-PL" dirty="0"/>
          </a:p>
        </p:txBody>
      </p:sp>
      <p:cxnSp>
        <p:nvCxnSpPr>
          <p:cNvPr id="3" name="Google Shape;72;p8">
            <a:extLst>
              <a:ext uri="{FF2B5EF4-FFF2-40B4-BE49-F238E27FC236}">
                <a16:creationId xmlns:a16="http://schemas.microsoft.com/office/drawing/2014/main" id="{6F32BFA0-32F2-B4E3-44B2-FC527B6C9800}"/>
              </a:ext>
            </a:extLst>
          </p:cNvPr>
          <p:cNvCxnSpPr>
            <a:cxnSpLocks/>
          </p:cNvCxnSpPr>
          <p:nvPr/>
        </p:nvCxnSpPr>
        <p:spPr>
          <a:xfrm>
            <a:off x="4217860" y="1472744"/>
            <a:ext cx="40388" cy="3300392"/>
          </a:xfrm>
          <a:prstGeom prst="straightConnector1">
            <a:avLst/>
          </a:prstGeom>
          <a:noFill/>
          <a:ln w="9525" cap="flat" cmpd="sng">
            <a:solidFill>
              <a:srgbClr val="419BD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Google Shape;143;p14">
            <a:extLst>
              <a:ext uri="{FF2B5EF4-FFF2-40B4-BE49-F238E27FC236}">
                <a16:creationId xmlns:a16="http://schemas.microsoft.com/office/drawing/2014/main" id="{30AF0427-C3A8-BDAD-044A-DE5C2B4B20B4}"/>
              </a:ext>
            </a:extLst>
          </p:cNvPr>
          <p:cNvSpPr txBox="1">
            <a:spLocks/>
          </p:cNvSpPr>
          <p:nvPr/>
        </p:nvSpPr>
        <p:spPr>
          <a:xfrm>
            <a:off x="5555791" y="1111230"/>
            <a:ext cx="1938296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"/>
              <a:buNone/>
              <a:defRPr sz="16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l">
              <a:lnSpc>
                <a:spcPct val="90000"/>
              </a:lnSpc>
            </a:pPr>
            <a:r>
              <a:rPr lang="pl-PL" b="1" dirty="0">
                <a:solidFill>
                  <a:srgbClr val="419BD6"/>
                </a:solidFill>
              </a:rPr>
              <a:t>Długoterminowo</a:t>
            </a:r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5892E09-D3BC-43A8-37EA-CE86CB33F747}"/>
              </a:ext>
            </a:extLst>
          </p:cNvPr>
          <p:cNvSpPr txBox="1"/>
          <p:nvPr/>
        </p:nvSpPr>
        <p:spPr>
          <a:xfrm>
            <a:off x="536482" y="1594559"/>
            <a:ext cx="316868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Wysokie nakłady</a:t>
            </a:r>
          </a:p>
          <a:p>
            <a:endParaRPr lang="pl-PL" sz="1100" b="1" dirty="0">
              <a:solidFill>
                <a:schemeClr val="bg1"/>
              </a:solidFill>
            </a:endParaRPr>
          </a:p>
          <a:p>
            <a:pPr marL="171450" indent="-1714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pl-PL" sz="1100" b="1" dirty="0">
                <a:solidFill>
                  <a:schemeClr val="bg1"/>
                </a:solidFill>
              </a:rPr>
              <a:t>Rozwiązania cyfrowe (technologia)</a:t>
            </a:r>
          </a:p>
          <a:p>
            <a:pPr marL="171450" indent="-171450">
              <a:buClr>
                <a:schemeClr val="accent1"/>
              </a:buClr>
              <a:buFont typeface="Courier New" panose="02070309020205020404" pitchFamily="49" charset="0"/>
              <a:buChar char="o"/>
            </a:pPr>
            <a:endParaRPr lang="pl-PL" sz="1100" b="1" dirty="0">
              <a:solidFill>
                <a:schemeClr val="bg1"/>
              </a:solidFill>
            </a:endParaRPr>
          </a:p>
          <a:p>
            <a:pPr marL="171450" indent="-1714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pl-PL" sz="1100" b="1" dirty="0">
                <a:solidFill>
                  <a:schemeClr val="bg1"/>
                </a:solidFill>
              </a:rPr>
              <a:t>Niskoemisyjna flota (środki trwałe)</a:t>
            </a:r>
          </a:p>
          <a:p>
            <a:pPr marL="171450" indent="-171450">
              <a:buClr>
                <a:schemeClr val="accent1"/>
              </a:buClr>
              <a:buFont typeface="Courier New" panose="02070309020205020404" pitchFamily="49" charset="0"/>
              <a:buChar char="o"/>
            </a:pPr>
            <a:endParaRPr lang="pl-PL" sz="1100" b="1" dirty="0">
              <a:solidFill>
                <a:schemeClr val="bg1"/>
              </a:solidFill>
            </a:endParaRPr>
          </a:p>
          <a:p>
            <a:pPr marL="171450" indent="-1714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pl-PL" sz="1100" b="1" dirty="0">
                <a:solidFill>
                  <a:schemeClr val="bg1"/>
                </a:solidFill>
              </a:rPr>
              <a:t>Dostosowania regulacyjne (know-how)</a:t>
            </a:r>
          </a:p>
          <a:p>
            <a:endParaRPr lang="pl-PL" sz="1100" b="1" dirty="0">
              <a:solidFill>
                <a:schemeClr val="bg1"/>
              </a:solidFill>
            </a:endParaRPr>
          </a:p>
          <a:p>
            <a:r>
              <a:rPr lang="pl-PL" sz="11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Wzrost kosztów operacyjnych</a:t>
            </a:r>
          </a:p>
          <a:p>
            <a:endParaRPr lang="pl-PL" sz="1100" b="1" dirty="0">
              <a:solidFill>
                <a:schemeClr val="bg1"/>
              </a:solidFill>
            </a:endParaRPr>
          </a:p>
          <a:p>
            <a:pPr marL="171450" indent="-1714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pl-PL" sz="1100" b="1" dirty="0">
                <a:solidFill>
                  <a:schemeClr val="bg1"/>
                </a:solidFill>
              </a:rPr>
              <a:t>Szkolenia pracowników</a:t>
            </a:r>
          </a:p>
          <a:p>
            <a:pPr marL="171450" indent="-171450">
              <a:buClr>
                <a:schemeClr val="accent1"/>
              </a:buClr>
              <a:buFont typeface="Courier New" panose="02070309020205020404" pitchFamily="49" charset="0"/>
              <a:buChar char="o"/>
            </a:pPr>
            <a:endParaRPr lang="pl-PL" sz="1100" b="1" dirty="0">
              <a:solidFill>
                <a:schemeClr val="bg1"/>
              </a:solidFill>
            </a:endParaRPr>
          </a:p>
          <a:p>
            <a:pPr marL="171450" indent="-1714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pl-PL" sz="1100" b="1" dirty="0">
                <a:solidFill>
                  <a:schemeClr val="bg1"/>
                </a:solidFill>
              </a:rPr>
              <a:t>Nowe funkcje w przedsiębiorstwach</a:t>
            </a:r>
          </a:p>
          <a:p>
            <a:endParaRPr lang="pl-PL" sz="1100" b="1" dirty="0">
              <a:solidFill>
                <a:schemeClr val="accent1"/>
              </a:solidFill>
            </a:endParaRPr>
          </a:p>
          <a:p>
            <a:r>
              <a:rPr lang="pl-PL" sz="11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Krótsze okresy amortyzacji</a:t>
            </a:r>
          </a:p>
          <a:p>
            <a:endParaRPr lang="pl-PL" sz="1100" b="1" dirty="0">
              <a:solidFill>
                <a:schemeClr val="bg1"/>
              </a:solidFill>
            </a:endParaRPr>
          </a:p>
          <a:p>
            <a:pPr marL="171450" indent="-1714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pl-PL" sz="1100" b="1" dirty="0">
                <a:solidFill>
                  <a:schemeClr val="bg1"/>
                </a:solidFill>
              </a:rPr>
              <a:t>Środki trwałe</a:t>
            </a:r>
          </a:p>
          <a:p>
            <a:pPr marL="171450" indent="-171450">
              <a:buClr>
                <a:schemeClr val="accent1"/>
              </a:buClr>
              <a:buFont typeface="Courier New" panose="02070309020205020404" pitchFamily="49" charset="0"/>
              <a:buChar char="o"/>
            </a:pPr>
            <a:endParaRPr lang="pl-PL" sz="1100" b="1" dirty="0">
              <a:solidFill>
                <a:schemeClr val="bg1"/>
              </a:solidFill>
            </a:endParaRPr>
          </a:p>
          <a:p>
            <a:pPr marL="171450" indent="-1714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pl-PL" sz="1100" b="1" dirty="0">
                <a:solidFill>
                  <a:schemeClr val="bg1"/>
                </a:solidFill>
              </a:rPr>
              <a:t>Rozwiązania cyfrowe</a:t>
            </a:r>
          </a:p>
          <a:p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4123FA1-4E2A-E321-763E-405C00FE45A0}"/>
              </a:ext>
            </a:extLst>
          </p:cNvPr>
          <p:cNvSpPr txBox="1"/>
          <p:nvPr/>
        </p:nvSpPr>
        <p:spPr>
          <a:xfrm>
            <a:off x="4711185" y="1594559"/>
            <a:ext cx="316868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Obniżenie kosztów operacyjnych</a:t>
            </a:r>
          </a:p>
          <a:p>
            <a:endParaRPr lang="pl-PL" sz="1100" b="1" dirty="0">
              <a:solidFill>
                <a:schemeClr val="bg1"/>
              </a:solidFill>
            </a:endParaRPr>
          </a:p>
          <a:p>
            <a:pPr marL="171450" indent="-1714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pl-PL" sz="1100" b="1" dirty="0">
                <a:solidFill>
                  <a:schemeClr val="bg1"/>
                </a:solidFill>
              </a:rPr>
              <a:t>Niższe koszty paliwa</a:t>
            </a:r>
          </a:p>
          <a:p>
            <a:pPr marL="171450" indent="-171450">
              <a:buClr>
                <a:schemeClr val="accent1"/>
              </a:buClr>
              <a:buFont typeface="Courier New" panose="02070309020205020404" pitchFamily="49" charset="0"/>
              <a:buChar char="o"/>
            </a:pPr>
            <a:endParaRPr lang="pl-PL" sz="1100" b="1" dirty="0">
              <a:solidFill>
                <a:schemeClr val="bg1"/>
              </a:solidFill>
            </a:endParaRPr>
          </a:p>
          <a:p>
            <a:pPr marL="171450" indent="-1714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pl-PL" sz="1100" b="1" dirty="0">
                <a:solidFill>
                  <a:schemeClr val="bg1"/>
                </a:solidFill>
              </a:rPr>
              <a:t>Optymalizacja tras</a:t>
            </a:r>
          </a:p>
          <a:p>
            <a:endParaRPr lang="pl-PL" sz="1100" b="1" dirty="0">
              <a:solidFill>
                <a:schemeClr val="bg1"/>
              </a:solidFill>
            </a:endParaRPr>
          </a:p>
          <a:p>
            <a:r>
              <a:rPr lang="pl-PL" sz="11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Dostęp do nowych rynków i klientów</a:t>
            </a:r>
          </a:p>
          <a:p>
            <a:endParaRPr lang="pl-PL" sz="1100" b="1" dirty="0">
              <a:solidFill>
                <a:schemeClr val="bg1"/>
              </a:solidFill>
            </a:endParaRPr>
          </a:p>
          <a:p>
            <a:pPr marL="171450" indent="-1714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pl-PL" sz="1100" b="1" dirty="0">
                <a:solidFill>
                  <a:schemeClr val="bg1"/>
                </a:solidFill>
              </a:rPr>
              <a:t>Ekologiczne usługi</a:t>
            </a:r>
          </a:p>
          <a:p>
            <a:pPr marL="171450" indent="-171450">
              <a:buClr>
                <a:schemeClr val="accent1"/>
              </a:buClr>
              <a:buFont typeface="Courier New" panose="02070309020205020404" pitchFamily="49" charset="0"/>
              <a:buChar char="o"/>
            </a:pPr>
            <a:endParaRPr lang="pl-PL" sz="1100" b="1" dirty="0">
              <a:solidFill>
                <a:schemeClr val="bg1"/>
              </a:solidFill>
            </a:endParaRPr>
          </a:p>
          <a:p>
            <a:pPr marL="171450" indent="-1714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pl-PL" sz="1100" b="1" dirty="0">
                <a:solidFill>
                  <a:schemeClr val="bg1"/>
                </a:solidFill>
              </a:rPr>
              <a:t>Współpraca z „dużymi graczami”</a:t>
            </a:r>
          </a:p>
          <a:p>
            <a:endParaRPr lang="pl-PL" sz="1100" b="1" dirty="0">
              <a:solidFill>
                <a:schemeClr val="accent1"/>
              </a:solidFill>
            </a:endParaRPr>
          </a:p>
          <a:p>
            <a:r>
              <a:rPr lang="pl-PL" sz="11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Poprawa konkurencyjności</a:t>
            </a:r>
          </a:p>
          <a:p>
            <a:endParaRPr lang="pl-PL" sz="1100" b="1" dirty="0">
              <a:solidFill>
                <a:schemeClr val="bg1"/>
              </a:solidFill>
            </a:endParaRPr>
          </a:p>
          <a:p>
            <a:pPr marL="171450" indent="-1714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pl-PL" sz="1100" b="1" dirty="0">
                <a:solidFill>
                  <a:schemeClr val="bg1"/>
                </a:solidFill>
              </a:rPr>
              <a:t>Niższe koszty realizacji usług</a:t>
            </a:r>
          </a:p>
          <a:p>
            <a:pPr marL="171450" indent="-171450">
              <a:buClr>
                <a:schemeClr val="accent1"/>
              </a:buClr>
              <a:buFont typeface="Courier New" panose="02070309020205020404" pitchFamily="49" charset="0"/>
              <a:buChar char="o"/>
            </a:pPr>
            <a:endParaRPr lang="pl-PL" sz="1100" b="1" dirty="0">
              <a:solidFill>
                <a:schemeClr val="bg1"/>
              </a:solidFill>
            </a:endParaRPr>
          </a:p>
          <a:p>
            <a:pPr marL="171450" indent="-1714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pl-PL" sz="1100" b="1" dirty="0">
                <a:solidFill>
                  <a:schemeClr val="bg1"/>
                </a:solidFill>
              </a:rPr>
              <a:t>Elastyczność i szybkość działania</a:t>
            </a:r>
          </a:p>
          <a:p>
            <a:endParaRPr lang="pl-PL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420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5"/>
          <p:cNvSpPr txBox="1">
            <a:spLocks noGrp="1"/>
          </p:cNvSpPr>
          <p:nvPr>
            <p:ph type="title"/>
          </p:nvPr>
        </p:nvSpPr>
        <p:spPr>
          <a:xfrm>
            <a:off x="311700" y="1760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pl" sz="2500" dirty="0"/>
              <a:t>Adaptacja do zmian w ekosystemie</a:t>
            </a:r>
            <a:endParaRPr sz="2320" dirty="0"/>
          </a:p>
        </p:txBody>
      </p:sp>
      <p:sp>
        <p:nvSpPr>
          <p:cNvPr id="161" name="Google Shape;161;p15"/>
          <p:cNvSpPr txBox="1">
            <a:spLocks noGrp="1"/>
          </p:cNvSpPr>
          <p:nvPr>
            <p:ph type="subTitle" idx="1"/>
          </p:nvPr>
        </p:nvSpPr>
        <p:spPr>
          <a:xfrm>
            <a:off x="1539600" y="660625"/>
            <a:ext cx="6064800" cy="5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b="1" dirty="0">
                <a:solidFill>
                  <a:srgbClr val="419BD6"/>
                </a:solidFill>
              </a:rPr>
              <a:t>Strategie generyczne Portera</a:t>
            </a:r>
            <a:endParaRPr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9309F90-39A7-C05C-5AF1-A40C27DC0C30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815325" y="3107903"/>
            <a:ext cx="2331900" cy="1763447"/>
          </a:xfrm>
        </p:spPr>
        <p:txBody>
          <a:bodyPr>
            <a:normAutofit fontScale="92500"/>
          </a:bodyPr>
          <a:lstStyle/>
          <a:p>
            <a:pPr marL="0" indent="0" algn="l"/>
            <a:r>
              <a:rPr lang="pl-PL" sz="1050" b="1" dirty="0">
                <a:solidFill>
                  <a:schemeClr val="accent1"/>
                </a:solidFill>
              </a:rPr>
              <a:t>Uzyskanie przewagi dzięki unikalnej jakości:</a:t>
            </a:r>
          </a:p>
          <a:p>
            <a:pPr marL="0" indent="0" algn="l"/>
            <a:endParaRPr lang="pl-PL" sz="1050" dirty="0"/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pl-PL" sz="1050" dirty="0"/>
              <a:t>Nie konkurujemy ceną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pl-PL" sz="1050" dirty="0"/>
              <a:t>Jesteśmy w czymś lepsi od innych (szybsi, elastyczniejsi, bardziej ekologiczni)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pl-PL" sz="1050" dirty="0"/>
              <a:t>Odpowiadania na potrzeby klienta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pl-PL" sz="1050" dirty="0"/>
              <a:t>Budowanie lojalności</a:t>
            </a:r>
          </a:p>
          <a:p>
            <a:pPr marL="0" indent="0" algn="l"/>
            <a:endParaRPr lang="pl-PL" sz="1050" dirty="0"/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48173BA4-0830-82C9-2CBA-4328D7F310BE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3406050" y="3107903"/>
            <a:ext cx="2331900" cy="1763447"/>
          </a:xfrm>
        </p:spPr>
        <p:txBody>
          <a:bodyPr>
            <a:normAutofit fontScale="92500"/>
          </a:bodyPr>
          <a:lstStyle/>
          <a:p>
            <a:pPr marL="0" indent="0" algn="l"/>
            <a:r>
              <a:rPr lang="pl-PL" sz="1100" b="1" dirty="0">
                <a:solidFill>
                  <a:schemeClr val="accent1"/>
                </a:solidFill>
              </a:rPr>
              <a:t>Uzyskanie przewagi dzięki niskim kosztom:</a:t>
            </a:r>
          </a:p>
          <a:p>
            <a:pPr marL="0" indent="0" algn="l"/>
            <a:endParaRPr lang="pl-PL" sz="1100" dirty="0"/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pl-PL" sz="1100" dirty="0"/>
              <a:t>Ścisła kontrola kosztów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pl-PL" sz="1100" dirty="0"/>
              <a:t>Optymalizacja rozwiązań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pl-PL" sz="1100" dirty="0"/>
              <a:t>Maksymalizacja efektywności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pl-PL" sz="1100" dirty="0"/>
              <a:t>Minimalizacja kosztów reklamy, marketingu, HR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pl-PL" sz="1100" dirty="0"/>
              <a:t>Koncentracja na duży klientach</a:t>
            </a:r>
            <a:endParaRPr lang="pl-PL" sz="1050" dirty="0"/>
          </a:p>
          <a:p>
            <a:pPr algn="l"/>
            <a:endParaRPr lang="en-US" sz="1050" dirty="0"/>
          </a:p>
        </p:txBody>
      </p:sp>
      <p:sp>
        <p:nvSpPr>
          <p:cNvPr id="7" name="Podtytuł 6">
            <a:extLst>
              <a:ext uri="{FF2B5EF4-FFF2-40B4-BE49-F238E27FC236}">
                <a16:creationId xmlns:a16="http://schemas.microsoft.com/office/drawing/2014/main" id="{C9C65225-4747-AEE9-80BA-17D7251CDE1C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5996774" y="3107903"/>
            <a:ext cx="2417819" cy="1763447"/>
          </a:xfrm>
        </p:spPr>
        <p:txBody>
          <a:bodyPr>
            <a:normAutofit lnSpcReduction="10000"/>
          </a:bodyPr>
          <a:lstStyle/>
          <a:p>
            <a:pPr marL="0" indent="0" algn="l"/>
            <a:r>
              <a:rPr lang="pl-PL" sz="1050" b="1" dirty="0">
                <a:solidFill>
                  <a:schemeClr val="accent1"/>
                </a:solidFill>
              </a:rPr>
              <a:t>Uzyskanie przewagi dzięki działaniu w niszy rynkowej:</a:t>
            </a:r>
          </a:p>
          <a:p>
            <a:pPr marL="0" indent="0" algn="l"/>
            <a:endParaRPr lang="pl-PL" sz="1050" dirty="0"/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pl-PL" sz="1050" dirty="0"/>
              <a:t>Mniejsza konkurencja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pl-PL" sz="1050" dirty="0"/>
              <a:t>Mniejszy rynek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pl-PL" sz="1050" dirty="0"/>
              <a:t>Możliwość budowania specjalizacji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pl-PL" sz="1050" dirty="0"/>
              <a:t>Mniejsza presja ze strony „dużych graczy”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pl-PL" sz="1050" dirty="0"/>
              <a:t>Idealna dla małych firm</a:t>
            </a:r>
            <a:endParaRPr lang="pl-PL" sz="1000" dirty="0"/>
          </a:p>
          <a:p>
            <a:pPr algn="l"/>
            <a:endParaRPr lang="en-US" sz="1050" dirty="0"/>
          </a:p>
        </p:txBody>
      </p:sp>
      <p:sp>
        <p:nvSpPr>
          <p:cNvPr id="9" name="Podtytuł 8">
            <a:extLst>
              <a:ext uri="{FF2B5EF4-FFF2-40B4-BE49-F238E27FC236}">
                <a16:creationId xmlns:a16="http://schemas.microsoft.com/office/drawing/2014/main" id="{578E2049-9DC8-DDAE-9C20-BAB94628BDF0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>
            <a:normAutofit/>
          </a:bodyPr>
          <a:lstStyle/>
          <a:p>
            <a:r>
              <a:rPr lang="pl-PL" sz="1400" dirty="0"/>
              <a:t>UNIKALNOŚĆ</a:t>
            </a:r>
            <a:endParaRPr lang="en-US" sz="1400" dirty="0"/>
          </a:p>
        </p:txBody>
      </p:sp>
      <p:sp>
        <p:nvSpPr>
          <p:cNvPr id="11" name="Podtytuł 10">
            <a:extLst>
              <a:ext uri="{FF2B5EF4-FFF2-40B4-BE49-F238E27FC236}">
                <a16:creationId xmlns:a16="http://schemas.microsoft.com/office/drawing/2014/main" id="{276A5465-E3E9-95A6-4B62-ED777AC702AE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>
            <a:noAutofit/>
          </a:bodyPr>
          <a:lstStyle/>
          <a:p>
            <a:r>
              <a:rPr lang="pl-PL" sz="1400" dirty="0"/>
              <a:t>LIDER KOSZTOWY</a:t>
            </a:r>
            <a:endParaRPr lang="en-US" sz="1400" dirty="0"/>
          </a:p>
        </p:txBody>
      </p:sp>
      <p:sp>
        <p:nvSpPr>
          <p:cNvPr id="13" name="Podtytuł 12">
            <a:extLst>
              <a:ext uri="{FF2B5EF4-FFF2-40B4-BE49-F238E27FC236}">
                <a16:creationId xmlns:a16="http://schemas.microsoft.com/office/drawing/2014/main" id="{24BE808A-39A7-552E-A9A2-DBE61475F360}"/>
              </a:ext>
            </a:extLst>
          </p:cNvPr>
          <p:cNvSpPr>
            <a:spLocks noGrp="1"/>
          </p:cNvSpPr>
          <p:nvPr>
            <p:ph type="subTitle" idx="7"/>
          </p:nvPr>
        </p:nvSpPr>
        <p:spPr/>
        <p:txBody>
          <a:bodyPr>
            <a:normAutofit/>
          </a:bodyPr>
          <a:lstStyle/>
          <a:p>
            <a:r>
              <a:rPr lang="pl-PL" sz="1400" dirty="0"/>
              <a:t>KONCENTRACJA</a:t>
            </a:r>
            <a:endParaRPr lang="en-US" sz="1400" dirty="0"/>
          </a:p>
        </p:txBody>
      </p:sp>
      <p:sp>
        <p:nvSpPr>
          <p:cNvPr id="14" name="Strzałka: prążkowana w prawo 13">
            <a:extLst>
              <a:ext uri="{FF2B5EF4-FFF2-40B4-BE49-F238E27FC236}">
                <a16:creationId xmlns:a16="http://schemas.microsoft.com/office/drawing/2014/main" id="{A468A106-CED7-E4A0-7C10-B474945163C0}"/>
              </a:ext>
            </a:extLst>
          </p:cNvPr>
          <p:cNvSpPr/>
          <p:nvPr/>
        </p:nvSpPr>
        <p:spPr>
          <a:xfrm rot="8421744">
            <a:off x="1849745" y="1617700"/>
            <a:ext cx="1980185" cy="301277"/>
          </a:xfrm>
          <a:prstGeom prst="striped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rzałka: prążkowana w prawo 14">
            <a:extLst>
              <a:ext uri="{FF2B5EF4-FFF2-40B4-BE49-F238E27FC236}">
                <a16:creationId xmlns:a16="http://schemas.microsoft.com/office/drawing/2014/main" id="{41A8558F-C4FC-563D-55A9-67AD880B8F88}"/>
              </a:ext>
            </a:extLst>
          </p:cNvPr>
          <p:cNvSpPr/>
          <p:nvPr/>
        </p:nvSpPr>
        <p:spPr>
          <a:xfrm rot="2329384">
            <a:off x="5496649" y="1627249"/>
            <a:ext cx="1980185" cy="301277"/>
          </a:xfrm>
          <a:prstGeom prst="striped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rzałka: prążkowana w prawo 15">
            <a:extLst>
              <a:ext uri="{FF2B5EF4-FFF2-40B4-BE49-F238E27FC236}">
                <a16:creationId xmlns:a16="http://schemas.microsoft.com/office/drawing/2014/main" id="{5F6395DF-5C0A-4368-89F1-A5B4C36FA1F4}"/>
              </a:ext>
            </a:extLst>
          </p:cNvPr>
          <p:cNvSpPr/>
          <p:nvPr/>
        </p:nvSpPr>
        <p:spPr>
          <a:xfrm rot="5400000">
            <a:off x="3899745" y="1631583"/>
            <a:ext cx="1344508" cy="301277"/>
          </a:xfrm>
          <a:prstGeom prst="striped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765</Words>
  <Application>Microsoft Office PowerPoint</Application>
  <PresentationFormat>Pokaz na ekranie (16:9)</PresentationFormat>
  <Paragraphs>235</Paragraphs>
  <Slides>12</Slides>
  <Notes>12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3" baseType="lpstr">
      <vt:lpstr>Simple Light</vt:lpstr>
      <vt:lpstr>Beyond 2025 Przyszłość transportu drogowego widziana z perspektywy CFO </vt:lpstr>
      <vt:lpstr>Od teorii ewolucji do koncepcji biznesowych </vt:lpstr>
      <vt:lpstr>Ekosystem Biznesowy</vt:lpstr>
      <vt:lpstr>Regulacje </vt:lpstr>
      <vt:lpstr>Technologia</vt:lpstr>
      <vt:lpstr>Rynek</vt:lpstr>
      <vt:lpstr>Społeczeństwo</vt:lpstr>
      <vt:lpstr>Co z tego wynika?</vt:lpstr>
      <vt:lpstr>Adaptacja do zmian w ekosystemie</vt:lpstr>
      <vt:lpstr>Model biznesowy</vt:lpstr>
      <vt:lpstr>Wnioski końcowe ... okiem CFO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Maciej</dc:creator>
  <cp:lastModifiedBy>Maciej Ciołek</cp:lastModifiedBy>
  <cp:revision>4</cp:revision>
  <dcterms:modified xsi:type="dcterms:W3CDTF">2024-12-03T07:46:52Z</dcterms:modified>
</cp:coreProperties>
</file>