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</p:sldIdLst>
  <p:sldSz cx="12192000" cy="6858000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826" autoAdjust="0"/>
  </p:normalViewPr>
  <p:slideViewPr>
    <p:cSldViewPr snapToGrid="0">
      <p:cViewPr varScale="1">
        <p:scale>
          <a:sx n="104" d="100"/>
          <a:sy n="104" d="100"/>
        </p:scale>
        <p:origin x="14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A1B566-3CFE-4BAD-A51D-98FB42D13A71}" type="datetimeFigureOut">
              <a:rPr lang="de-DE" smtClean="0"/>
              <a:t>03.12.2024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381744-F1AA-42E2-B839-891AADAA004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24177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381744-F1AA-42E2-B839-891AADAA0046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00607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381744-F1AA-42E2-B839-891AADAA0046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67294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381744-F1AA-42E2-B839-891AADAA0046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3792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218FF4-5A7D-8F84-273E-11207650D2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FF76581-49DC-31FE-E41F-91CE00C365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0777C6F-6C90-537A-5721-A046EB9C3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26D04-AABC-435F-AF15-8302BBF28F32}" type="datetime1">
              <a:rPr lang="de-DE" smtClean="0"/>
              <a:t>03.12.2024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4965A0D-91AC-2C08-D6EB-04B4F23C3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Trans Logistica Poland 5. - 7.11.2024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C0B126D-DDA1-B171-F278-AD94EBAE4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797C6-4D1E-4093-8CE0-46D88C37828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6549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EA939C-F57B-4439-C305-02A85FF93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CFD7E242-8294-9C70-25E6-8B2C92052B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D67A648-CD88-D2AA-5BE2-B34F775EA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EE7C7-2383-4D8D-9503-819C85C2EE9E}" type="datetime1">
              <a:rPr lang="de-DE" smtClean="0"/>
              <a:t>03.12.2024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9837162-A759-4B72-3273-D6400A34D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Trans Logistica Poland 5. - 7.11.2024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F32675A-629E-1AF6-8829-2BCEC43F8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797C6-4D1E-4093-8CE0-46D88C37828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66005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91B20A0E-4E55-3D1B-58F6-66124D9DEB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2A99EBE-DC9C-5BA8-5BED-D30D03364B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9787B38-3605-334D-6F65-314DDF37A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6292D-88D0-4028-8F35-45BE6B754B77}" type="datetime1">
              <a:rPr lang="de-DE" smtClean="0"/>
              <a:t>03.12.2024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5AEEC54-CA23-86AC-2D82-B3A646217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Trans Logistica Poland 5. - 7.11.2024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FCB19FE-F081-E6FE-A2A7-09777CB64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797C6-4D1E-4093-8CE0-46D88C37828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6988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5656B0-81D7-38E1-013E-0DD8DAB67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AE7D297-0189-85BE-54EC-E01168B596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DABDD5A-0B4B-9105-4469-393653A14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3F92A-4080-47E1-B89C-AF3D769002C6}" type="datetime1">
              <a:rPr lang="de-DE" smtClean="0"/>
              <a:t>03.12.2024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DC31332-7468-21CE-8402-ADA68F5E3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Trans Logistica Poland 5. - 7.11.2024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C07547A-C056-0DD3-EC00-FD0B7402D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797C6-4D1E-4093-8CE0-46D88C37828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3166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A6A058-FB3C-B1F6-F6FA-6718CF6E7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0DD3F10-0295-7B37-421B-BB27FE97FD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7577A2A-2567-2FC4-6A9D-DF8E939AE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AD209-E443-4F02-94B1-A3CADF7D1EA4}" type="datetime1">
              <a:rPr lang="de-DE" smtClean="0"/>
              <a:t>03.12.2024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0837702-9DA5-7492-393F-6CAECD756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Trans Logistica Poland 5. - 7.11.2024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2704C41-605A-35A8-5C82-EF796A698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797C6-4D1E-4093-8CE0-46D88C37828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8820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D33680-EF9B-584F-1ED5-0CF1E5903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826695E-3547-BC73-5437-54143A5861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557FAFD-DD47-5D6B-88AB-24241C2278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E205348-561D-1EB4-8E5F-D65946EDC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4923E-3134-47F7-B53E-543285FF9C00}" type="datetime1">
              <a:rPr lang="de-DE" smtClean="0"/>
              <a:t>03.12.2024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4EA65B0-01E1-EEF3-BDC3-5DA42E6BB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Trans Logistica Poland 5. - 7.11.2024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09AE280-6411-210E-EF3B-8BD9AA50E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797C6-4D1E-4093-8CE0-46D88C37828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4823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99C1EB-BFD9-A150-7950-D93346858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42FC5FA-72BC-D0DB-7368-0850F06C24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1DE3AF5-E7E3-DDC0-FCD9-5211263061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06E255A-F524-B491-ED94-F0B2BA4FB4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B83ECCB5-EC1B-D859-B4D6-7BF156807C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CCA3D7F6-CCEA-40BE-886E-DD866CBEF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5107C-C43F-4161-8007-1BE30F67E4B0}" type="datetime1">
              <a:rPr lang="de-DE" smtClean="0"/>
              <a:t>03.12.2024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0DEB8DD-77C6-A3F9-3862-FBA2031AF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Trans Logistica Poland 5. - 7.11.2024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B6B5976E-D4F0-12E9-35D9-ECACA045D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797C6-4D1E-4093-8CE0-46D88C37828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3075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2A7461-4BDB-6EF4-183A-7E3FE8772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BB5F5B3-446C-EC53-8A41-1050DCA5C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51288-EDCD-4DE6-8E3F-82070962FC9A}" type="datetime1">
              <a:rPr lang="de-DE" smtClean="0"/>
              <a:t>03.12.2024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35FDC65-5A9A-02C8-E793-85BFACC60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Trans Logistica Poland 5. - 7.11.2024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373931E-6123-DB77-B592-1C7DC206A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797C6-4D1E-4093-8CE0-46D88C37828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7943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2C52ECF2-D42F-EB48-9CDB-116F123B1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BF74F-20D1-490A-9694-FC05AF1ED278}" type="datetime1">
              <a:rPr lang="de-DE" smtClean="0"/>
              <a:t>03.12.2024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F8FBC7E-C1AF-721B-429A-7154900D3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Trans Logistica Poland 5. - 7.11.2024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16C28C9-671C-C8B1-5332-5932AFDB5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797C6-4D1E-4093-8CE0-46D88C37828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6004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B25C79-D892-A101-D307-6E9CD471D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91AA033-B147-2182-F3A6-C53816F1E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A91F8CA-34D7-6CD3-FC7D-92CFA7535B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57F627A-28A6-C02D-7FE6-A364D7BB3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2221E-98E6-482B-B3D9-D59EB5105F47}" type="datetime1">
              <a:rPr lang="de-DE" smtClean="0"/>
              <a:t>03.12.2024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891BA44-95AF-CAED-E2E4-9714C3D94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Trans Logistica Poland 5. - 7.11.2024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3D8F47E-395C-05A7-3A17-5E03E91C7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797C6-4D1E-4093-8CE0-46D88C37828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1451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6D690A-A698-2C70-2041-03CDD56AB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7F37650-2B01-5D92-01CA-2636489DC0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D5BB303-2509-9D85-4103-E31ED9CA08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69A9787-5289-DC08-D30E-3BE546B61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9076F-E1B3-4C69-9477-1AC06C7D9914}" type="datetime1">
              <a:rPr lang="de-DE" smtClean="0"/>
              <a:t>03.12.2024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4F840CF-92ED-3AF8-6F26-5A0279669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Trans Logistica Poland 5. - 7.11.2024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8638AA6-E77A-8303-2C03-BB2E7B0E3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797C6-4D1E-4093-8CE0-46D88C37828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8533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DF68DAEB-937F-B6FA-8DDA-A2060C8F9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C9E291D-8D20-7424-A4A1-343A645B9F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4BBFF49-D1E9-A5C2-4061-D592E2B17A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EB0F0E-3383-4684-BAA0-A9C960962FF4}" type="datetime1">
              <a:rPr lang="de-DE" smtClean="0"/>
              <a:t>03.12.2024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5012703-3CBF-756F-1A8A-FB15A346C7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Trans Logistica Poland 5. - 7.11.2024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7CE402C-FDEB-FCDE-1C6C-6F99F5315A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8797C6-4D1E-4093-8CE0-46D88C37828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4894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549E871-3C0F-A78A-938A-BF35678D86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4"/>
            <a:ext cx="12192000" cy="633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9169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147DFE00-FBEB-BA91-C317-033A273D4F06}"/>
              </a:ext>
            </a:extLst>
          </p:cNvPr>
          <p:cNvSpPr txBox="1"/>
          <p:nvPr/>
        </p:nvSpPr>
        <p:spPr>
          <a:xfrm>
            <a:off x="1410462" y="1757925"/>
            <a:ext cx="60944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>
                <a:latin typeface="Palatino Linotype" panose="02040502050505030304" pitchFamily="18" charset="0"/>
              </a:rPr>
              <a:t>I.</a:t>
            </a:r>
            <a:r>
              <a:rPr lang="de-DE" b="1" dirty="0">
                <a:latin typeface="Palatino Linotype" panose="02040502050505030304" pitchFamily="18" charset="0"/>
              </a:rPr>
              <a:t> </a:t>
            </a:r>
            <a:r>
              <a:rPr lang="pl-PL" b="1" dirty="0">
                <a:latin typeface="Palatino Linotype" panose="02040502050505030304" pitchFamily="18" charset="0"/>
              </a:rPr>
              <a:t>Dlaczego można rządać zwrot myta w Niemczech?</a:t>
            </a:r>
            <a:endParaRPr lang="de-DE" b="1" dirty="0">
              <a:latin typeface="Palatino Linotype" panose="02040502050505030304" pitchFamily="18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31153B7-5B40-231C-1F21-5F098059A04C}"/>
              </a:ext>
            </a:extLst>
          </p:cNvPr>
          <p:cNvSpPr txBox="1"/>
          <p:nvPr/>
        </p:nvSpPr>
        <p:spPr>
          <a:xfrm>
            <a:off x="1538478" y="2409319"/>
            <a:ext cx="637108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latin typeface="Palatino Linotype" panose="02040502050505030304" pitchFamily="18" charset="0"/>
              </a:rPr>
              <a:t>1. </a:t>
            </a:r>
            <a:r>
              <a:rPr lang="de-DE" dirty="0" err="1">
                <a:latin typeface="Palatino Linotype" panose="02040502050505030304" pitchFamily="18" charset="0"/>
              </a:rPr>
              <a:t>Podstawy</a:t>
            </a:r>
            <a:r>
              <a:rPr lang="de-DE" dirty="0">
                <a:latin typeface="Palatino Linotype" panose="02040502050505030304" pitchFamily="18" charset="0"/>
              </a:rPr>
              <a:t> </a:t>
            </a:r>
            <a:r>
              <a:rPr lang="de-DE" dirty="0" err="1">
                <a:latin typeface="Palatino Linotype" panose="02040502050505030304" pitchFamily="18" charset="0"/>
              </a:rPr>
              <a:t>prawne</a:t>
            </a:r>
            <a:endParaRPr lang="de-DE" dirty="0">
              <a:latin typeface="Palatino Linotype" panose="02040502050505030304" pitchFamily="18" charset="0"/>
            </a:endParaRPr>
          </a:p>
          <a:p>
            <a:endParaRPr lang="de-DE" b="1" dirty="0">
              <a:latin typeface="Palatino Linotype" panose="02040502050505030304" pitchFamily="18" charset="0"/>
            </a:endParaRPr>
          </a:p>
          <a:p>
            <a:pPr marL="342900" indent="-342900">
              <a:buFont typeface="+mj-lt"/>
              <a:buAutoNum type="alphaLcParenR"/>
            </a:pPr>
            <a:r>
              <a:rPr lang="pl-PL" sz="1800" dirty="0">
                <a:latin typeface="Palatino Linotype" panose="02040502050505030304" pitchFamily="18" charset="0"/>
              </a:rPr>
              <a:t>Dyrektywa 1999/62/WE w sprawie pobierania opłat za użytkowanie infrastruktury drogowej przez pojazdy</a:t>
            </a:r>
          </a:p>
          <a:p>
            <a:pPr marL="342900" indent="-342900">
              <a:buFont typeface="+mj-lt"/>
              <a:buAutoNum type="alphaLcParenR"/>
            </a:pPr>
            <a:endParaRPr lang="pl-PL" sz="1800" dirty="0">
              <a:latin typeface="Palatino Linotype" panose="02040502050505030304" pitchFamily="18" charset="0"/>
            </a:endParaRPr>
          </a:p>
          <a:p>
            <a:pPr marL="342900" indent="-342900">
              <a:buFont typeface="+mj-lt"/>
              <a:buAutoNum type="alphaLcParenR"/>
            </a:pPr>
            <a:r>
              <a:rPr lang="pl-PL" sz="1800" dirty="0">
                <a:latin typeface="Palatino Linotype" panose="02040502050505030304" pitchFamily="18" charset="0"/>
              </a:rPr>
              <a:t>Ustawa niemiecka:</a:t>
            </a:r>
            <a:r>
              <a:rPr lang="de-DE" sz="1800" dirty="0">
                <a:latin typeface="Palatino Linotype" panose="02040502050505030304" pitchFamily="18" charset="0"/>
              </a:rPr>
              <a:t> </a:t>
            </a:r>
            <a:r>
              <a:rPr lang="pl-PL" sz="1800" dirty="0">
                <a:highlight>
                  <a:srgbClr val="FFFFFF"/>
                </a:highlight>
                <a:latin typeface="Palatino Linotype" panose="02040502050505030304" pitchFamily="18" charset="0"/>
              </a:rPr>
              <a:t>Bundesfernstraßenmautgesetz</a:t>
            </a:r>
            <a:r>
              <a:rPr lang="de-DE" sz="1800" dirty="0">
                <a:highlight>
                  <a:srgbClr val="FFFFFF"/>
                </a:highlight>
                <a:latin typeface="Palatino Linotype" panose="02040502050505030304" pitchFamily="18" charset="0"/>
              </a:rPr>
              <a:t> </a:t>
            </a:r>
            <a:r>
              <a:rPr lang="pl-PL" sz="1800" dirty="0">
                <a:latin typeface="Palatino Linotype" panose="02040502050505030304" pitchFamily="18" charset="0"/>
              </a:rPr>
              <a:t>(BFStrMG)</a:t>
            </a:r>
          </a:p>
          <a:p>
            <a:pPr marL="342900" indent="-342900">
              <a:buFont typeface="+mj-lt"/>
              <a:buAutoNum type="alphaLcParenR"/>
            </a:pPr>
            <a:endParaRPr lang="pl-PL" sz="1800" dirty="0">
              <a:latin typeface="Palatino Linotype" panose="02040502050505030304" pitchFamily="18" charset="0"/>
            </a:endParaRPr>
          </a:p>
          <a:p>
            <a:pPr marL="342900" indent="-342900">
              <a:buFont typeface="+mj-lt"/>
              <a:buAutoNum type="alphaLcParenR"/>
            </a:pPr>
            <a:r>
              <a:rPr lang="pl-PL" sz="1800" dirty="0">
                <a:latin typeface="Palatino Linotype" panose="02040502050505030304" pitchFamily="18" charset="0"/>
              </a:rPr>
              <a:t>Opinia bieglego dot. wysokości myta </a:t>
            </a:r>
            <a:r>
              <a:rPr lang="de-DE" sz="1800" dirty="0">
                <a:latin typeface="Palatino Linotype" panose="02040502050505030304" pitchFamily="18" charset="0"/>
              </a:rPr>
              <a:t>(„</a:t>
            </a:r>
            <a:r>
              <a:rPr lang="pl-PL" sz="1800" dirty="0">
                <a:latin typeface="Palatino Linotype" panose="02040502050505030304" pitchFamily="18" charset="0"/>
              </a:rPr>
              <a:t>Wegekostengutachten</a:t>
            </a:r>
            <a:r>
              <a:rPr lang="de-DE" sz="1800" dirty="0">
                <a:latin typeface="Palatino Linotype" panose="02040502050505030304" pitchFamily="18" charset="0"/>
              </a:rPr>
              <a:t>“)</a:t>
            </a:r>
            <a:endParaRPr lang="pl-PL" sz="1800" dirty="0">
              <a:latin typeface="Palatino Linotype" panose="02040502050505030304" pitchFamily="18" charset="0"/>
            </a:endParaRP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8FE088A-9964-73F3-6992-0508EFF39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Challenges ´25 – 5 </a:t>
            </a:r>
            <a:r>
              <a:rPr lang="de-DE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grudnia</a:t>
            </a:r>
            <a:r>
              <a:rPr lang="de-DE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2024 r. - Katowice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9EC4788-AD4C-10F3-69D9-D0B549ED3F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36050" y="2673461"/>
            <a:ext cx="3940389" cy="2035186"/>
          </a:xfrm>
          <a:prstGeom prst="rect">
            <a:avLst/>
          </a:prstGeom>
        </p:spPr>
      </p:pic>
      <p:pic>
        <p:nvPicPr>
          <p:cNvPr id="3" name="Picture 2" descr="C:\Users\SK7\Desktop\Logo_pfnur_NEW2.jpg">
            <a:extLst>
              <a:ext uri="{FF2B5EF4-FFF2-40B4-BE49-F238E27FC236}">
                <a16:creationId xmlns:a16="http://schemas.microsoft.com/office/drawing/2014/main" id="{8A7567E7-348B-C49D-ACF8-EC13F50D3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420" y="148639"/>
            <a:ext cx="4349750" cy="117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69243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131EE3BB-608D-E33D-C5C8-54293C7092EE}"/>
              </a:ext>
            </a:extLst>
          </p:cNvPr>
          <p:cNvSpPr txBox="1"/>
          <p:nvPr/>
        </p:nvSpPr>
        <p:spPr>
          <a:xfrm>
            <a:off x="1712609" y="1528709"/>
            <a:ext cx="1984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>
                <a:latin typeface="Palatino Linotype" panose="02040502050505030304" pitchFamily="18" charset="0"/>
              </a:rPr>
              <a:t>Wyroki</a:t>
            </a:r>
            <a:endParaRPr lang="de-DE" b="1" dirty="0">
              <a:latin typeface="Palatino Linotype" panose="02040502050505030304" pitchFamily="18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7A9871E-9F27-20E4-2BB0-26DC9FB2D940}"/>
              </a:ext>
            </a:extLst>
          </p:cNvPr>
          <p:cNvSpPr txBox="1"/>
          <p:nvPr/>
        </p:nvSpPr>
        <p:spPr>
          <a:xfrm>
            <a:off x="722376" y="2158083"/>
            <a:ext cx="1109167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Palatino Linotype" panose="02040502050505030304" pitchFamily="18" charset="0"/>
              </a:rPr>
              <a:t>1. </a:t>
            </a:r>
            <a:r>
              <a:rPr lang="pl-PL" dirty="0">
                <a:latin typeface="Palatino Linotype" panose="02040502050505030304" pitchFamily="18" charset="0"/>
              </a:rPr>
              <a:t>Wyrok TSUE z dnia 28.10.2020 r. </a:t>
            </a:r>
            <a:endParaRPr lang="de-DE" dirty="0">
              <a:latin typeface="Palatino Linotype" panose="02040502050505030304" pitchFamily="18" charset="0"/>
            </a:endParaRPr>
          </a:p>
          <a:p>
            <a:r>
              <a:rPr lang="pl-PL" dirty="0">
                <a:latin typeface="Palatino Linotype" panose="02040502050505030304" pitchFamily="18" charset="0"/>
              </a:rPr>
              <a:t>(sygn. akt: C-321/19)</a:t>
            </a:r>
            <a:endParaRPr lang="de-DE" dirty="0">
              <a:latin typeface="Palatino Linotype" panose="02040502050505030304" pitchFamily="18" charset="0"/>
            </a:endParaRPr>
          </a:p>
          <a:p>
            <a:pPr marL="342900" indent="-342900">
              <a:buAutoNum type="arabicPeriod"/>
            </a:pPr>
            <a:endParaRPr lang="de-DE" dirty="0">
              <a:latin typeface="Palatino Linotype" panose="02040502050505030304" pitchFamily="18" charset="0"/>
            </a:endParaRPr>
          </a:p>
          <a:p>
            <a:endParaRPr lang="de-DE" dirty="0">
              <a:latin typeface="Palatino Linotype" panose="02040502050505030304" pitchFamily="18" charset="0"/>
            </a:endParaRPr>
          </a:p>
          <a:p>
            <a:endParaRPr lang="de-DE" dirty="0">
              <a:latin typeface="Palatino Linotype" panose="02040502050505030304" pitchFamily="18" charset="0"/>
            </a:endParaRPr>
          </a:p>
          <a:p>
            <a:r>
              <a:rPr lang="de-DE" dirty="0">
                <a:latin typeface="Palatino Linotype" panose="02040502050505030304" pitchFamily="18" charset="0"/>
              </a:rPr>
              <a:t>2. </a:t>
            </a:r>
            <a:r>
              <a:rPr lang="pl-PL" dirty="0">
                <a:latin typeface="Palatino Linotype" panose="02040502050505030304" pitchFamily="18" charset="0"/>
              </a:rPr>
              <a:t>Wyrok OVG Münster z dnia 30.11.2021 r. </a:t>
            </a:r>
          </a:p>
          <a:p>
            <a:r>
              <a:rPr lang="pl-PL" dirty="0">
                <a:latin typeface="Palatino Linotype" panose="02040502050505030304" pitchFamily="18" charset="0"/>
              </a:rPr>
              <a:t>(sygn. akt: 9 A 118/16)</a:t>
            </a:r>
            <a:endParaRPr lang="de-DE" dirty="0">
              <a:latin typeface="Palatino Linotype" panose="02040502050505030304" pitchFamily="18" charset="0"/>
            </a:endParaRPr>
          </a:p>
          <a:p>
            <a:endParaRPr lang="de-DE" dirty="0">
              <a:latin typeface="Palatino Linotype" panose="02040502050505030304" pitchFamily="18" charset="0"/>
            </a:endParaRPr>
          </a:p>
          <a:p>
            <a:endParaRPr lang="de-DE" dirty="0">
              <a:latin typeface="Palatino Linotype" panose="02040502050505030304" pitchFamily="18" charset="0"/>
            </a:endParaRPr>
          </a:p>
          <a:p>
            <a:endParaRPr lang="de-DE" dirty="0">
              <a:latin typeface="Palatino Linotype" panose="02040502050505030304" pitchFamily="18" charset="0"/>
            </a:endParaRPr>
          </a:p>
          <a:p>
            <a:endParaRPr lang="de-DE" dirty="0">
              <a:latin typeface="Palatino Linotype" panose="02040502050505030304" pitchFamily="18" charset="0"/>
            </a:endParaRPr>
          </a:p>
          <a:p>
            <a:r>
              <a:rPr lang="de-DE" dirty="0">
                <a:latin typeface="Palatino Linotype" panose="02040502050505030304" pitchFamily="18" charset="0"/>
              </a:rPr>
              <a:t>3. </a:t>
            </a:r>
            <a:r>
              <a:rPr lang="pl-PL" dirty="0">
                <a:latin typeface="Palatino Linotype" panose="02040502050505030304" pitchFamily="18" charset="0"/>
              </a:rPr>
              <a:t>Wyrok Sądu administracyjnego w Kolonii</a:t>
            </a:r>
            <a:r>
              <a:rPr lang="de-DE" dirty="0">
                <a:latin typeface="Palatino Linotype" panose="02040502050505030304" pitchFamily="18" charset="0"/>
              </a:rPr>
              <a:t> </a:t>
            </a:r>
            <a:r>
              <a:rPr lang="pl-PL" dirty="0">
                <a:latin typeface="Palatino Linotype" panose="02040502050505030304" pitchFamily="18" charset="0"/>
              </a:rPr>
              <a:t>z dnia 20.03.2024 r. </a:t>
            </a:r>
          </a:p>
          <a:p>
            <a:r>
              <a:rPr lang="pl-PL" dirty="0">
                <a:latin typeface="Palatino Linotype" panose="02040502050505030304" pitchFamily="18" charset="0"/>
              </a:rPr>
              <a:t>(sygn. akt: 14 K 6556/20)</a:t>
            </a:r>
          </a:p>
          <a:p>
            <a:endParaRPr lang="pl-PL" dirty="0"/>
          </a:p>
          <a:p>
            <a:pPr marL="342900" indent="-342900">
              <a:buAutoNum type="arabicPeriod"/>
            </a:pPr>
            <a:endParaRPr lang="pl-PL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DD3D94AA-4C98-5157-3AC9-A56A4060A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258" y="1978162"/>
            <a:ext cx="1891284" cy="1302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B6386669-B9B9-4A8A-03E2-D6B86A23B2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831" y="3415396"/>
            <a:ext cx="2808856" cy="1450052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BD492942-A752-D732-D525-B8002745195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9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8"/>
          <a:stretch/>
        </p:blipFill>
        <p:spPr>
          <a:xfrm>
            <a:off x="8389078" y="4965207"/>
            <a:ext cx="2372579" cy="1372774"/>
          </a:xfrm>
          <a:prstGeom prst="rect">
            <a:avLst/>
          </a:prstGeom>
        </p:spPr>
      </p:pic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D177C9C8-E873-4CFE-182B-A78CD6DF9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Challenges ´25 – 5 </a:t>
            </a:r>
            <a:r>
              <a:rPr lang="de-DE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grudnia</a:t>
            </a:r>
            <a:r>
              <a:rPr lang="de-DE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2024 r. - Katowice</a:t>
            </a:r>
          </a:p>
        </p:txBody>
      </p:sp>
      <p:pic>
        <p:nvPicPr>
          <p:cNvPr id="2" name="Picture 2" descr="C:\Users\SK7\Desktop\Logo_pfnur_NEW2.jpg">
            <a:extLst>
              <a:ext uri="{FF2B5EF4-FFF2-40B4-BE49-F238E27FC236}">
                <a16:creationId xmlns:a16="http://schemas.microsoft.com/office/drawing/2014/main" id="{60F81C9F-6948-8383-2098-4A8C99708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420" y="148639"/>
            <a:ext cx="4349750" cy="117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17348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3E21CB01-3A37-DD31-E3B9-56FC8B3029BD}"/>
              </a:ext>
            </a:extLst>
          </p:cNvPr>
          <p:cNvSpPr txBox="1"/>
          <p:nvPr/>
        </p:nvSpPr>
        <p:spPr>
          <a:xfrm>
            <a:off x="944118" y="1893425"/>
            <a:ext cx="518845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>
                <a:latin typeface="Palatino Linotype" panose="02040502050505030304" pitchFamily="18" charset="0"/>
              </a:rPr>
              <a:t>II. Kto </a:t>
            </a:r>
            <a:r>
              <a:rPr lang="de-DE" b="1" dirty="0" err="1">
                <a:latin typeface="Palatino Linotype" panose="02040502050505030304" pitchFamily="18" charset="0"/>
              </a:rPr>
              <a:t>ma</a:t>
            </a:r>
            <a:r>
              <a:rPr lang="de-DE" b="1" dirty="0">
                <a:latin typeface="Palatino Linotype" panose="02040502050505030304" pitchFamily="18" charset="0"/>
              </a:rPr>
              <a:t> </a:t>
            </a:r>
            <a:r>
              <a:rPr lang="de-DE" b="1" dirty="0" err="1">
                <a:latin typeface="Palatino Linotype" panose="02040502050505030304" pitchFamily="18" charset="0"/>
              </a:rPr>
              <a:t>roszczenia</a:t>
            </a:r>
            <a:r>
              <a:rPr lang="de-DE" b="1" dirty="0">
                <a:latin typeface="Palatino Linotype" panose="02040502050505030304" pitchFamily="18" charset="0"/>
              </a:rPr>
              <a:t>?</a:t>
            </a:r>
          </a:p>
          <a:p>
            <a:endParaRPr lang="de-DE" dirty="0">
              <a:latin typeface="Palatino Linotype" panose="02040502050505030304" pitchFamily="18" charset="0"/>
            </a:endParaRPr>
          </a:p>
          <a:p>
            <a:endParaRPr lang="de-DE" dirty="0">
              <a:latin typeface="Palatino Linotype" panose="02040502050505030304" pitchFamily="18" charset="0"/>
            </a:endParaRPr>
          </a:p>
          <a:p>
            <a:r>
              <a:rPr lang="pl-PL" dirty="0">
                <a:latin typeface="Palatino Linotype" panose="02040502050505030304" pitchFamily="18" charset="0"/>
              </a:rPr>
              <a:t>Każdy przewoźnik, kto zapłaci(ł) myta na terenie Niemiec </a:t>
            </a:r>
          </a:p>
          <a:p>
            <a:endParaRPr lang="de-DE" dirty="0">
              <a:latin typeface="Palatino Linotype" panose="02040502050505030304" pitchFamily="18" charset="0"/>
            </a:endParaRP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788980C5-151C-5694-96AF-76B299DD7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Challenges ´25 – 5 </a:t>
            </a:r>
            <a:r>
              <a:rPr lang="de-DE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grudnia</a:t>
            </a:r>
            <a:r>
              <a:rPr lang="de-DE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2024 r. - Katowice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ABC90487-FE53-7DEC-4300-2024207EE2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551" y="1876759"/>
            <a:ext cx="3307213" cy="4191229"/>
          </a:xfrm>
          <a:prstGeom prst="rect">
            <a:avLst/>
          </a:prstGeom>
        </p:spPr>
      </p:pic>
      <p:pic>
        <p:nvPicPr>
          <p:cNvPr id="3" name="Picture 2" descr="C:\Users\SK7\Desktop\Logo_pfnur_NEW2.jpg">
            <a:extLst>
              <a:ext uri="{FF2B5EF4-FFF2-40B4-BE49-F238E27FC236}">
                <a16:creationId xmlns:a16="http://schemas.microsoft.com/office/drawing/2014/main" id="{868DC194-0D35-C8C6-F9D8-6121D77D7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420" y="148639"/>
            <a:ext cx="4349750" cy="117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41484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73586349-E2CA-E46E-3D8E-218EA1DA0496}"/>
              </a:ext>
            </a:extLst>
          </p:cNvPr>
          <p:cNvSpPr txBox="1"/>
          <p:nvPr/>
        </p:nvSpPr>
        <p:spPr>
          <a:xfrm>
            <a:off x="834390" y="1842391"/>
            <a:ext cx="60944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>
                <a:latin typeface="Palatino Linotype" panose="02040502050505030304" pitchFamily="18" charset="0"/>
              </a:rPr>
              <a:t>III. Za jaki okresy można rządać zwrot?</a:t>
            </a:r>
            <a:endParaRPr lang="de-DE" b="1" dirty="0">
              <a:latin typeface="Palatino Linotype" panose="02040502050505030304" pitchFamily="18" charset="0"/>
            </a:endParaRP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FCF64EA2-85DC-417C-A0E5-AB7D529ED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Challenges ´25 – 5 </a:t>
            </a:r>
            <a:r>
              <a:rPr lang="de-DE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grudnia</a:t>
            </a:r>
            <a:r>
              <a:rPr lang="de-DE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2024 r. - Katowice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2ACA5497-BC94-FA72-2D44-2F05B962B5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71"/>
          <a:stretch/>
        </p:blipFill>
        <p:spPr>
          <a:xfrm>
            <a:off x="7272144" y="1803686"/>
            <a:ext cx="2731392" cy="4303395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1EBBD933-A1DB-62D6-86DE-AB374D26FF20}"/>
              </a:ext>
            </a:extLst>
          </p:cNvPr>
          <p:cNvSpPr txBox="1"/>
          <p:nvPr/>
        </p:nvSpPr>
        <p:spPr>
          <a:xfrm>
            <a:off x="1403648" y="2852936"/>
            <a:ext cx="2592288" cy="369332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>
                <a:latin typeface="Palatino Linotype" panose="02040502050505030304" pitchFamily="18" charset="0"/>
              </a:rPr>
              <a:t>01.10.2021 – 31.12.2022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70176DEE-6789-82E3-5A6B-E887B47A23B8}"/>
              </a:ext>
            </a:extLst>
          </p:cNvPr>
          <p:cNvSpPr txBox="1"/>
          <p:nvPr/>
        </p:nvSpPr>
        <p:spPr>
          <a:xfrm>
            <a:off x="1403648" y="3462980"/>
            <a:ext cx="2592288" cy="369332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>
                <a:latin typeface="Palatino Linotype" panose="02040502050505030304" pitchFamily="18" charset="0"/>
              </a:rPr>
              <a:t>01.01.2023 – 30.11.2023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2DDE1A9B-461F-9600-653A-ADADCAFCD94F}"/>
              </a:ext>
            </a:extLst>
          </p:cNvPr>
          <p:cNvSpPr txBox="1"/>
          <p:nvPr/>
        </p:nvSpPr>
        <p:spPr>
          <a:xfrm>
            <a:off x="1403648" y="4104554"/>
            <a:ext cx="2592288" cy="369332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>
                <a:latin typeface="Palatino Linotype" panose="02040502050505030304" pitchFamily="18" charset="0"/>
              </a:rPr>
              <a:t>01.12.2023 – 30.06.2024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88BA848F-DD58-3191-48BA-BEFDA2056F49}"/>
              </a:ext>
            </a:extLst>
          </p:cNvPr>
          <p:cNvSpPr txBox="1"/>
          <p:nvPr/>
        </p:nvSpPr>
        <p:spPr>
          <a:xfrm>
            <a:off x="1403648" y="4675672"/>
            <a:ext cx="2592288" cy="369332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>
                <a:latin typeface="Palatino Linotype" panose="02040502050505030304" pitchFamily="18" charset="0"/>
              </a:rPr>
              <a:t>01.07.2024 – 31.12.2024</a:t>
            </a:r>
          </a:p>
        </p:txBody>
      </p: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A3EF2CE1-D562-DF9E-6E60-B24F3036B4CB}"/>
              </a:ext>
            </a:extLst>
          </p:cNvPr>
          <p:cNvCxnSpPr/>
          <p:nvPr/>
        </p:nvCxnSpPr>
        <p:spPr>
          <a:xfrm>
            <a:off x="4427984" y="3037602"/>
            <a:ext cx="72008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B2DC5B37-2537-25DF-5480-5A5E4E18E18B}"/>
              </a:ext>
            </a:extLst>
          </p:cNvPr>
          <p:cNvCxnSpPr/>
          <p:nvPr/>
        </p:nvCxnSpPr>
        <p:spPr>
          <a:xfrm>
            <a:off x="4427984" y="4247658"/>
            <a:ext cx="72008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FFD4AC39-9D68-BDE6-82C5-C516B9513E29}"/>
              </a:ext>
            </a:extLst>
          </p:cNvPr>
          <p:cNvCxnSpPr/>
          <p:nvPr/>
        </p:nvCxnSpPr>
        <p:spPr>
          <a:xfrm>
            <a:off x="4427984" y="3659394"/>
            <a:ext cx="72008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id="{32CF4F18-D16B-1AD0-6690-8A67D42789B6}"/>
              </a:ext>
            </a:extLst>
          </p:cNvPr>
          <p:cNvCxnSpPr/>
          <p:nvPr/>
        </p:nvCxnSpPr>
        <p:spPr>
          <a:xfrm>
            <a:off x="4427984" y="4820682"/>
            <a:ext cx="72008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Interaktive Schaltfläche: Hilfe 18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BC43EC1B-332B-3805-52BD-1248E8579D16}"/>
              </a:ext>
            </a:extLst>
          </p:cNvPr>
          <p:cNvSpPr/>
          <p:nvPr/>
        </p:nvSpPr>
        <p:spPr>
          <a:xfrm>
            <a:off x="5796136" y="2888368"/>
            <a:ext cx="432048" cy="297320"/>
          </a:xfrm>
          <a:prstGeom prst="actionButtonHelp">
            <a:avLst/>
          </a:pr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Interaktive Schaltfläche: Hilfe 19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8678CBD3-EB67-D8D1-C78F-AB20E1B678DB}"/>
              </a:ext>
            </a:extLst>
          </p:cNvPr>
          <p:cNvSpPr/>
          <p:nvPr/>
        </p:nvSpPr>
        <p:spPr>
          <a:xfrm>
            <a:off x="5796136" y="3498577"/>
            <a:ext cx="432048" cy="297320"/>
          </a:xfrm>
          <a:prstGeom prst="actionButtonHelp">
            <a:avLst/>
          </a:pr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Interaktive Schaltfläche: Hilfe 20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34A06E44-1727-5A98-343A-56DB2151DFAC}"/>
              </a:ext>
            </a:extLst>
          </p:cNvPr>
          <p:cNvSpPr/>
          <p:nvPr/>
        </p:nvSpPr>
        <p:spPr>
          <a:xfrm>
            <a:off x="5796136" y="4143006"/>
            <a:ext cx="432048" cy="297320"/>
          </a:xfrm>
          <a:prstGeom prst="actionButtonHelp">
            <a:avLst/>
          </a:pr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Interaktive Schaltfläche: Hilfe 2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611352ED-FF98-1821-5593-8DE091EDCE9F}"/>
              </a:ext>
            </a:extLst>
          </p:cNvPr>
          <p:cNvSpPr/>
          <p:nvPr/>
        </p:nvSpPr>
        <p:spPr>
          <a:xfrm>
            <a:off x="5788112" y="4710750"/>
            <a:ext cx="432048" cy="297320"/>
          </a:xfrm>
          <a:prstGeom prst="actionButtonHelp">
            <a:avLst/>
          </a:pr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" name="Picture 2" descr="C:\Users\SK7\Desktop\Logo_pfnur_NEW2.jpg">
            <a:extLst>
              <a:ext uri="{FF2B5EF4-FFF2-40B4-BE49-F238E27FC236}">
                <a16:creationId xmlns:a16="http://schemas.microsoft.com/office/drawing/2014/main" id="{42F68CE5-34DF-7199-AB09-56D29A1AD7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420" y="148639"/>
            <a:ext cx="4349750" cy="117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60758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4CD6CE6A-ECDC-B9B7-C4EF-1194DE6F4EE9}"/>
              </a:ext>
            </a:extLst>
          </p:cNvPr>
          <p:cNvSpPr txBox="1"/>
          <p:nvPr/>
        </p:nvSpPr>
        <p:spPr>
          <a:xfrm>
            <a:off x="991362" y="2180765"/>
            <a:ext cx="609447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>
                <a:latin typeface="Palatino Linotype" panose="02040502050505030304" pitchFamily="18" charset="0"/>
              </a:rPr>
              <a:t>IV. Ile </a:t>
            </a:r>
            <a:r>
              <a:rPr lang="de-DE" b="1" dirty="0" err="1">
                <a:latin typeface="Palatino Linotype" panose="02040502050505030304" pitchFamily="18" charset="0"/>
              </a:rPr>
              <a:t>można</a:t>
            </a:r>
            <a:r>
              <a:rPr lang="de-DE" b="1" dirty="0">
                <a:latin typeface="Palatino Linotype" panose="02040502050505030304" pitchFamily="18" charset="0"/>
              </a:rPr>
              <a:t> </a:t>
            </a:r>
            <a:r>
              <a:rPr lang="de-DE" b="1" dirty="0" err="1">
                <a:latin typeface="Palatino Linotype" panose="02040502050505030304" pitchFamily="18" charset="0"/>
              </a:rPr>
              <a:t>dostać</a:t>
            </a:r>
            <a:r>
              <a:rPr lang="de-DE" b="1" dirty="0">
                <a:latin typeface="Palatino Linotype" panose="02040502050505030304" pitchFamily="18" charset="0"/>
              </a:rPr>
              <a:t>?</a:t>
            </a:r>
          </a:p>
          <a:p>
            <a:endParaRPr lang="de-DE" dirty="0">
              <a:latin typeface="Palatino Linotype" panose="02040502050505030304" pitchFamily="18" charset="0"/>
            </a:endParaRPr>
          </a:p>
          <a:p>
            <a:endParaRPr lang="de-DE" dirty="0">
              <a:latin typeface="Palatino Linotype" panose="02040502050505030304" pitchFamily="18" charset="0"/>
            </a:endParaRPr>
          </a:p>
          <a:p>
            <a:endParaRPr lang="de-DE" dirty="0">
              <a:latin typeface="Palatino Linotype" panose="02040502050505030304" pitchFamily="18" charset="0"/>
            </a:endParaRP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pl-PL" dirty="0">
                <a:latin typeface="Palatino Linotype" panose="02040502050505030304" pitchFamily="18" charset="0"/>
              </a:rPr>
              <a:t>ok. 10% kosztów infrastruktury (z odsetkami)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endParaRPr lang="pl-PL" dirty="0">
              <a:latin typeface="Palatino Linotype" panose="02040502050505030304" pitchFamily="18" charset="0"/>
            </a:endParaRPr>
          </a:p>
          <a:p>
            <a:pPr marL="285750" indent="-285750">
              <a:buFont typeface="Symbol" panose="05050102010706020507" pitchFamily="18" charset="2"/>
              <a:buChar char="-"/>
            </a:pPr>
            <a:endParaRPr lang="pl-PL" dirty="0">
              <a:latin typeface="Palatino Linotype" panose="02040502050505030304" pitchFamily="18" charset="0"/>
            </a:endParaRP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pl-PL" dirty="0">
                <a:latin typeface="Palatino Linotype" panose="02040502050505030304" pitchFamily="18" charset="0"/>
              </a:rPr>
              <a:t>koszty infrastruktury: całość myta - koszty zewnętrzne </a:t>
            </a:r>
          </a:p>
          <a:p>
            <a:endParaRPr lang="de-DE" dirty="0">
              <a:latin typeface="Palatino Linotype" panose="02040502050505030304" pitchFamily="18" charset="0"/>
            </a:endParaRPr>
          </a:p>
        </p:txBody>
      </p:sp>
      <p:sp>
        <p:nvSpPr>
          <p:cNvPr id="19" name="Fußzeilenplatzhalter 18">
            <a:extLst>
              <a:ext uri="{FF2B5EF4-FFF2-40B4-BE49-F238E27FC236}">
                <a16:creationId xmlns:a16="http://schemas.microsoft.com/office/drawing/2014/main" id="{255EB67D-9394-87C0-6C2A-31D7B43A4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Challenges ´25 – 5 </a:t>
            </a:r>
            <a:r>
              <a:rPr lang="de-DE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grudnia</a:t>
            </a:r>
            <a:r>
              <a:rPr lang="de-DE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2024 r. - Katowice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ECE50304-61B4-E312-8DBA-C02FA68851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754" y="2163312"/>
            <a:ext cx="4524315" cy="2585323"/>
          </a:xfrm>
          <a:prstGeom prst="rect">
            <a:avLst/>
          </a:prstGeom>
        </p:spPr>
      </p:pic>
      <p:pic>
        <p:nvPicPr>
          <p:cNvPr id="2" name="Picture 2" descr="C:\Users\SK7\Desktop\Logo_pfnur_NEW2.jpg">
            <a:extLst>
              <a:ext uri="{FF2B5EF4-FFF2-40B4-BE49-F238E27FC236}">
                <a16:creationId xmlns:a16="http://schemas.microsoft.com/office/drawing/2014/main" id="{007E73C6-1AF5-48FD-19BD-5551EB70B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420" y="148639"/>
            <a:ext cx="4349750" cy="117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41669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FA23D16D-BC35-F666-7821-46A36F598CB8}"/>
              </a:ext>
            </a:extLst>
          </p:cNvPr>
          <p:cNvSpPr txBox="1"/>
          <p:nvPr/>
        </p:nvSpPr>
        <p:spPr>
          <a:xfrm>
            <a:off x="858838" y="1859888"/>
            <a:ext cx="987094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>
                <a:latin typeface="Palatino Linotype" panose="02040502050505030304" pitchFamily="18" charset="0"/>
              </a:rPr>
              <a:t>V. Dlaczego przewoźnik potrzebuje adwokata skoro BALM stwierdzi, że nie trzeba mieć?</a:t>
            </a:r>
            <a:endParaRPr lang="de-DE" b="1" dirty="0">
              <a:latin typeface="Palatino Linotype" panose="02040502050505030304" pitchFamily="18" charset="0"/>
            </a:endParaRPr>
          </a:p>
          <a:p>
            <a:endParaRPr lang="de-DE" dirty="0">
              <a:latin typeface="Palatino Linotype" panose="02040502050505030304" pitchFamily="18" charset="0"/>
            </a:endParaRPr>
          </a:p>
          <a:p>
            <a:endParaRPr lang="de-DE" dirty="0">
              <a:latin typeface="Palatino Linotype" panose="02040502050505030304" pitchFamily="18" charset="0"/>
            </a:endParaRP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pl-PL" dirty="0">
                <a:latin typeface="Palatino Linotype" panose="02040502050505030304" pitchFamily="18" charset="0"/>
              </a:rPr>
              <a:t>Pułapi BALM-u</a:t>
            </a:r>
            <a:endParaRPr lang="de-DE" dirty="0">
              <a:latin typeface="Palatino Linotype" panose="02040502050505030304" pitchFamily="18" charset="0"/>
            </a:endParaRPr>
          </a:p>
          <a:p>
            <a:r>
              <a:rPr lang="de-DE" dirty="0">
                <a:latin typeface="Palatino Linotype" panose="02040502050505030304" pitchFamily="18" charset="0"/>
              </a:rPr>
              <a:t>	</a:t>
            </a:r>
            <a:endParaRPr lang="pl-PL" dirty="0">
              <a:latin typeface="Palatino Linotype" panose="02040502050505030304" pitchFamily="18" charset="0"/>
            </a:endParaRPr>
          </a:p>
          <a:p>
            <a:r>
              <a:rPr lang="de-DE" dirty="0">
                <a:latin typeface="Palatino Linotype" panose="02040502050505030304" pitchFamily="18" charset="0"/>
              </a:rPr>
              <a:t>	</a:t>
            </a:r>
            <a:r>
              <a:rPr lang="pl-PL" dirty="0">
                <a:latin typeface="Palatino Linotype" panose="02040502050505030304" pitchFamily="18" charset="0"/>
              </a:rPr>
              <a:t>31 Cent za 1000 Euro (2009-2014) </a:t>
            </a:r>
          </a:p>
          <a:p>
            <a:endParaRPr lang="pl-PL" dirty="0">
              <a:latin typeface="Palatino Linotype" panose="02040502050505030304" pitchFamily="18" charset="0"/>
            </a:endParaRPr>
          </a:p>
          <a:p>
            <a:r>
              <a:rPr lang="de-DE" dirty="0">
                <a:latin typeface="Palatino Linotype" panose="02040502050505030304" pitchFamily="18" charset="0"/>
              </a:rPr>
              <a:t>	</a:t>
            </a:r>
            <a:r>
              <a:rPr lang="pl-PL" dirty="0">
                <a:latin typeface="Palatino Linotype" panose="02040502050505030304" pitchFamily="18" charset="0"/>
              </a:rPr>
              <a:t>zamiast </a:t>
            </a:r>
          </a:p>
          <a:p>
            <a:endParaRPr lang="pl-PL" dirty="0">
              <a:latin typeface="Palatino Linotype" panose="02040502050505030304" pitchFamily="18" charset="0"/>
            </a:endParaRPr>
          </a:p>
          <a:p>
            <a:r>
              <a:rPr lang="de-DE" dirty="0">
                <a:latin typeface="Palatino Linotype" panose="02040502050505030304" pitchFamily="18" charset="0"/>
              </a:rPr>
              <a:t>	</a:t>
            </a:r>
            <a:r>
              <a:rPr lang="pl-PL" dirty="0">
                <a:latin typeface="Palatino Linotype" panose="02040502050505030304" pitchFamily="18" charset="0"/>
              </a:rPr>
              <a:t>128 Euro za 1000 Euro (2009-2014</a:t>
            </a:r>
            <a:r>
              <a:rPr lang="de-DE" dirty="0">
                <a:latin typeface="Palatino Linotype" panose="02040502050505030304" pitchFamily="18" charset="0"/>
              </a:rPr>
              <a:t>)</a:t>
            </a:r>
          </a:p>
          <a:p>
            <a:endParaRPr lang="de-DE" dirty="0">
              <a:latin typeface="Palatino Linotype" panose="02040502050505030304" pitchFamily="18" charset="0"/>
            </a:endParaRP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de-DE" dirty="0">
                <a:latin typeface="Palatino Linotype" panose="02040502050505030304" pitchFamily="18" charset="0"/>
              </a:rPr>
              <a:t>"BALM </a:t>
            </a:r>
            <a:r>
              <a:rPr lang="de-DE" dirty="0" err="1">
                <a:latin typeface="Palatino Linotype" panose="02040502050505030304" pitchFamily="18" charset="0"/>
              </a:rPr>
              <a:t>szuka</a:t>
            </a:r>
            <a:r>
              <a:rPr lang="de-DE" dirty="0">
                <a:latin typeface="Palatino Linotype" panose="02040502050505030304" pitchFamily="18" charset="0"/>
              </a:rPr>
              <a:t> </a:t>
            </a:r>
            <a:r>
              <a:rPr lang="de-DE" dirty="0" err="1">
                <a:latin typeface="Palatino Linotype" panose="02040502050505030304" pitchFamily="18" charset="0"/>
              </a:rPr>
              <a:t>frajerów</a:t>
            </a:r>
            <a:r>
              <a:rPr lang="de-DE" dirty="0">
                <a:latin typeface="Palatino Linotype" panose="02040502050505030304" pitchFamily="18" charset="0"/>
              </a:rPr>
              <a:t> "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ECB38A0-8BED-F800-56EE-A8F09DEAD1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3680" y="2379419"/>
            <a:ext cx="3440430" cy="3440430"/>
          </a:xfrm>
          <a:prstGeom prst="rect">
            <a:avLst/>
          </a:prstGeom>
        </p:spPr>
      </p:pic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1FD17368-FAD8-C61A-FAFB-92D42D116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Challenges ´25 – 5 </a:t>
            </a:r>
            <a:r>
              <a:rPr lang="de-DE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grudnia</a:t>
            </a:r>
            <a:r>
              <a:rPr lang="de-DE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2024 r. - Katowice</a:t>
            </a:r>
          </a:p>
        </p:txBody>
      </p:sp>
      <p:pic>
        <p:nvPicPr>
          <p:cNvPr id="2" name="Picture 2" descr="C:\Users\SK7\Desktop\Logo_pfnur_NEW2.jpg">
            <a:extLst>
              <a:ext uri="{FF2B5EF4-FFF2-40B4-BE49-F238E27FC236}">
                <a16:creationId xmlns:a16="http://schemas.microsoft.com/office/drawing/2014/main" id="{DC901202-7D97-056F-2D50-9DC99D069A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420" y="148639"/>
            <a:ext cx="4349750" cy="117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0809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EB176C53-BF7A-2BF0-1C66-43C7FE4AB84A}"/>
              </a:ext>
            </a:extLst>
          </p:cNvPr>
          <p:cNvSpPr txBox="1"/>
          <p:nvPr/>
        </p:nvSpPr>
        <p:spPr>
          <a:xfrm>
            <a:off x="724661" y="2008560"/>
            <a:ext cx="609447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>
                <a:latin typeface="Palatino Linotype" panose="02040502050505030304" pitchFamily="18" charset="0"/>
              </a:rPr>
              <a:t>VI.</a:t>
            </a:r>
            <a:r>
              <a:rPr lang="de-DE" b="1" dirty="0">
                <a:latin typeface="Palatino Linotype" panose="02040502050505030304" pitchFamily="18" charset="0"/>
              </a:rPr>
              <a:t> </a:t>
            </a:r>
            <a:r>
              <a:rPr lang="pl-PL" b="1" dirty="0">
                <a:latin typeface="Palatino Linotype" panose="02040502050505030304" pitchFamily="18" charset="0"/>
              </a:rPr>
              <a:t>Do kiedy trzeba działać, żeby nie stracić roszczenia?</a:t>
            </a:r>
            <a:endParaRPr lang="de-DE" b="1" dirty="0">
              <a:latin typeface="Palatino Linotype" panose="02040502050505030304" pitchFamily="18" charset="0"/>
            </a:endParaRPr>
          </a:p>
          <a:p>
            <a:endParaRPr lang="de-DE" dirty="0">
              <a:latin typeface="Palatino Linotype" panose="02040502050505030304" pitchFamily="18" charset="0"/>
            </a:endParaRPr>
          </a:p>
          <a:p>
            <a:endParaRPr lang="de-DE" dirty="0">
              <a:latin typeface="Palatino Linotype" panose="02040502050505030304" pitchFamily="18" charset="0"/>
            </a:endParaRPr>
          </a:p>
          <a:p>
            <a:endParaRPr lang="de-DE" dirty="0">
              <a:latin typeface="Palatino Linotype" panose="02040502050505030304" pitchFamily="18" charset="0"/>
            </a:endParaRPr>
          </a:p>
          <a:p>
            <a:r>
              <a:rPr lang="pl-PL" dirty="0">
                <a:latin typeface="Palatino Linotype" panose="02040502050505030304" pitchFamily="18" charset="0"/>
              </a:rPr>
              <a:t>Grozi przedawnienia pod końcem roku</a:t>
            </a:r>
            <a:endParaRPr lang="de-DE" dirty="0">
              <a:latin typeface="Palatino Linotype" panose="02040502050505030304" pitchFamily="18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8C1DBE7-919E-4F90-172B-A6AB13FEDF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1201" y="2537970"/>
            <a:ext cx="3520254" cy="3520254"/>
          </a:xfrm>
          <a:prstGeom prst="rect">
            <a:avLst/>
          </a:prstGeom>
        </p:spPr>
      </p:pic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8143DBE8-BB7E-A135-1F70-EE0331917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Challenges ´25 – 5 </a:t>
            </a:r>
            <a:r>
              <a:rPr lang="de-DE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grudnia</a:t>
            </a:r>
            <a:r>
              <a:rPr lang="de-DE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2024 r. - Katowice</a:t>
            </a:r>
          </a:p>
        </p:txBody>
      </p:sp>
      <p:pic>
        <p:nvPicPr>
          <p:cNvPr id="2" name="Picture 2" descr="C:\Users\SK7\Desktop\Logo_pfnur_NEW2.jpg">
            <a:extLst>
              <a:ext uri="{FF2B5EF4-FFF2-40B4-BE49-F238E27FC236}">
                <a16:creationId xmlns:a16="http://schemas.microsoft.com/office/drawing/2014/main" id="{3DEC1A6B-97E7-D946-00EA-3200117E2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420" y="148639"/>
            <a:ext cx="4349750" cy="117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83701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4A0076F2-83F1-45CB-7F78-D889B269C82A}"/>
              </a:ext>
            </a:extLst>
          </p:cNvPr>
          <p:cNvSpPr txBox="1"/>
          <p:nvPr/>
        </p:nvSpPr>
        <p:spPr>
          <a:xfrm>
            <a:off x="633222" y="1427859"/>
            <a:ext cx="60944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>
                <a:latin typeface="Palatino Linotype" panose="02040502050505030304" pitchFamily="18" charset="0"/>
              </a:rPr>
              <a:t>VII.</a:t>
            </a:r>
            <a:r>
              <a:rPr lang="de-DE" b="1" dirty="0">
                <a:latin typeface="Palatino Linotype" panose="02040502050505030304" pitchFamily="18" charset="0"/>
              </a:rPr>
              <a:t> </a:t>
            </a:r>
            <a:r>
              <a:rPr lang="pl-PL" b="1" dirty="0">
                <a:latin typeface="Palatino Linotype" panose="02040502050505030304" pitchFamily="18" charset="0"/>
              </a:rPr>
              <a:t>Co trzeba robić, żeby nie przegapić roszczenia?</a:t>
            </a:r>
            <a:endParaRPr lang="de-DE" b="1" dirty="0">
              <a:latin typeface="Palatino Linotype" panose="02040502050505030304" pitchFamily="18" charset="0"/>
            </a:endParaRPr>
          </a:p>
          <a:p>
            <a:endParaRPr lang="de-DE" dirty="0">
              <a:latin typeface="Palatino Linotype" panose="02040502050505030304" pitchFamily="18" charset="0"/>
            </a:endParaRPr>
          </a:p>
          <a:p>
            <a:r>
              <a:rPr lang="de-DE" dirty="0" err="1">
                <a:latin typeface="Palatino Linotype" panose="02040502050505030304" pitchFamily="18" charset="0"/>
              </a:rPr>
              <a:t>Partnerzy</a:t>
            </a:r>
            <a:r>
              <a:rPr lang="de-DE" dirty="0">
                <a:latin typeface="Palatino Linotype" panose="02040502050505030304" pitchFamily="18" charset="0"/>
              </a:rPr>
              <a:t> </a:t>
            </a:r>
            <a:r>
              <a:rPr lang="de-DE" dirty="0" err="1">
                <a:latin typeface="Palatino Linotype" panose="02040502050505030304" pitchFamily="18" charset="0"/>
              </a:rPr>
              <a:t>kooperacyjne</a:t>
            </a:r>
            <a:endParaRPr lang="de-DE" dirty="0">
              <a:latin typeface="Palatino Linotype" panose="02040502050505030304" pitchFamily="18" charset="0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EC782ED-291E-08E6-E89A-222DA6066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Challenges ´25 – 5 </a:t>
            </a:r>
            <a:r>
              <a:rPr lang="de-DE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grudnia</a:t>
            </a:r>
            <a:r>
              <a:rPr lang="de-DE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2024 r. - Katowice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8C7C4FBB-0C93-2576-A515-2B975A3A0B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404" y="4730293"/>
            <a:ext cx="668031" cy="1219775"/>
          </a:xfrm>
          <a:prstGeom prst="rect">
            <a:avLst/>
          </a:prstGeom>
        </p:spPr>
      </p:pic>
      <p:pic>
        <p:nvPicPr>
          <p:cNvPr id="3" name="Picture 2" descr="C:\Users\SK7\Desktop\Logo_pfnur_NEW2.jpg">
            <a:extLst>
              <a:ext uri="{FF2B5EF4-FFF2-40B4-BE49-F238E27FC236}">
                <a16:creationId xmlns:a16="http://schemas.microsoft.com/office/drawing/2014/main" id="{B5F6B435-178B-2A4E-ED95-A7A50455F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420" y="148639"/>
            <a:ext cx="4349750" cy="117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E6BC2F30-A447-4998-F1FA-4AD38F8E5C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5" y="4826640"/>
            <a:ext cx="911081" cy="895331"/>
          </a:xfrm>
          <a:prstGeom prst="rect">
            <a:avLst/>
          </a:prstGeom>
        </p:spPr>
      </p:pic>
      <p:graphicFrame>
        <p:nvGraphicFramePr>
          <p:cNvPr id="7" name="Tabelle 6">
            <a:extLst>
              <a:ext uri="{FF2B5EF4-FFF2-40B4-BE49-F238E27FC236}">
                <a16:creationId xmlns:a16="http://schemas.microsoft.com/office/drawing/2014/main" id="{B54A534B-1BBA-A94B-FB08-0E756ACBDE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1262754"/>
              </p:ext>
            </p:extLst>
          </p:nvPr>
        </p:nvGraphicFramePr>
        <p:xfrm>
          <a:off x="668441" y="2718901"/>
          <a:ext cx="10997708" cy="2621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90508">
                  <a:extLst>
                    <a:ext uri="{9D8B030D-6E8A-4147-A177-3AD203B41FA5}">
                      <a16:colId xmlns:a16="http://schemas.microsoft.com/office/drawing/2014/main" val="1077610928"/>
                    </a:ext>
                  </a:extLst>
                </a:gridCol>
                <a:gridCol w="4645891">
                  <a:extLst>
                    <a:ext uri="{9D8B030D-6E8A-4147-A177-3AD203B41FA5}">
                      <a16:colId xmlns:a16="http://schemas.microsoft.com/office/drawing/2014/main" val="3903320547"/>
                    </a:ext>
                  </a:extLst>
                </a:gridCol>
                <a:gridCol w="2161309">
                  <a:extLst>
                    <a:ext uri="{9D8B030D-6E8A-4147-A177-3AD203B41FA5}">
                      <a16:colId xmlns:a16="http://schemas.microsoft.com/office/drawing/2014/main" val="13343608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Kancelaria </a:t>
                      </a:r>
                      <a:r>
                        <a:rPr lang="de-DE" dirty="0" err="1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Transportowa</a:t>
                      </a:r>
                      <a:r>
                        <a:rPr lang="de-DE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 </a:t>
                      </a:r>
                      <a:r>
                        <a:rPr lang="pl-PL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Legaltrans</a:t>
                      </a:r>
                    </a:p>
                    <a:p>
                      <a:endParaRPr lang="de-DE" dirty="0">
                        <a:solidFill>
                          <a:schemeClr val="tx1"/>
                        </a:solidFill>
                        <a:latin typeface="Palatino Linotype" panose="02040502050505030304" pitchFamily="18" charset="0"/>
                      </a:endParaRPr>
                    </a:p>
                    <a:p>
                      <a:r>
                        <a:rPr lang="pl-PL" sz="1600" b="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https://zwrot-maut.kt-legaltrans.pl </a:t>
                      </a:r>
                      <a:br>
                        <a:rPr lang="pl-PL" sz="1600" b="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</a:br>
                      <a:endParaRPr lang="de-DE" sz="1600" b="0" dirty="0">
                        <a:solidFill>
                          <a:schemeClr val="tx1"/>
                        </a:solidFill>
                        <a:latin typeface="Palatino Linotype" panose="02040502050505030304" pitchFamily="18" charset="0"/>
                      </a:endParaRPr>
                    </a:p>
                    <a:p>
                      <a:r>
                        <a:rPr lang="pl-PL" sz="1600" b="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+48 729 123 850</a:t>
                      </a:r>
                      <a:br>
                        <a:rPr lang="pl-PL" sz="1600" b="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</a:br>
                      <a:endParaRPr lang="de-DE" sz="1600" b="0" dirty="0">
                        <a:solidFill>
                          <a:schemeClr val="tx1"/>
                        </a:solidFill>
                        <a:latin typeface="Palatino Linotype" panose="02040502050505030304" pitchFamily="18" charset="0"/>
                      </a:endParaRPr>
                    </a:p>
                    <a:p>
                      <a:r>
                        <a:rPr lang="pl-PL" sz="1600" b="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E-Mail: zwrot-maut@kt-legaltrans.pl</a:t>
                      </a:r>
                    </a:p>
                    <a:p>
                      <a:endParaRPr lang="de-DE" sz="1600" b="0" dirty="0">
                        <a:solidFill>
                          <a:schemeClr val="tx1"/>
                        </a:solidFill>
                        <a:latin typeface="Palatino Linotype" panose="02040502050505030304" pitchFamily="18" charset="0"/>
                      </a:endParaRPr>
                    </a:p>
                    <a:p>
                      <a:r>
                        <a:rPr lang="pl-PL" sz="1600" b="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bezpłatny webinar</a:t>
                      </a:r>
                      <a:endParaRPr lang="de-DE" sz="1600" b="0" dirty="0">
                        <a:solidFill>
                          <a:schemeClr val="tx1"/>
                        </a:solidFill>
                        <a:latin typeface="Palatino Linotype" panose="02040502050505030304" pitchFamily="18" charset="0"/>
                      </a:endParaRPr>
                    </a:p>
                    <a:p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Toll </a:t>
                      </a:r>
                      <a:r>
                        <a:rPr lang="de-DE" dirty="0" err="1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Refunds</a:t>
                      </a:r>
                      <a:r>
                        <a:rPr lang="de-DE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 </a:t>
                      </a:r>
                      <a:r>
                        <a:rPr lang="de-DE" dirty="0" err="1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Sp</a:t>
                      </a:r>
                      <a:r>
                        <a:rPr lang="de-DE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. z </a:t>
                      </a:r>
                      <a:r>
                        <a:rPr lang="de-DE" dirty="0" err="1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o.o.</a:t>
                      </a:r>
                      <a:r>
                        <a:rPr lang="de-DE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 </a:t>
                      </a:r>
                    </a:p>
                    <a:p>
                      <a:endParaRPr lang="de-DE" dirty="0">
                        <a:solidFill>
                          <a:schemeClr val="tx1"/>
                        </a:solidFill>
                        <a:latin typeface="Palatino Linotype" panose="02040502050505030304" pitchFamily="18" charset="0"/>
                      </a:endParaRPr>
                    </a:p>
                    <a:p>
                      <a:r>
                        <a:rPr lang="de-DE" dirty="0" err="1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Julida</a:t>
                      </a:r>
                      <a:r>
                        <a:rPr lang="de-DE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 European </a:t>
                      </a:r>
                      <a:r>
                        <a:rPr lang="de-DE" dirty="0" err="1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Debt</a:t>
                      </a:r>
                      <a:r>
                        <a:rPr lang="de-DE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 </a:t>
                      </a:r>
                      <a:r>
                        <a:rPr lang="de-DE" dirty="0" err="1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Enforcement</a:t>
                      </a:r>
                      <a:r>
                        <a:rPr lang="de-DE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 Agency </a:t>
                      </a:r>
                      <a:r>
                        <a:rPr lang="de-DE" dirty="0" err="1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Sp</a:t>
                      </a:r>
                      <a:r>
                        <a:rPr lang="de-DE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. z </a:t>
                      </a:r>
                      <a:r>
                        <a:rPr lang="de-DE" dirty="0" err="1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o.o.</a:t>
                      </a:r>
                      <a:endParaRPr lang="de-DE" dirty="0">
                        <a:solidFill>
                          <a:schemeClr val="tx1"/>
                        </a:solidFill>
                        <a:latin typeface="Palatino Linotype" panose="02040502050505030304" pitchFamily="18" charset="0"/>
                      </a:endParaRPr>
                    </a:p>
                    <a:p>
                      <a:endParaRPr lang="de-DE" dirty="0">
                        <a:solidFill>
                          <a:schemeClr val="tx1"/>
                        </a:solidFill>
                        <a:latin typeface="Palatino Linotype" panose="02040502050505030304" pitchFamily="18" charset="0"/>
                      </a:endParaRPr>
                    </a:p>
                    <a:p>
                      <a:r>
                        <a:rPr lang="de-DE" b="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www.mauterstattung.de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dirty="0"/>
                    </a:p>
                    <a:p>
                      <a:endParaRPr lang="de-DE" b="0" dirty="0">
                        <a:solidFill>
                          <a:schemeClr val="tx1"/>
                        </a:solidFill>
                        <a:latin typeface="Palatino Linotype" panose="02040502050505030304" pitchFamily="18" charset="0"/>
                      </a:endParaRPr>
                    </a:p>
                    <a:p>
                      <a:endParaRPr lang="de-DE" b="0" dirty="0">
                        <a:solidFill>
                          <a:schemeClr val="tx1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Truck </a:t>
                      </a:r>
                      <a:r>
                        <a:rPr lang="de-DE" dirty="0" err="1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Refunds</a:t>
                      </a:r>
                      <a:endParaRPr lang="de-DE" dirty="0">
                        <a:solidFill>
                          <a:schemeClr val="tx1"/>
                        </a:solidFill>
                        <a:latin typeface="Palatino Linotype" panose="02040502050505030304" pitchFamily="18" charset="0"/>
                      </a:endParaRPr>
                    </a:p>
                    <a:p>
                      <a:endParaRPr lang="de-DE" dirty="0">
                        <a:solidFill>
                          <a:schemeClr val="tx1"/>
                        </a:solidFill>
                        <a:latin typeface="Palatino Linotype" panose="02040502050505030304" pitchFamily="18" charset="0"/>
                      </a:endParaRPr>
                    </a:p>
                    <a:p>
                      <a:endParaRPr lang="de-DE" dirty="0">
                        <a:solidFill>
                          <a:schemeClr val="tx1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0447935"/>
                  </a:ext>
                </a:extLst>
              </a:tr>
            </a:tbl>
          </a:graphicData>
        </a:graphic>
      </p:graphicFrame>
      <p:pic>
        <p:nvPicPr>
          <p:cNvPr id="8" name="Grafik 7" descr="Ein Bild, das Text, Schrift, Logo, weiß enthält.&#10;&#10;Automatisch generierte Beschreibung">
            <a:extLst>
              <a:ext uri="{FF2B5EF4-FFF2-40B4-BE49-F238E27FC236}">
                <a16:creationId xmlns:a16="http://schemas.microsoft.com/office/drawing/2014/main" id="{D762252E-E171-00B4-EF6B-9541703D1C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9720" y="4694674"/>
            <a:ext cx="1602191" cy="579632"/>
          </a:xfrm>
          <a:prstGeom prst="rect">
            <a:avLst/>
          </a:prstGeom>
        </p:spPr>
      </p:pic>
      <p:pic>
        <p:nvPicPr>
          <p:cNvPr id="11" name="Grafik 10" descr="Ein Bild, das Text, Schrift, Screenshot, Grafiken enthält.&#10;&#10;Automatisch generierte Beschreibung">
            <a:extLst>
              <a:ext uri="{FF2B5EF4-FFF2-40B4-BE49-F238E27FC236}">
                <a16:creationId xmlns:a16="http://schemas.microsoft.com/office/drawing/2014/main" id="{57767ACC-9B1F-BFE1-5C01-11F8464E2C2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3582" t="5582" r="22901" b="4494"/>
          <a:stretch/>
        </p:blipFill>
        <p:spPr>
          <a:xfrm>
            <a:off x="5369654" y="4670609"/>
            <a:ext cx="726346" cy="738594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4F7E6CFB-B022-CB47-16AC-8E95B42A3A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44376" y="3431013"/>
            <a:ext cx="1614752" cy="394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7374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390</Words>
  <Application>Microsoft Office PowerPoint</Application>
  <PresentationFormat>Breitbild</PresentationFormat>
  <Paragraphs>84</Paragraphs>
  <Slides>9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Palatino Linotype</vt:lpstr>
      <vt:lpstr>Symbol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SK1</dc:creator>
  <cp:lastModifiedBy>SK1</cp:lastModifiedBy>
  <cp:revision>9</cp:revision>
  <cp:lastPrinted>2024-11-04T14:31:12Z</cp:lastPrinted>
  <dcterms:created xsi:type="dcterms:W3CDTF">2024-11-04T10:20:12Z</dcterms:created>
  <dcterms:modified xsi:type="dcterms:W3CDTF">2024-12-03T09:00:02Z</dcterms:modified>
</cp:coreProperties>
</file>