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2C6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002C6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685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2C6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002C6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685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2C6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685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705" y="919789"/>
            <a:ext cx="8256588" cy="39720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2C6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685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685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3705" y="919789"/>
            <a:ext cx="8256588" cy="397202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7484" y="4649518"/>
            <a:ext cx="635927" cy="3859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746" y="178434"/>
            <a:ext cx="7788275" cy="637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2C6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9346" y="1344015"/>
            <a:ext cx="4460240" cy="2921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002C6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089393" y="4780175"/>
            <a:ext cx="781684" cy="118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68690" y="4769135"/>
            <a:ext cx="176529" cy="13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685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9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50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g"/><Relationship Id="rId8" Type="http://schemas.openxmlformats.org/officeDocument/2006/relationships/image" Target="../media/image13.png"/><Relationship Id="rId9" Type="http://schemas.openxmlformats.org/officeDocument/2006/relationships/image" Target="../media/image14.jp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jp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jpg"/><Relationship Id="rId16" Type="http://schemas.openxmlformats.org/officeDocument/2006/relationships/image" Target="../media/image21.jpg"/><Relationship Id="rId17" Type="http://schemas.openxmlformats.org/officeDocument/2006/relationships/image" Target="../media/image22.jp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2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4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131" y="2054654"/>
            <a:ext cx="8265736" cy="206380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640" y="661099"/>
            <a:ext cx="1002589" cy="58888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0750" y="965921"/>
            <a:ext cx="1429384" cy="77510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75017" y="3301491"/>
            <a:ext cx="6469380" cy="2540"/>
          </a:xfrm>
          <a:custGeom>
            <a:avLst/>
            <a:gdLst/>
            <a:ahLst/>
            <a:cxnLst/>
            <a:rect l="l" t="t" r="r" b="b"/>
            <a:pathLst>
              <a:path w="6469380" h="2539">
                <a:moveTo>
                  <a:pt x="0" y="0"/>
                </a:moveTo>
                <a:lnTo>
                  <a:pt x="6469291" y="25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66115" y="2134361"/>
            <a:ext cx="580834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0" b="1">
                <a:solidFill>
                  <a:srgbClr val="FFFFFF"/>
                </a:solidFill>
                <a:latin typeface="Verdana"/>
                <a:cs typeface="Verdana"/>
              </a:rPr>
              <a:t>Cyfrowa</a:t>
            </a:r>
            <a:r>
              <a:rPr dirty="0" sz="1800" spc="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75" b="1">
                <a:solidFill>
                  <a:srgbClr val="FFFFFF"/>
                </a:solidFill>
                <a:latin typeface="Verdana"/>
                <a:cs typeface="Verdana"/>
              </a:rPr>
              <a:t>transformacja</a:t>
            </a:r>
            <a:r>
              <a:rPr dirty="0" sz="1800" spc="1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1800" spc="18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30" b="1">
                <a:solidFill>
                  <a:srgbClr val="FFFFFF"/>
                </a:solidFill>
                <a:latin typeface="Verdana"/>
                <a:cs typeface="Verdana"/>
              </a:rPr>
              <a:t>TSL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Jak</a:t>
            </a:r>
            <a:r>
              <a:rPr dirty="0" sz="1800" spc="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Verdana"/>
                <a:cs typeface="Verdana"/>
              </a:rPr>
              <a:t>elektroniczne</a:t>
            </a:r>
            <a:r>
              <a:rPr dirty="0" sz="1800" spc="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Verdana"/>
                <a:cs typeface="Verdana"/>
              </a:rPr>
              <a:t>dokumenty</a:t>
            </a:r>
            <a:r>
              <a:rPr dirty="0" sz="1800" spc="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Verdana"/>
                <a:cs typeface="Verdana"/>
              </a:rPr>
              <a:t>zmienią</a:t>
            </a:r>
            <a:r>
              <a:rPr dirty="0" sz="1800" spc="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Verdana"/>
                <a:cs typeface="Verdana"/>
              </a:rPr>
              <a:t>branżę?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7087" y="3820769"/>
            <a:ext cx="1625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Verdana"/>
                <a:cs typeface="Verdana"/>
              </a:rPr>
              <a:t>Agata</a:t>
            </a:r>
            <a:r>
              <a:rPr dirty="0" sz="9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FFFFFF"/>
                </a:solidFill>
                <a:latin typeface="Verdana"/>
                <a:cs typeface="Verdana"/>
              </a:rPr>
              <a:t>Horzela</a:t>
            </a:r>
            <a:r>
              <a:rPr dirty="0" sz="9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dirty="0" sz="9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FFFFFF"/>
                </a:solidFill>
                <a:latin typeface="Verdana"/>
                <a:cs typeface="Verdana"/>
              </a:rPr>
              <a:t>GS1</a:t>
            </a:r>
            <a:r>
              <a:rPr dirty="0" sz="9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Verdana"/>
                <a:cs typeface="Verdana"/>
              </a:rPr>
              <a:t>Polska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65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Verdana"/>
                <a:cs typeface="Verdana"/>
              </a:rPr>
              <a:t>Dokumenty</a:t>
            </a:r>
            <a:r>
              <a:rPr dirty="0" sz="2300" spc="-9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papierowe</a:t>
            </a:r>
            <a:r>
              <a:rPr dirty="0" sz="2300" spc="-3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w</a:t>
            </a:r>
            <a:r>
              <a:rPr dirty="0" sz="2300" spc="-5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procesie</a:t>
            </a:r>
            <a:r>
              <a:rPr dirty="0" sz="2300" spc="-5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przyjęcia</a:t>
            </a:r>
            <a:r>
              <a:rPr dirty="0" sz="2300" spc="-50">
                <a:latin typeface="Verdana"/>
                <a:cs typeface="Verdana"/>
              </a:rPr>
              <a:t> </a:t>
            </a:r>
            <a:r>
              <a:rPr dirty="0" sz="2300" spc="-10">
                <a:latin typeface="Verdana"/>
                <a:cs typeface="Verdana"/>
              </a:rPr>
              <a:t>dostawy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821" y="1091463"/>
            <a:ext cx="4025646" cy="331203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71513" y="1327022"/>
            <a:ext cx="1934845" cy="510540"/>
            <a:chOff x="371513" y="1327022"/>
            <a:chExt cx="1934845" cy="510540"/>
          </a:xfrm>
        </p:grpSpPr>
        <p:sp>
          <p:nvSpPr>
            <p:cNvPr id="5" name="object 5" descr=""/>
            <p:cNvSpPr/>
            <p:nvPr/>
          </p:nvSpPr>
          <p:spPr>
            <a:xfrm>
              <a:off x="384213" y="1339722"/>
              <a:ext cx="1909445" cy="485140"/>
            </a:xfrm>
            <a:custGeom>
              <a:avLst/>
              <a:gdLst/>
              <a:ahLst/>
              <a:cxnLst/>
              <a:rect l="l" t="t" r="r" b="b"/>
              <a:pathLst>
                <a:path w="1909445" h="485139">
                  <a:moveTo>
                    <a:pt x="1909406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1828634" y="484631"/>
                  </a:lnTo>
                  <a:lnTo>
                    <a:pt x="1909406" y="403860"/>
                  </a:lnTo>
                  <a:lnTo>
                    <a:pt x="1909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212847" y="174358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0771" y="0"/>
                  </a:moveTo>
                  <a:lnTo>
                    <a:pt x="16128" y="16128"/>
                  </a:lnTo>
                  <a:lnTo>
                    <a:pt x="0" y="80771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4213" y="1339722"/>
              <a:ext cx="1909445" cy="485140"/>
            </a:xfrm>
            <a:custGeom>
              <a:avLst/>
              <a:gdLst/>
              <a:ahLst/>
              <a:cxnLst/>
              <a:rect l="l" t="t" r="r" b="b"/>
              <a:pathLst>
                <a:path w="1909445" h="485139">
                  <a:moveTo>
                    <a:pt x="1828634" y="484631"/>
                  </a:moveTo>
                  <a:lnTo>
                    <a:pt x="1844763" y="419988"/>
                  </a:lnTo>
                  <a:lnTo>
                    <a:pt x="1909406" y="403860"/>
                  </a:lnTo>
                  <a:lnTo>
                    <a:pt x="1828634" y="484631"/>
                  </a:lnTo>
                  <a:lnTo>
                    <a:pt x="0" y="484631"/>
                  </a:lnTo>
                  <a:lnTo>
                    <a:pt x="0" y="0"/>
                  </a:lnTo>
                  <a:lnTo>
                    <a:pt x="1909406" y="0"/>
                  </a:lnTo>
                  <a:lnTo>
                    <a:pt x="1909406" y="403860"/>
                  </a:lnTo>
                </a:path>
              </a:pathLst>
            </a:custGeom>
            <a:ln w="25400">
              <a:solidFill>
                <a:srgbClr val="00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35609" y="1390345"/>
            <a:ext cx="14058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16234"/>
                </a:solidFill>
                <a:latin typeface="Verdana"/>
                <a:cs typeface="Verdana"/>
              </a:rPr>
              <a:t>Zamówienie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34784" y="2877311"/>
            <a:ext cx="1934845" cy="678180"/>
            <a:chOff x="434784" y="2877311"/>
            <a:chExt cx="1934845" cy="678180"/>
          </a:xfrm>
        </p:grpSpPr>
        <p:sp>
          <p:nvSpPr>
            <p:cNvPr id="10" name="object 10" descr=""/>
            <p:cNvSpPr/>
            <p:nvPr/>
          </p:nvSpPr>
          <p:spPr>
            <a:xfrm>
              <a:off x="447484" y="2890011"/>
              <a:ext cx="1909445" cy="652780"/>
            </a:xfrm>
            <a:custGeom>
              <a:avLst/>
              <a:gdLst/>
              <a:ahLst/>
              <a:cxnLst/>
              <a:rect l="l" t="t" r="r" b="b"/>
              <a:pathLst>
                <a:path w="1909445" h="652779">
                  <a:moveTo>
                    <a:pt x="1909381" y="0"/>
                  </a:moveTo>
                  <a:lnTo>
                    <a:pt x="0" y="0"/>
                  </a:lnTo>
                  <a:lnTo>
                    <a:pt x="0" y="652526"/>
                  </a:lnTo>
                  <a:lnTo>
                    <a:pt x="1800542" y="652526"/>
                  </a:lnTo>
                  <a:lnTo>
                    <a:pt x="1909381" y="543813"/>
                  </a:lnTo>
                  <a:lnTo>
                    <a:pt x="1909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48026" y="3433825"/>
              <a:ext cx="109220" cy="109220"/>
            </a:xfrm>
            <a:custGeom>
              <a:avLst/>
              <a:gdLst/>
              <a:ahLst/>
              <a:cxnLst/>
              <a:rect l="l" t="t" r="r" b="b"/>
              <a:pathLst>
                <a:path w="109219" h="109220">
                  <a:moveTo>
                    <a:pt x="108839" y="0"/>
                  </a:moveTo>
                  <a:lnTo>
                    <a:pt x="21843" y="21717"/>
                  </a:lnTo>
                  <a:lnTo>
                    <a:pt x="0" y="108712"/>
                  </a:lnTo>
                  <a:lnTo>
                    <a:pt x="108839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47484" y="2890011"/>
              <a:ext cx="1909445" cy="652780"/>
            </a:xfrm>
            <a:custGeom>
              <a:avLst/>
              <a:gdLst/>
              <a:ahLst/>
              <a:cxnLst/>
              <a:rect l="l" t="t" r="r" b="b"/>
              <a:pathLst>
                <a:path w="1909445" h="652779">
                  <a:moveTo>
                    <a:pt x="1800542" y="652526"/>
                  </a:moveTo>
                  <a:lnTo>
                    <a:pt x="1822386" y="565531"/>
                  </a:lnTo>
                  <a:lnTo>
                    <a:pt x="1909381" y="543813"/>
                  </a:lnTo>
                  <a:lnTo>
                    <a:pt x="1800542" y="652526"/>
                  </a:lnTo>
                  <a:lnTo>
                    <a:pt x="0" y="652526"/>
                  </a:lnTo>
                  <a:lnTo>
                    <a:pt x="0" y="0"/>
                  </a:lnTo>
                  <a:lnTo>
                    <a:pt x="1909381" y="0"/>
                  </a:lnTo>
                  <a:lnTo>
                    <a:pt x="1909381" y="543813"/>
                  </a:lnTo>
                </a:path>
              </a:pathLst>
            </a:custGeom>
            <a:ln w="25400">
              <a:solidFill>
                <a:srgbClr val="00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92327" y="2873705"/>
            <a:ext cx="161861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16234"/>
                </a:solidFill>
                <a:latin typeface="Verdana"/>
                <a:cs typeface="Verdana"/>
              </a:rPr>
              <a:t>Dokument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16234"/>
                </a:solidFill>
                <a:latin typeface="Verdana"/>
                <a:cs typeface="Verdana"/>
              </a:rPr>
              <a:t>wydania</a:t>
            </a:r>
            <a:r>
              <a:rPr dirty="0" sz="1800" spc="-45">
                <a:solidFill>
                  <a:srgbClr val="F16234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16234"/>
                </a:solidFill>
                <a:latin typeface="Verdana"/>
                <a:cs typeface="Verdana"/>
              </a:rPr>
              <a:t>palet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017141" y="2053589"/>
            <a:ext cx="1998345" cy="705485"/>
            <a:chOff x="2017141" y="2053589"/>
            <a:chExt cx="1998345" cy="705485"/>
          </a:xfrm>
        </p:grpSpPr>
        <p:sp>
          <p:nvSpPr>
            <p:cNvPr id="15" name="object 15" descr=""/>
            <p:cNvSpPr/>
            <p:nvPr/>
          </p:nvSpPr>
          <p:spPr>
            <a:xfrm>
              <a:off x="2029841" y="2066289"/>
              <a:ext cx="1972945" cy="680085"/>
            </a:xfrm>
            <a:custGeom>
              <a:avLst/>
              <a:gdLst/>
              <a:ahLst/>
              <a:cxnLst/>
              <a:rect l="l" t="t" r="r" b="b"/>
              <a:pathLst>
                <a:path w="1972945" h="680085">
                  <a:moveTo>
                    <a:pt x="1972563" y="0"/>
                  </a:moveTo>
                  <a:lnTo>
                    <a:pt x="0" y="0"/>
                  </a:lnTo>
                  <a:lnTo>
                    <a:pt x="0" y="679577"/>
                  </a:lnTo>
                  <a:lnTo>
                    <a:pt x="1859280" y="679577"/>
                  </a:lnTo>
                  <a:lnTo>
                    <a:pt x="1972563" y="566293"/>
                  </a:lnTo>
                  <a:lnTo>
                    <a:pt x="1972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889120" y="2632582"/>
              <a:ext cx="113664" cy="113664"/>
            </a:xfrm>
            <a:custGeom>
              <a:avLst/>
              <a:gdLst/>
              <a:ahLst/>
              <a:cxnLst/>
              <a:rect l="l" t="t" r="r" b="b"/>
              <a:pathLst>
                <a:path w="113664" h="113664">
                  <a:moveTo>
                    <a:pt x="113283" y="0"/>
                  </a:moveTo>
                  <a:lnTo>
                    <a:pt x="22605" y="22733"/>
                  </a:lnTo>
                  <a:lnTo>
                    <a:pt x="0" y="113284"/>
                  </a:lnTo>
                  <a:lnTo>
                    <a:pt x="11328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029841" y="2066289"/>
              <a:ext cx="1972945" cy="680085"/>
            </a:xfrm>
            <a:custGeom>
              <a:avLst/>
              <a:gdLst/>
              <a:ahLst/>
              <a:cxnLst/>
              <a:rect l="l" t="t" r="r" b="b"/>
              <a:pathLst>
                <a:path w="1972945" h="680085">
                  <a:moveTo>
                    <a:pt x="1859280" y="679577"/>
                  </a:moveTo>
                  <a:lnTo>
                    <a:pt x="1881885" y="589026"/>
                  </a:lnTo>
                  <a:lnTo>
                    <a:pt x="1972563" y="566293"/>
                  </a:lnTo>
                  <a:lnTo>
                    <a:pt x="1859280" y="679577"/>
                  </a:lnTo>
                  <a:lnTo>
                    <a:pt x="0" y="679577"/>
                  </a:lnTo>
                  <a:lnTo>
                    <a:pt x="0" y="0"/>
                  </a:lnTo>
                  <a:lnTo>
                    <a:pt x="1972563" y="0"/>
                  </a:lnTo>
                  <a:lnTo>
                    <a:pt x="1972563" y="566293"/>
                  </a:lnTo>
                </a:path>
              </a:pathLst>
            </a:custGeom>
            <a:ln w="25400">
              <a:solidFill>
                <a:srgbClr val="00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409570" y="2061464"/>
            <a:ext cx="121412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16234"/>
                </a:solidFill>
                <a:latin typeface="Verdana"/>
                <a:cs typeface="Verdana"/>
              </a:rPr>
              <a:t>Dokument </a:t>
            </a:r>
            <a:r>
              <a:rPr dirty="0" sz="1800" spc="-20">
                <a:solidFill>
                  <a:srgbClr val="F16234"/>
                </a:solidFill>
                <a:latin typeface="Verdana"/>
                <a:cs typeface="Verdana"/>
              </a:rPr>
              <a:t>PZ/WZ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614676" y="1078738"/>
            <a:ext cx="1710055" cy="852805"/>
            <a:chOff x="2614676" y="1078738"/>
            <a:chExt cx="1710055" cy="852805"/>
          </a:xfrm>
        </p:grpSpPr>
        <p:sp>
          <p:nvSpPr>
            <p:cNvPr id="20" name="object 20" descr=""/>
            <p:cNvSpPr/>
            <p:nvPr/>
          </p:nvSpPr>
          <p:spPr>
            <a:xfrm>
              <a:off x="2627376" y="1091438"/>
              <a:ext cx="1684655" cy="827405"/>
            </a:xfrm>
            <a:custGeom>
              <a:avLst/>
              <a:gdLst/>
              <a:ahLst/>
              <a:cxnLst/>
              <a:rect l="l" t="t" r="r" b="b"/>
              <a:pathLst>
                <a:path w="1684654" h="827405">
                  <a:moveTo>
                    <a:pt x="1684274" y="0"/>
                  </a:moveTo>
                  <a:lnTo>
                    <a:pt x="0" y="0"/>
                  </a:lnTo>
                  <a:lnTo>
                    <a:pt x="0" y="827151"/>
                  </a:lnTo>
                  <a:lnTo>
                    <a:pt x="1546352" y="827151"/>
                  </a:lnTo>
                  <a:lnTo>
                    <a:pt x="1684274" y="689356"/>
                  </a:lnTo>
                  <a:lnTo>
                    <a:pt x="1684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173728" y="1780794"/>
              <a:ext cx="138430" cy="137795"/>
            </a:xfrm>
            <a:custGeom>
              <a:avLst/>
              <a:gdLst/>
              <a:ahLst/>
              <a:cxnLst/>
              <a:rect l="l" t="t" r="r" b="b"/>
              <a:pathLst>
                <a:path w="138429" h="137794">
                  <a:moveTo>
                    <a:pt x="137922" y="0"/>
                  </a:moveTo>
                  <a:lnTo>
                    <a:pt x="27559" y="27558"/>
                  </a:lnTo>
                  <a:lnTo>
                    <a:pt x="0" y="137794"/>
                  </a:lnTo>
                  <a:lnTo>
                    <a:pt x="137922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27376" y="1091438"/>
              <a:ext cx="1684655" cy="827405"/>
            </a:xfrm>
            <a:custGeom>
              <a:avLst/>
              <a:gdLst/>
              <a:ahLst/>
              <a:cxnLst/>
              <a:rect l="l" t="t" r="r" b="b"/>
              <a:pathLst>
                <a:path w="1684654" h="827405">
                  <a:moveTo>
                    <a:pt x="1546352" y="827151"/>
                  </a:moveTo>
                  <a:lnTo>
                    <a:pt x="1573911" y="716914"/>
                  </a:lnTo>
                  <a:lnTo>
                    <a:pt x="1684274" y="689356"/>
                  </a:lnTo>
                  <a:lnTo>
                    <a:pt x="1546352" y="827151"/>
                  </a:lnTo>
                  <a:lnTo>
                    <a:pt x="0" y="827151"/>
                  </a:lnTo>
                  <a:lnTo>
                    <a:pt x="0" y="0"/>
                  </a:lnTo>
                  <a:lnTo>
                    <a:pt x="1684274" y="0"/>
                  </a:lnTo>
                  <a:lnTo>
                    <a:pt x="1684274" y="689356"/>
                  </a:lnTo>
                </a:path>
              </a:pathLst>
            </a:custGeom>
            <a:ln w="25400">
              <a:solidFill>
                <a:srgbClr val="00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756154" y="1147953"/>
            <a:ext cx="14255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16234"/>
                </a:solidFill>
                <a:latin typeface="Verdana"/>
                <a:cs typeface="Verdana"/>
              </a:rPr>
              <a:t>Krajowy</a:t>
            </a:r>
            <a:r>
              <a:rPr dirty="0" sz="1800" spc="-75">
                <a:solidFill>
                  <a:srgbClr val="F16234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F16234"/>
                </a:solidFill>
                <a:latin typeface="Verdana"/>
                <a:cs typeface="Verdana"/>
              </a:rPr>
              <a:t>list </a:t>
            </a:r>
            <a:r>
              <a:rPr dirty="0" sz="1800" spc="-10">
                <a:solidFill>
                  <a:srgbClr val="F16234"/>
                </a:solidFill>
                <a:latin typeface="Verdana"/>
                <a:cs typeface="Verdana"/>
              </a:rPr>
              <a:t>przewozowy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2927350" y="3699509"/>
            <a:ext cx="1580515" cy="510540"/>
            <a:chOff x="2927350" y="3699509"/>
            <a:chExt cx="1580515" cy="510540"/>
          </a:xfrm>
        </p:grpSpPr>
        <p:sp>
          <p:nvSpPr>
            <p:cNvPr id="25" name="object 25" descr=""/>
            <p:cNvSpPr/>
            <p:nvPr/>
          </p:nvSpPr>
          <p:spPr>
            <a:xfrm>
              <a:off x="2940050" y="3712209"/>
              <a:ext cx="1555115" cy="485140"/>
            </a:xfrm>
            <a:custGeom>
              <a:avLst/>
              <a:gdLst/>
              <a:ahLst/>
              <a:cxnLst/>
              <a:rect l="l" t="t" r="r" b="b"/>
              <a:pathLst>
                <a:path w="1555114" h="485139">
                  <a:moveTo>
                    <a:pt x="1554734" y="0"/>
                  </a:moveTo>
                  <a:lnTo>
                    <a:pt x="0" y="0"/>
                  </a:lnTo>
                  <a:lnTo>
                    <a:pt x="0" y="484682"/>
                  </a:lnTo>
                  <a:lnTo>
                    <a:pt x="1473962" y="484682"/>
                  </a:lnTo>
                  <a:lnTo>
                    <a:pt x="1554734" y="403910"/>
                  </a:lnTo>
                  <a:lnTo>
                    <a:pt x="1554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414011" y="4116120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79">
                  <a:moveTo>
                    <a:pt x="80772" y="0"/>
                  </a:moveTo>
                  <a:lnTo>
                    <a:pt x="16128" y="16154"/>
                  </a:lnTo>
                  <a:lnTo>
                    <a:pt x="0" y="8077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940050" y="3712209"/>
              <a:ext cx="1555115" cy="485140"/>
            </a:xfrm>
            <a:custGeom>
              <a:avLst/>
              <a:gdLst/>
              <a:ahLst/>
              <a:cxnLst/>
              <a:rect l="l" t="t" r="r" b="b"/>
              <a:pathLst>
                <a:path w="1555114" h="485139">
                  <a:moveTo>
                    <a:pt x="1473962" y="484682"/>
                  </a:moveTo>
                  <a:lnTo>
                    <a:pt x="1490090" y="420065"/>
                  </a:lnTo>
                  <a:lnTo>
                    <a:pt x="1554734" y="403910"/>
                  </a:lnTo>
                  <a:lnTo>
                    <a:pt x="1473962" y="484682"/>
                  </a:lnTo>
                  <a:lnTo>
                    <a:pt x="0" y="484682"/>
                  </a:lnTo>
                  <a:lnTo>
                    <a:pt x="0" y="0"/>
                  </a:lnTo>
                  <a:lnTo>
                    <a:pt x="1554734" y="0"/>
                  </a:lnTo>
                  <a:lnTo>
                    <a:pt x="1554734" y="403910"/>
                  </a:lnTo>
                </a:path>
              </a:pathLst>
            </a:custGeom>
            <a:ln w="25400">
              <a:solidFill>
                <a:srgbClr val="00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3075813" y="3764076"/>
            <a:ext cx="1283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16234"/>
                </a:solidFill>
                <a:latin typeface="Verdana"/>
                <a:cs typeface="Verdana"/>
              </a:rPr>
              <a:t>Przepustka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2558160" y="2886201"/>
            <a:ext cx="1934845" cy="678180"/>
            <a:chOff x="2558160" y="2886201"/>
            <a:chExt cx="1934845" cy="678180"/>
          </a:xfrm>
        </p:grpSpPr>
        <p:sp>
          <p:nvSpPr>
            <p:cNvPr id="30" name="object 30" descr=""/>
            <p:cNvSpPr/>
            <p:nvPr/>
          </p:nvSpPr>
          <p:spPr>
            <a:xfrm>
              <a:off x="2570860" y="2898901"/>
              <a:ext cx="1909445" cy="652780"/>
            </a:xfrm>
            <a:custGeom>
              <a:avLst/>
              <a:gdLst/>
              <a:ahLst/>
              <a:cxnLst/>
              <a:rect l="l" t="t" r="r" b="b"/>
              <a:pathLst>
                <a:path w="1909445" h="652779">
                  <a:moveTo>
                    <a:pt x="1909317" y="0"/>
                  </a:moveTo>
                  <a:lnTo>
                    <a:pt x="0" y="0"/>
                  </a:lnTo>
                  <a:lnTo>
                    <a:pt x="0" y="652526"/>
                  </a:lnTo>
                  <a:lnTo>
                    <a:pt x="1800605" y="652526"/>
                  </a:lnTo>
                  <a:lnTo>
                    <a:pt x="1909317" y="543814"/>
                  </a:lnTo>
                  <a:lnTo>
                    <a:pt x="1909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371466" y="3442715"/>
              <a:ext cx="109220" cy="109220"/>
            </a:xfrm>
            <a:custGeom>
              <a:avLst/>
              <a:gdLst/>
              <a:ahLst/>
              <a:cxnLst/>
              <a:rect l="l" t="t" r="r" b="b"/>
              <a:pathLst>
                <a:path w="109220" h="109220">
                  <a:moveTo>
                    <a:pt x="108712" y="0"/>
                  </a:moveTo>
                  <a:lnTo>
                    <a:pt x="21717" y="21716"/>
                  </a:lnTo>
                  <a:lnTo>
                    <a:pt x="0" y="108711"/>
                  </a:lnTo>
                  <a:lnTo>
                    <a:pt x="108712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570860" y="2898901"/>
              <a:ext cx="1909445" cy="652780"/>
            </a:xfrm>
            <a:custGeom>
              <a:avLst/>
              <a:gdLst/>
              <a:ahLst/>
              <a:cxnLst/>
              <a:rect l="l" t="t" r="r" b="b"/>
              <a:pathLst>
                <a:path w="1909445" h="652779">
                  <a:moveTo>
                    <a:pt x="1800605" y="652526"/>
                  </a:moveTo>
                  <a:lnTo>
                    <a:pt x="1822323" y="565531"/>
                  </a:lnTo>
                  <a:lnTo>
                    <a:pt x="1909317" y="543814"/>
                  </a:lnTo>
                  <a:lnTo>
                    <a:pt x="1800605" y="652526"/>
                  </a:lnTo>
                  <a:lnTo>
                    <a:pt x="0" y="652526"/>
                  </a:lnTo>
                  <a:lnTo>
                    <a:pt x="0" y="0"/>
                  </a:lnTo>
                  <a:lnTo>
                    <a:pt x="1909317" y="0"/>
                  </a:lnTo>
                  <a:lnTo>
                    <a:pt x="1909317" y="543814"/>
                  </a:lnTo>
                </a:path>
              </a:pathLst>
            </a:custGeom>
            <a:ln w="25400">
              <a:solidFill>
                <a:srgbClr val="00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2810636" y="2883154"/>
            <a:ext cx="14255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16234"/>
                </a:solidFill>
                <a:latin typeface="Verdana"/>
                <a:cs typeface="Verdana"/>
              </a:rPr>
              <a:t>Protokół rozbieżności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705332" y="3699509"/>
            <a:ext cx="1934845" cy="668655"/>
            <a:chOff x="705332" y="3699509"/>
            <a:chExt cx="1934845" cy="668655"/>
          </a:xfrm>
        </p:grpSpPr>
        <p:sp>
          <p:nvSpPr>
            <p:cNvPr id="35" name="object 35" descr=""/>
            <p:cNvSpPr/>
            <p:nvPr/>
          </p:nvSpPr>
          <p:spPr>
            <a:xfrm>
              <a:off x="718032" y="3712209"/>
              <a:ext cx="1909445" cy="643255"/>
            </a:xfrm>
            <a:custGeom>
              <a:avLst/>
              <a:gdLst/>
              <a:ahLst/>
              <a:cxnLst/>
              <a:rect l="l" t="t" r="r" b="b"/>
              <a:pathLst>
                <a:path w="1909445" h="643254">
                  <a:moveTo>
                    <a:pt x="1909343" y="0"/>
                  </a:moveTo>
                  <a:lnTo>
                    <a:pt x="0" y="0"/>
                  </a:lnTo>
                  <a:lnTo>
                    <a:pt x="0" y="643102"/>
                  </a:lnTo>
                  <a:lnTo>
                    <a:pt x="1802155" y="643102"/>
                  </a:lnTo>
                  <a:lnTo>
                    <a:pt x="1909343" y="535927"/>
                  </a:lnTo>
                  <a:lnTo>
                    <a:pt x="1909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520187" y="4248137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4" h="107314">
                  <a:moveTo>
                    <a:pt x="107187" y="0"/>
                  </a:moveTo>
                  <a:lnTo>
                    <a:pt x="21462" y="21424"/>
                  </a:lnTo>
                  <a:lnTo>
                    <a:pt x="0" y="107175"/>
                  </a:lnTo>
                  <a:lnTo>
                    <a:pt x="107187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18032" y="3712209"/>
              <a:ext cx="1909445" cy="643255"/>
            </a:xfrm>
            <a:custGeom>
              <a:avLst/>
              <a:gdLst/>
              <a:ahLst/>
              <a:cxnLst/>
              <a:rect l="l" t="t" r="r" b="b"/>
              <a:pathLst>
                <a:path w="1909445" h="643254">
                  <a:moveTo>
                    <a:pt x="1802155" y="643102"/>
                  </a:moveTo>
                  <a:lnTo>
                    <a:pt x="1823618" y="557352"/>
                  </a:lnTo>
                  <a:lnTo>
                    <a:pt x="1909343" y="535927"/>
                  </a:lnTo>
                  <a:lnTo>
                    <a:pt x="1802155" y="643102"/>
                  </a:lnTo>
                  <a:lnTo>
                    <a:pt x="0" y="643102"/>
                  </a:lnTo>
                  <a:lnTo>
                    <a:pt x="0" y="0"/>
                  </a:lnTo>
                  <a:lnTo>
                    <a:pt x="1909343" y="0"/>
                  </a:lnTo>
                  <a:lnTo>
                    <a:pt x="1909343" y="535927"/>
                  </a:lnTo>
                </a:path>
              </a:pathLst>
            </a:custGeom>
            <a:ln w="25400">
              <a:solidFill>
                <a:srgbClr val="00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1144930" y="3692753"/>
            <a:ext cx="10553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16234"/>
                </a:solidFill>
                <a:latin typeface="Verdana"/>
                <a:cs typeface="Verdana"/>
              </a:rPr>
              <a:t>Etykiety paletowe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441871" y="2248535"/>
            <a:ext cx="1320800" cy="510540"/>
            <a:chOff x="441871" y="2248535"/>
            <a:chExt cx="1320800" cy="510540"/>
          </a:xfrm>
        </p:grpSpPr>
        <p:sp>
          <p:nvSpPr>
            <p:cNvPr id="40" name="object 40" descr=""/>
            <p:cNvSpPr/>
            <p:nvPr/>
          </p:nvSpPr>
          <p:spPr>
            <a:xfrm>
              <a:off x="454571" y="2261235"/>
              <a:ext cx="1295400" cy="485140"/>
            </a:xfrm>
            <a:custGeom>
              <a:avLst/>
              <a:gdLst/>
              <a:ahLst/>
              <a:cxnLst/>
              <a:rect l="l" t="t" r="r" b="b"/>
              <a:pathLst>
                <a:path w="1295400" h="485139">
                  <a:moveTo>
                    <a:pt x="1295234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1214462" y="484631"/>
                  </a:lnTo>
                  <a:lnTo>
                    <a:pt x="1295234" y="403859"/>
                  </a:lnTo>
                  <a:lnTo>
                    <a:pt x="1295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669033" y="266509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0772" y="0"/>
                  </a:moveTo>
                  <a:lnTo>
                    <a:pt x="16129" y="16256"/>
                  </a:lnTo>
                  <a:lnTo>
                    <a:pt x="0" y="8077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54571" y="2261235"/>
              <a:ext cx="1295400" cy="485140"/>
            </a:xfrm>
            <a:custGeom>
              <a:avLst/>
              <a:gdLst/>
              <a:ahLst/>
              <a:cxnLst/>
              <a:rect l="l" t="t" r="r" b="b"/>
              <a:pathLst>
                <a:path w="1295400" h="485139">
                  <a:moveTo>
                    <a:pt x="1214462" y="484631"/>
                  </a:moveTo>
                  <a:lnTo>
                    <a:pt x="1230591" y="420115"/>
                  </a:lnTo>
                  <a:lnTo>
                    <a:pt x="1295234" y="403859"/>
                  </a:lnTo>
                  <a:lnTo>
                    <a:pt x="1214462" y="484631"/>
                  </a:lnTo>
                  <a:lnTo>
                    <a:pt x="0" y="484631"/>
                  </a:lnTo>
                  <a:lnTo>
                    <a:pt x="0" y="0"/>
                  </a:lnTo>
                  <a:lnTo>
                    <a:pt x="1295234" y="0"/>
                  </a:lnTo>
                  <a:lnTo>
                    <a:pt x="1295234" y="403859"/>
                  </a:lnTo>
                </a:path>
              </a:pathLst>
            </a:custGeom>
            <a:ln w="25400">
              <a:solidFill>
                <a:srgbClr val="00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834339" y="2312670"/>
            <a:ext cx="536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16234"/>
                </a:solidFill>
                <a:latin typeface="Verdana"/>
                <a:cs typeface="Verdana"/>
              </a:rPr>
              <a:t>CMR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4" name="object 4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45" name="object 4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7859" y="1118361"/>
            <a:ext cx="27705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54545"/>
                </a:solidFill>
                <a:latin typeface="Verdana"/>
                <a:cs typeface="Verdana"/>
              </a:rPr>
              <a:t>Zamówienie</a:t>
            </a:r>
            <a:r>
              <a:rPr dirty="0" sz="1000" spc="-75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54545"/>
                </a:solidFill>
                <a:latin typeface="Verdana"/>
                <a:cs typeface="Verdana"/>
              </a:rPr>
              <a:t>usługi</a:t>
            </a:r>
            <a:r>
              <a:rPr dirty="0" sz="1000" spc="-6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54545"/>
                </a:solidFill>
                <a:latin typeface="Verdana"/>
                <a:cs typeface="Verdana"/>
              </a:rPr>
              <a:t>transportowej</a:t>
            </a:r>
            <a:r>
              <a:rPr dirty="0" sz="1000" spc="-35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54545"/>
                </a:solidFill>
                <a:latin typeface="Verdana"/>
                <a:cs typeface="Verdana"/>
              </a:rPr>
              <a:t>(IFTMIN)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28231" y="1056182"/>
            <a:ext cx="8563610" cy="3125470"/>
            <a:chOff x="128231" y="1056182"/>
            <a:chExt cx="8563610" cy="3125470"/>
          </a:xfrm>
        </p:grpSpPr>
        <p:sp>
          <p:nvSpPr>
            <p:cNvPr id="4" name="object 4" descr=""/>
            <p:cNvSpPr/>
            <p:nvPr/>
          </p:nvSpPr>
          <p:spPr>
            <a:xfrm>
              <a:off x="481825" y="1301115"/>
              <a:ext cx="3143250" cy="2210435"/>
            </a:xfrm>
            <a:custGeom>
              <a:avLst/>
              <a:gdLst/>
              <a:ahLst/>
              <a:cxnLst/>
              <a:rect l="l" t="t" r="r" b="b"/>
              <a:pathLst>
                <a:path w="3143250" h="2210435">
                  <a:moveTo>
                    <a:pt x="2184" y="2185995"/>
                  </a:moveTo>
                  <a:lnTo>
                    <a:pt x="0" y="2188210"/>
                  </a:lnTo>
                  <a:lnTo>
                    <a:pt x="0" y="2203958"/>
                  </a:lnTo>
                  <a:lnTo>
                    <a:pt x="6388" y="2210308"/>
                  </a:lnTo>
                  <a:lnTo>
                    <a:pt x="24358" y="2210308"/>
                  </a:lnTo>
                  <a:lnTo>
                    <a:pt x="30759" y="2203958"/>
                  </a:lnTo>
                  <a:lnTo>
                    <a:pt x="30759" y="2196084"/>
                  </a:lnTo>
                  <a:lnTo>
                    <a:pt x="2184" y="2196084"/>
                  </a:lnTo>
                  <a:lnTo>
                    <a:pt x="2184" y="2185995"/>
                  </a:lnTo>
                  <a:close/>
                </a:path>
                <a:path w="3143250" h="2210435">
                  <a:moveTo>
                    <a:pt x="16471" y="2181733"/>
                  </a:moveTo>
                  <a:lnTo>
                    <a:pt x="6388" y="2181733"/>
                  </a:lnTo>
                  <a:lnTo>
                    <a:pt x="2184" y="2185995"/>
                  </a:lnTo>
                  <a:lnTo>
                    <a:pt x="2184" y="2196084"/>
                  </a:lnTo>
                  <a:lnTo>
                    <a:pt x="16471" y="2181733"/>
                  </a:lnTo>
                  <a:close/>
                </a:path>
                <a:path w="3143250" h="2210435">
                  <a:moveTo>
                    <a:pt x="30759" y="2181733"/>
                  </a:moveTo>
                  <a:lnTo>
                    <a:pt x="16471" y="2181733"/>
                  </a:lnTo>
                  <a:lnTo>
                    <a:pt x="2184" y="2196084"/>
                  </a:lnTo>
                  <a:lnTo>
                    <a:pt x="30759" y="2196084"/>
                  </a:lnTo>
                  <a:lnTo>
                    <a:pt x="30759" y="2181733"/>
                  </a:lnTo>
                  <a:close/>
                </a:path>
                <a:path w="3143250" h="2210435">
                  <a:moveTo>
                    <a:pt x="3061637" y="52070"/>
                  </a:moveTo>
                  <a:lnTo>
                    <a:pt x="8585" y="52070"/>
                  </a:lnTo>
                  <a:lnTo>
                    <a:pt x="2184" y="58420"/>
                  </a:lnTo>
                  <a:lnTo>
                    <a:pt x="2184" y="2185995"/>
                  </a:lnTo>
                  <a:lnTo>
                    <a:pt x="6388" y="2181733"/>
                  </a:lnTo>
                  <a:lnTo>
                    <a:pt x="30759" y="2181733"/>
                  </a:lnTo>
                  <a:lnTo>
                    <a:pt x="30759" y="80645"/>
                  </a:lnTo>
                  <a:lnTo>
                    <a:pt x="16471" y="80645"/>
                  </a:lnTo>
                  <a:lnTo>
                    <a:pt x="30696" y="66357"/>
                  </a:lnTo>
                  <a:lnTo>
                    <a:pt x="3086111" y="66357"/>
                  </a:lnTo>
                  <a:lnTo>
                    <a:pt x="3061637" y="52070"/>
                  </a:lnTo>
                  <a:close/>
                </a:path>
                <a:path w="3143250" h="2210435">
                  <a:moveTo>
                    <a:pt x="3086111" y="66357"/>
                  </a:moveTo>
                  <a:lnTo>
                    <a:pt x="3014865" y="107950"/>
                  </a:lnTo>
                  <a:lnTo>
                    <a:pt x="3012579" y="116712"/>
                  </a:lnTo>
                  <a:lnTo>
                    <a:pt x="3020453" y="130429"/>
                  </a:lnTo>
                  <a:lnTo>
                    <a:pt x="3029216" y="132714"/>
                  </a:lnTo>
                  <a:lnTo>
                    <a:pt x="3121563" y="78739"/>
                  </a:lnTo>
                  <a:lnTo>
                    <a:pt x="3107321" y="78739"/>
                  </a:lnTo>
                  <a:lnTo>
                    <a:pt x="3086111" y="66357"/>
                  </a:lnTo>
                  <a:close/>
                </a:path>
                <a:path w="3143250" h="2210435">
                  <a:moveTo>
                    <a:pt x="30759" y="66357"/>
                  </a:moveTo>
                  <a:lnTo>
                    <a:pt x="16471" y="80645"/>
                  </a:lnTo>
                  <a:lnTo>
                    <a:pt x="30759" y="80645"/>
                  </a:lnTo>
                  <a:lnTo>
                    <a:pt x="30759" y="66357"/>
                  </a:lnTo>
                  <a:close/>
                </a:path>
                <a:path w="3143250" h="2210435">
                  <a:moveTo>
                    <a:pt x="3086111" y="66357"/>
                  </a:moveTo>
                  <a:lnTo>
                    <a:pt x="30759" y="66357"/>
                  </a:lnTo>
                  <a:lnTo>
                    <a:pt x="30759" y="80645"/>
                  </a:lnTo>
                  <a:lnTo>
                    <a:pt x="3061637" y="80645"/>
                  </a:lnTo>
                  <a:lnTo>
                    <a:pt x="3086111" y="66357"/>
                  </a:lnTo>
                  <a:close/>
                </a:path>
                <a:path w="3143250" h="2210435">
                  <a:moveTo>
                    <a:pt x="3128233" y="74845"/>
                  </a:moveTo>
                  <a:lnTo>
                    <a:pt x="3118300" y="80645"/>
                  </a:lnTo>
                  <a:lnTo>
                    <a:pt x="3122434" y="80645"/>
                  </a:lnTo>
                  <a:lnTo>
                    <a:pt x="3128233" y="74845"/>
                  </a:lnTo>
                  <a:close/>
                </a:path>
                <a:path w="3143250" h="2210435">
                  <a:moveTo>
                    <a:pt x="3107321" y="53975"/>
                  </a:moveTo>
                  <a:lnTo>
                    <a:pt x="3086111" y="66357"/>
                  </a:lnTo>
                  <a:lnTo>
                    <a:pt x="3107321" y="78739"/>
                  </a:lnTo>
                  <a:lnTo>
                    <a:pt x="3107321" y="53975"/>
                  </a:lnTo>
                  <a:close/>
                </a:path>
                <a:path w="3143250" h="2210435">
                  <a:moveTo>
                    <a:pt x="3121738" y="53975"/>
                  </a:moveTo>
                  <a:lnTo>
                    <a:pt x="3107321" y="53975"/>
                  </a:lnTo>
                  <a:lnTo>
                    <a:pt x="3107321" y="78739"/>
                  </a:lnTo>
                  <a:lnTo>
                    <a:pt x="3121563" y="78739"/>
                  </a:lnTo>
                  <a:lnTo>
                    <a:pt x="3128233" y="74845"/>
                  </a:lnTo>
                  <a:lnTo>
                    <a:pt x="3128784" y="74295"/>
                  </a:lnTo>
                  <a:lnTo>
                    <a:pt x="3128784" y="58420"/>
                  </a:lnTo>
                  <a:lnTo>
                    <a:pt x="3127971" y="57606"/>
                  </a:lnTo>
                  <a:lnTo>
                    <a:pt x="3121738" y="53975"/>
                  </a:lnTo>
                  <a:close/>
                </a:path>
                <a:path w="3143250" h="2210435">
                  <a:moveTo>
                    <a:pt x="3127971" y="57606"/>
                  </a:moveTo>
                  <a:lnTo>
                    <a:pt x="3128784" y="58420"/>
                  </a:lnTo>
                  <a:lnTo>
                    <a:pt x="3128784" y="74295"/>
                  </a:lnTo>
                  <a:lnTo>
                    <a:pt x="3128233" y="74845"/>
                  </a:lnTo>
                  <a:lnTo>
                    <a:pt x="3142772" y="66357"/>
                  </a:lnTo>
                  <a:lnTo>
                    <a:pt x="3142990" y="66357"/>
                  </a:lnTo>
                  <a:lnTo>
                    <a:pt x="3127971" y="57606"/>
                  </a:lnTo>
                  <a:close/>
                </a:path>
                <a:path w="3143250" h="2210435">
                  <a:moveTo>
                    <a:pt x="3029216" y="0"/>
                  </a:moveTo>
                  <a:lnTo>
                    <a:pt x="3020453" y="2286"/>
                  </a:lnTo>
                  <a:lnTo>
                    <a:pt x="3012579" y="16001"/>
                  </a:lnTo>
                  <a:lnTo>
                    <a:pt x="3014865" y="24764"/>
                  </a:lnTo>
                  <a:lnTo>
                    <a:pt x="3086111" y="66357"/>
                  </a:lnTo>
                  <a:lnTo>
                    <a:pt x="3107321" y="53975"/>
                  </a:lnTo>
                  <a:lnTo>
                    <a:pt x="3121738" y="53975"/>
                  </a:lnTo>
                  <a:lnTo>
                    <a:pt x="3029216" y="0"/>
                  </a:lnTo>
                  <a:close/>
                </a:path>
                <a:path w="3143250" h="2210435">
                  <a:moveTo>
                    <a:pt x="3122434" y="52070"/>
                  </a:moveTo>
                  <a:lnTo>
                    <a:pt x="3118468" y="52070"/>
                  </a:lnTo>
                  <a:lnTo>
                    <a:pt x="3127971" y="57606"/>
                  </a:lnTo>
                  <a:lnTo>
                    <a:pt x="3122434" y="5207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231" y="3501656"/>
              <a:ext cx="1232738" cy="6796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8988" y="1056182"/>
              <a:ext cx="1041996" cy="679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9464" y="3501656"/>
              <a:ext cx="1041996" cy="6796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6651" y="1734540"/>
              <a:ext cx="2520823" cy="39207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57072" y="1368551"/>
              <a:ext cx="7940675" cy="2133600"/>
            </a:xfrm>
            <a:custGeom>
              <a:avLst/>
              <a:gdLst/>
              <a:ahLst/>
              <a:cxnLst/>
              <a:rect l="l" t="t" r="r" b="b"/>
              <a:pathLst>
                <a:path w="7940675" h="2133600">
                  <a:moveTo>
                    <a:pt x="2927502" y="278257"/>
                  </a:moveTo>
                  <a:lnTo>
                    <a:pt x="79629" y="278257"/>
                  </a:lnTo>
                  <a:lnTo>
                    <a:pt x="73240" y="284734"/>
                  </a:lnTo>
                  <a:lnTo>
                    <a:pt x="73240" y="2085060"/>
                  </a:lnTo>
                  <a:lnTo>
                    <a:pt x="18846" y="2041525"/>
                  </a:lnTo>
                  <a:lnTo>
                    <a:pt x="9855" y="2042541"/>
                  </a:lnTo>
                  <a:lnTo>
                    <a:pt x="4927" y="2048764"/>
                  </a:lnTo>
                  <a:lnTo>
                    <a:pt x="0" y="2054860"/>
                  </a:lnTo>
                  <a:lnTo>
                    <a:pt x="1003" y="2063877"/>
                  </a:lnTo>
                  <a:lnTo>
                    <a:pt x="87528" y="2133092"/>
                  </a:lnTo>
                  <a:lnTo>
                    <a:pt x="110388" y="2114804"/>
                  </a:lnTo>
                  <a:lnTo>
                    <a:pt x="174053" y="2063877"/>
                  </a:lnTo>
                  <a:lnTo>
                    <a:pt x="175044" y="2054860"/>
                  </a:lnTo>
                  <a:lnTo>
                    <a:pt x="170103" y="2048764"/>
                  </a:lnTo>
                  <a:lnTo>
                    <a:pt x="165188" y="2042541"/>
                  </a:lnTo>
                  <a:lnTo>
                    <a:pt x="156197" y="2041525"/>
                  </a:lnTo>
                  <a:lnTo>
                    <a:pt x="101815" y="2085060"/>
                  </a:lnTo>
                  <a:lnTo>
                    <a:pt x="101815" y="306832"/>
                  </a:lnTo>
                  <a:lnTo>
                    <a:pt x="2927502" y="306832"/>
                  </a:lnTo>
                  <a:lnTo>
                    <a:pt x="2927502" y="292608"/>
                  </a:lnTo>
                  <a:lnTo>
                    <a:pt x="2927502" y="278257"/>
                  </a:lnTo>
                  <a:close/>
                </a:path>
                <a:path w="7940675" h="2133600">
                  <a:moveTo>
                    <a:pt x="7940573" y="1910461"/>
                  </a:moveTo>
                  <a:lnTo>
                    <a:pt x="7939049" y="1901571"/>
                  </a:lnTo>
                  <a:lnTo>
                    <a:pt x="7926095" y="1892427"/>
                  </a:lnTo>
                  <a:lnTo>
                    <a:pt x="7916519" y="1894205"/>
                  </a:lnTo>
                  <a:lnTo>
                    <a:pt x="7917104" y="1894205"/>
                  </a:lnTo>
                  <a:lnTo>
                    <a:pt x="7912633" y="1900428"/>
                  </a:lnTo>
                  <a:lnTo>
                    <a:pt x="7881645" y="1944598"/>
                  </a:lnTo>
                  <a:lnTo>
                    <a:pt x="7881645" y="28575"/>
                  </a:lnTo>
                  <a:lnTo>
                    <a:pt x="7881645" y="14224"/>
                  </a:lnTo>
                  <a:lnTo>
                    <a:pt x="7881645" y="6350"/>
                  </a:lnTo>
                  <a:lnTo>
                    <a:pt x="7875295" y="0"/>
                  </a:lnTo>
                  <a:lnTo>
                    <a:pt x="4676673" y="0"/>
                  </a:lnTo>
                  <a:lnTo>
                    <a:pt x="4670196" y="6350"/>
                  </a:lnTo>
                  <a:lnTo>
                    <a:pt x="4670196" y="22098"/>
                  </a:lnTo>
                  <a:lnTo>
                    <a:pt x="4676673" y="28575"/>
                  </a:lnTo>
                  <a:lnTo>
                    <a:pt x="7853070" y="28575"/>
                  </a:lnTo>
                  <a:lnTo>
                    <a:pt x="7853070" y="1926767"/>
                  </a:lnTo>
                  <a:lnTo>
                    <a:pt x="7837576" y="1894205"/>
                  </a:lnTo>
                  <a:lnTo>
                    <a:pt x="7834147" y="1887093"/>
                  </a:lnTo>
                  <a:lnTo>
                    <a:pt x="7825638" y="1884045"/>
                  </a:lnTo>
                  <a:lnTo>
                    <a:pt x="7811414" y="1890903"/>
                  </a:lnTo>
                  <a:lnTo>
                    <a:pt x="7808366" y="1899412"/>
                  </a:lnTo>
                  <a:lnTo>
                    <a:pt x="7811795" y="1906524"/>
                  </a:lnTo>
                  <a:lnTo>
                    <a:pt x="7853070" y="1993125"/>
                  </a:lnTo>
                  <a:lnTo>
                    <a:pt x="7853070" y="1997837"/>
                  </a:lnTo>
                  <a:lnTo>
                    <a:pt x="7857363" y="2002142"/>
                  </a:lnTo>
                  <a:lnTo>
                    <a:pt x="7865008" y="2018157"/>
                  </a:lnTo>
                  <a:lnTo>
                    <a:pt x="7874800" y="2004187"/>
                  </a:lnTo>
                  <a:lnTo>
                    <a:pt x="7875295" y="2004187"/>
                  </a:lnTo>
                  <a:lnTo>
                    <a:pt x="7881645" y="1997837"/>
                  </a:lnTo>
                  <a:lnTo>
                    <a:pt x="7881645" y="1994446"/>
                  </a:lnTo>
                  <a:lnTo>
                    <a:pt x="7940573" y="191046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4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Verdana"/>
                <a:cs typeface="Verdana"/>
              </a:rPr>
              <a:t>Schemat</a:t>
            </a:r>
            <a:r>
              <a:rPr dirty="0" sz="2700" spc="-80">
                <a:latin typeface="Verdana"/>
                <a:cs typeface="Verdana"/>
              </a:rPr>
              <a:t> </a:t>
            </a:r>
            <a:r>
              <a:rPr dirty="0" sz="2700">
                <a:latin typeface="Verdana"/>
                <a:cs typeface="Verdana"/>
              </a:rPr>
              <a:t>modelu</a:t>
            </a:r>
            <a:r>
              <a:rPr dirty="0" sz="2700" spc="-110">
                <a:latin typeface="Verdana"/>
                <a:cs typeface="Verdana"/>
              </a:rPr>
              <a:t> </a:t>
            </a:r>
            <a:r>
              <a:rPr dirty="0" sz="2700" spc="-10">
                <a:latin typeface="Verdana"/>
                <a:cs typeface="Verdana"/>
              </a:rPr>
              <a:t>Paperless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29554" y="1152905"/>
            <a:ext cx="24130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54545"/>
                </a:solidFill>
                <a:latin typeface="Verdana"/>
                <a:cs typeface="Verdana"/>
              </a:rPr>
              <a:t>Zawiadomienie</a:t>
            </a:r>
            <a:r>
              <a:rPr dirty="0" sz="1000" spc="-6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54545"/>
                </a:solidFill>
                <a:latin typeface="Verdana"/>
                <a:cs typeface="Verdana"/>
              </a:rPr>
              <a:t>o</a:t>
            </a:r>
            <a:r>
              <a:rPr dirty="0" sz="1000" spc="-45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54545"/>
                </a:solidFill>
                <a:latin typeface="Verdana"/>
                <a:cs typeface="Verdana"/>
              </a:rPr>
              <a:t>przybyciu</a:t>
            </a:r>
            <a:r>
              <a:rPr dirty="0" sz="1000" spc="-5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54545"/>
                </a:solidFill>
                <a:latin typeface="Verdana"/>
                <a:cs typeface="Verdana"/>
              </a:rPr>
              <a:t>(IFTMAN)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88619" y="1445513"/>
            <a:ext cx="27184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54545"/>
                </a:solidFill>
                <a:latin typeface="Verdana"/>
                <a:cs typeface="Verdana"/>
              </a:rPr>
              <a:t>Komunikat</a:t>
            </a:r>
            <a:r>
              <a:rPr dirty="0" sz="1000" spc="-45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54545"/>
                </a:solidFill>
                <a:latin typeface="Verdana"/>
                <a:cs typeface="Verdana"/>
              </a:rPr>
              <a:t>o</a:t>
            </a:r>
            <a:r>
              <a:rPr dirty="0" sz="1000" spc="-4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54545"/>
                </a:solidFill>
                <a:latin typeface="Verdana"/>
                <a:cs typeface="Verdana"/>
              </a:rPr>
              <a:t>statusie</a:t>
            </a:r>
            <a:r>
              <a:rPr dirty="0" sz="1000" spc="-2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54545"/>
                </a:solidFill>
                <a:latin typeface="Verdana"/>
                <a:cs typeface="Verdana"/>
              </a:rPr>
              <a:t>transportu</a:t>
            </a:r>
            <a:r>
              <a:rPr dirty="0" sz="1000" spc="5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54545"/>
                </a:solidFill>
                <a:latin typeface="Verdana"/>
                <a:cs typeface="Verdana"/>
              </a:rPr>
              <a:t>(IFTSTA)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8747" y="4244441"/>
            <a:ext cx="806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454545"/>
                </a:solidFill>
                <a:latin typeface="Verdana"/>
                <a:cs typeface="Verdana"/>
              </a:rPr>
              <a:t>Nadawca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813293" y="4244441"/>
            <a:ext cx="7931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454545"/>
                </a:solidFill>
                <a:latin typeface="Verdana"/>
                <a:cs typeface="Verdana"/>
              </a:rPr>
              <a:t>Odbiorca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614424" y="2411348"/>
            <a:ext cx="6876415" cy="1940560"/>
            <a:chOff x="1614424" y="2411348"/>
            <a:chExt cx="6876415" cy="1940560"/>
          </a:xfrm>
        </p:grpSpPr>
        <p:sp>
          <p:nvSpPr>
            <p:cNvPr id="16" name="object 16" descr=""/>
            <p:cNvSpPr/>
            <p:nvPr/>
          </p:nvSpPr>
          <p:spPr>
            <a:xfrm>
              <a:off x="7904480" y="3629431"/>
              <a:ext cx="586740" cy="148590"/>
            </a:xfrm>
            <a:custGeom>
              <a:avLst/>
              <a:gdLst/>
              <a:ahLst/>
              <a:cxnLst/>
              <a:rect l="l" t="t" r="r" b="b"/>
              <a:pathLst>
                <a:path w="586740" h="148589">
                  <a:moveTo>
                    <a:pt x="586346" y="0"/>
                  </a:moveTo>
                  <a:lnTo>
                    <a:pt x="0" y="0"/>
                  </a:lnTo>
                  <a:lnTo>
                    <a:pt x="0" y="148437"/>
                  </a:lnTo>
                  <a:lnTo>
                    <a:pt x="586346" y="148437"/>
                  </a:lnTo>
                  <a:lnTo>
                    <a:pt x="586346" y="0"/>
                  </a:lnTo>
                  <a:close/>
                </a:path>
              </a:pathLst>
            </a:custGeom>
            <a:solidFill>
              <a:srgbClr val="00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614424" y="2761106"/>
              <a:ext cx="5937250" cy="1590675"/>
            </a:xfrm>
            <a:custGeom>
              <a:avLst/>
              <a:gdLst/>
              <a:ahLst/>
              <a:cxnLst/>
              <a:rect l="l" t="t" r="r" b="b"/>
              <a:pathLst>
                <a:path w="5937250" h="1590675">
                  <a:moveTo>
                    <a:pt x="5907913" y="1159433"/>
                  </a:moveTo>
                  <a:lnTo>
                    <a:pt x="81203" y="1166469"/>
                  </a:lnTo>
                  <a:lnTo>
                    <a:pt x="128016" y="1139063"/>
                  </a:lnTo>
                  <a:lnTo>
                    <a:pt x="130302" y="1130312"/>
                  </a:lnTo>
                  <a:lnTo>
                    <a:pt x="122428" y="1116685"/>
                  </a:lnTo>
                  <a:lnTo>
                    <a:pt x="113665" y="1114399"/>
                  </a:lnTo>
                  <a:lnTo>
                    <a:pt x="0" y="1180858"/>
                  </a:lnTo>
                  <a:lnTo>
                    <a:pt x="113792" y="1247038"/>
                  </a:lnTo>
                  <a:lnTo>
                    <a:pt x="122555" y="1244727"/>
                  </a:lnTo>
                  <a:lnTo>
                    <a:pt x="130429" y="1231087"/>
                  </a:lnTo>
                  <a:lnTo>
                    <a:pt x="128143" y="1222349"/>
                  </a:lnTo>
                  <a:lnTo>
                    <a:pt x="81305" y="1195108"/>
                  </a:lnTo>
                  <a:lnTo>
                    <a:pt x="28194" y="1195108"/>
                  </a:lnTo>
                  <a:lnTo>
                    <a:pt x="81191" y="1195044"/>
                  </a:lnTo>
                  <a:lnTo>
                    <a:pt x="5907913" y="1188008"/>
                  </a:lnTo>
                  <a:lnTo>
                    <a:pt x="5907913" y="1180858"/>
                  </a:lnTo>
                  <a:lnTo>
                    <a:pt x="5907913" y="1166533"/>
                  </a:lnTo>
                  <a:lnTo>
                    <a:pt x="5907913" y="1159433"/>
                  </a:lnTo>
                  <a:close/>
                </a:path>
                <a:path w="5937250" h="1590675">
                  <a:moveTo>
                    <a:pt x="5915266" y="1523834"/>
                  </a:moveTo>
                  <a:lnTo>
                    <a:pt x="5890755" y="1509585"/>
                  </a:lnTo>
                  <a:lnTo>
                    <a:pt x="5801360" y="1457566"/>
                  </a:lnTo>
                  <a:lnTo>
                    <a:pt x="5792597" y="1459890"/>
                  </a:lnTo>
                  <a:lnTo>
                    <a:pt x="5784723" y="1473530"/>
                  </a:lnTo>
                  <a:lnTo>
                    <a:pt x="5787009" y="1482267"/>
                  </a:lnTo>
                  <a:lnTo>
                    <a:pt x="5833948" y="1509585"/>
                  </a:lnTo>
                  <a:lnTo>
                    <a:pt x="7239" y="1516608"/>
                  </a:lnTo>
                  <a:lnTo>
                    <a:pt x="7239" y="1545183"/>
                  </a:lnTo>
                  <a:lnTo>
                    <a:pt x="5833935" y="1538160"/>
                  </a:lnTo>
                  <a:lnTo>
                    <a:pt x="5858434" y="1523834"/>
                  </a:lnTo>
                  <a:lnTo>
                    <a:pt x="5787136" y="1565554"/>
                  </a:lnTo>
                  <a:lnTo>
                    <a:pt x="5784850" y="1574304"/>
                  </a:lnTo>
                  <a:lnTo>
                    <a:pt x="5792724" y="1587931"/>
                  </a:lnTo>
                  <a:lnTo>
                    <a:pt x="5801487" y="1590217"/>
                  </a:lnTo>
                  <a:lnTo>
                    <a:pt x="5890539" y="1538160"/>
                  </a:lnTo>
                  <a:lnTo>
                    <a:pt x="5915025" y="1523834"/>
                  </a:lnTo>
                  <a:lnTo>
                    <a:pt x="5915266" y="1523834"/>
                  </a:lnTo>
                  <a:close/>
                </a:path>
                <a:path w="5937250" h="1590675">
                  <a:moveTo>
                    <a:pt x="5929376" y="44958"/>
                  </a:moveTo>
                  <a:lnTo>
                    <a:pt x="102628" y="52006"/>
                  </a:lnTo>
                  <a:lnTo>
                    <a:pt x="142621" y="28575"/>
                  </a:lnTo>
                  <a:lnTo>
                    <a:pt x="149479" y="24638"/>
                  </a:lnTo>
                  <a:lnTo>
                    <a:pt x="151765" y="15875"/>
                  </a:lnTo>
                  <a:lnTo>
                    <a:pt x="147828" y="9017"/>
                  </a:lnTo>
                  <a:lnTo>
                    <a:pt x="143764" y="2286"/>
                  </a:lnTo>
                  <a:lnTo>
                    <a:pt x="135001" y="0"/>
                  </a:lnTo>
                  <a:lnTo>
                    <a:pt x="21463" y="66421"/>
                  </a:lnTo>
                  <a:lnTo>
                    <a:pt x="135255" y="132588"/>
                  </a:lnTo>
                  <a:lnTo>
                    <a:pt x="143891" y="130302"/>
                  </a:lnTo>
                  <a:lnTo>
                    <a:pt x="147955" y="123444"/>
                  </a:lnTo>
                  <a:lnTo>
                    <a:pt x="151892" y="116713"/>
                  </a:lnTo>
                  <a:lnTo>
                    <a:pt x="149606" y="107950"/>
                  </a:lnTo>
                  <a:lnTo>
                    <a:pt x="102603" y="80645"/>
                  </a:lnTo>
                  <a:lnTo>
                    <a:pt x="49784" y="80645"/>
                  </a:lnTo>
                  <a:lnTo>
                    <a:pt x="102489" y="80581"/>
                  </a:lnTo>
                  <a:lnTo>
                    <a:pt x="5929376" y="73533"/>
                  </a:lnTo>
                  <a:lnTo>
                    <a:pt x="5929376" y="66421"/>
                  </a:lnTo>
                  <a:lnTo>
                    <a:pt x="5929376" y="52070"/>
                  </a:lnTo>
                  <a:lnTo>
                    <a:pt x="5929376" y="44958"/>
                  </a:lnTo>
                  <a:close/>
                </a:path>
                <a:path w="5937250" h="1590675">
                  <a:moveTo>
                    <a:pt x="5929706" y="473710"/>
                  </a:moveTo>
                  <a:lnTo>
                    <a:pt x="5905131" y="459435"/>
                  </a:lnTo>
                  <a:lnTo>
                    <a:pt x="5815711" y="407416"/>
                  </a:lnTo>
                  <a:lnTo>
                    <a:pt x="5806948" y="409702"/>
                  </a:lnTo>
                  <a:lnTo>
                    <a:pt x="5803011" y="416560"/>
                  </a:lnTo>
                  <a:lnTo>
                    <a:pt x="5798947" y="423418"/>
                  </a:lnTo>
                  <a:lnTo>
                    <a:pt x="5801233" y="432181"/>
                  </a:lnTo>
                  <a:lnTo>
                    <a:pt x="5848159" y="459447"/>
                  </a:lnTo>
                  <a:lnTo>
                    <a:pt x="21463" y="466471"/>
                  </a:lnTo>
                  <a:lnTo>
                    <a:pt x="21463" y="495046"/>
                  </a:lnTo>
                  <a:lnTo>
                    <a:pt x="5848274" y="488022"/>
                  </a:lnTo>
                  <a:lnTo>
                    <a:pt x="5808218" y="511429"/>
                  </a:lnTo>
                  <a:lnTo>
                    <a:pt x="5801360" y="515366"/>
                  </a:lnTo>
                  <a:lnTo>
                    <a:pt x="5799074" y="524129"/>
                  </a:lnTo>
                  <a:lnTo>
                    <a:pt x="5803138" y="530987"/>
                  </a:lnTo>
                  <a:lnTo>
                    <a:pt x="5807075" y="537845"/>
                  </a:lnTo>
                  <a:lnTo>
                    <a:pt x="5815838" y="540131"/>
                  </a:lnTo>
                  <a:lnTo>
                    <a:pt x="5904852" y="488010"/>
                  </a:lnTo>
                  <a:lnTo>
                    <a:pt x="5929287" y="473710"/>
                  </a:lnTo>
                  <a:lnTo>
                    <a:pt x="5929706" y="473710"/>
                  </a:lnTo>
                  <a:close/>
                </a:path>
                <a:path w="5937250" h="1590675">
                  <a:moveTo>
                    <a:pt x="5936678" y="802309"/>
                  </a:moveTo>
                  <a:lnTo>
                    <a:pt x="5912282" y="788111"/>
                  </a:lnTo>
                  <a:lnTo>
                    <a:pt x="5822823" y="736092"/>
                  </a:lnTo>
                  <a:lnTo>
                    <a:pt x="5814060" y="738390"/>
                  </a:lnTo>
                  <a:lnTo>
                    <a:pt x="5810123" y="745236"/>
                  </a:lnTo>
                  <a:lnTo>
                    <a:pt x="5806186" y="751967"/>
                  </a:lnTo>
                  <a:lnTo>
                    <a:pt x="5808472" y="760730"/>
                  </a:lnTo>
                  <a:lnTo>
                    <a:pt x="5855500" y="788111"/>
                  </a:lnTo>
                  <a:lnTo>
                    <a:pt x="28575" y="795147"/>
                  </a:lnTo>
                  <a:lnTo>
                    <a:pt x="28702" y="823722"/>
                  </a:lnTo>
                  <a:lnTo>
                    <a:pt x="5855347" y="816698"/>
                  </a:lnTo>
                  <a:lnTo>
                    <a:pt x="5808599" y="844042"/>
                  </a:lnTo>
                  <a:lnTo>
                    <a:pt x="5806186" y="852805"/>
                  </a:lnTo>
                  <a:lnTo>
                    <a:pt x="5810250" y="859536"/>
                  </a:lnTo>
                  <a:lnTo>
                    <a:pt x="5814187" y="866394"/>
                  </a:lnTo>
                  <a:lnTo>
                    <a:pt x="5822950" y="868680"/>
                  </a:lnTo>
                  <a:lnTo>
                    <a:pt x="5829808" y="864743"/>
                  </a:lnTo>
                  <a:lnTo>
                    <a:pt x="5911964" y="816686"/>
                  </a:lnTo>
                  <a:lnTo>
                    <a:pt x="5936539" y="802309"/>
                  </a:lnTo>
                  <a:lnTo>
                    <a:pt x="5936678" y="802309"/>
                  </a:lnTo>
                  <a:close/>
                </a:path>
              </a:pathLst>
            </a:custGeom>
            <a:solidFill>
              <a:srgbClr val="77C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657350" y="2411348"/>
              <a:ext cx="5908040" cy="132715"/>
            </a:xfrm>
            <a:custGeom>
              <a:avLst/>
              <a:gdLst/>
              <a:ahLst/>
              <a:cxnLst/>
              <a:rect l="l" t="t" r="r" b="b"/>
              <a:pathLst>
                <a:path w="5908040" h="132714">
                  <a:moveTo>
                    <a:pt x="5851263" y="66207"/>
                  </a:moveTo>
                  <a:lnTo>
                    <a:pt x="5786755" y="104012"/>
                  </a:lnTo>
                  <a:lnTo>
                    <a:pt x="5779897" y="107950"/>
                  </a:lnTo>
                  <a:lnTo>
                    <a:pt x="5777610" y="116712"/>
                  </a:lnTo>
                  <a:lnTo>
                    <a:pt x="5781548" y="123443"/>
                  </a:lnTo>
                  <a:lnTo>
                    <a:pt x="5785611" y="130301"/>
                  </a:lnTo>
                  <a:lnTo>
                    <a:pt x="5794375" y="132587"/>
                  </a:lnTo>
                  <a:lnTo>
                    <a:pt x="5883272" y="80581"/>
                  </a:lnTo>
                  <a:lnTo>
                    <a:pt x="5879592" y="80581"/>
                  </a:lnTo>
                  <a:lnTo>
                    <a:pt x="5879592" y="78486"/>
                  </a:lnTo>
                  <a:lnTo>
                    <a:pt x="5872353" y="78486"/>
                  </a:lnTo>
                  <a:lnTo>
                    <a:pt x="5851263" y="66207"/>
                  </a:lnTo>
                  <a:close/>
                </a:path>
                <a:path w="5908040" h="132714">
                  <a:moveTo>
                    <a:pt x="5826873" y="52006"/>
                  </a:moveTo>
                  <a:lnTo>
                    <a:pt x="0" y="59055"/>
                  </a:lnTo>
                  <a:lnTo>
                    <a:pt x="0" y="87630"/>
                  </a:lnTo>
                  <a:lnTo>
                    <a:pt x="5826736" y="80581"/>
                  </a:lnTo>
                  <a:lnTo>
                    <a:pt x="5851263" y="66207"/>
                  </a:lnTo>
                  <a:lnTo>
                    <a:pt x="5826873" y="52006"/>
                  </a:lnTo>
                  <a:close/>
                </a:path>
                <a:path w="5908040" h="132714">
                  <a:moveTo>
                    <a:pt x="5883580" y="52006"/>
                  </a:moveTo>
                  <a:lnTo>
                    <a:pt x="5879592" y="52006"/>
                  </a:lnTo>
                  <a:lnTo>
                    <a:pt x="5879592" y="80581"/>
                  </a:lnTo>
                  <a:lnTo>
                    <a:pt x="5883272" y="80581"/>
                  </a:lnTo>
                  <a:lnTo>
                    <a:pt x="5907843" y="66207"/>
                  </a:lnTo>
                  <a:lnTo>
                    <a:pt x="5907982" y="66207"/>
                  </a:lnTo>
                  <a:lnTo>
                    <a:pt x="5883580" y="52006"/>
                  </a:lnTo>
                  <a:close/>
                </a:path>
                <a:path w="5908040" h="132714">
                  <a:moveTo>
                    <a:pt x="5872353" y="53848"/>
                  </a:moveTo>
                  <a:lnTo>
                    <a:pt x="5851263" y="66207"/>
                  </a:lnTo>
                  <a:lnTo>
                    <a:pt x="5872353" y="78486"/>
                  </a:lnTo>
                  <a:lnTo>
                    <a:pt x="5872353" y="53848"/>
                  </a:lnTo>
                  <a:close/>
                </a:path>
                <a:path w="5908040" h="132714">
                  <a:moveTo>
                    <a:pt x="5879592" y="53848"/>
                  </a:moveTo>
                  <a:lnTo>
                    <a:pt x="5872353" y="53848"/>
                  </a:lnTo>
                  <a:lnTo>
                    <a:pt x="5872353" y="78486"/>
                  </a:lnTo>
                  <a:lnTo>
                    <a:pt x="5879592" y="78486"/>
                  </a:lnTo>
                  <a:lnTo>
                    <a:pt x="5879592" y="53848"/>
                  </a:lnTo>
                  <a:close/>
                </a:path>
                <a:path w="5908040" h="132714">
                  <a:moveTo>
                    <a:pt x="5794121" y="0"/>
                  </a:moveTo>
                  <a:lnTo>
                    <a:pt x="5785484" y="2286"/>
                  </a:lnTo>
                  <a:lnTo>
                    <a:pt x="5781421" y="9143"/>
                  </a:lnTo>
                  <a:lnTo>
                    <a:pt x="5777483" y="15875"/>
                  </a:lnTo>
                  <a:lnTo>
                    <a:pt x="5779770" y="24637"/>
                  </a:lnTo>
                  <a:lnTo>
                    <a:pt x="5851263" y="66207"/>
                  </a:lnTo>
                  <a:lnTo>
                    <a:pt x="5872353" y="53848"/>
                  </a:lnTo>
                  <a:lnTo>
                    <a:pt x="5879592" y="53848"/>
                  </a:lnTo>
                  <a:lnTo>
                    <a:pt x="5879592" y="52006"/>
                  </a:lnTo>
                  <a:lnTo>
                    <a:pt x="5883580" y="52006"/>
                  </a:lnTo>
                  <a:lnTo>
                    <a:pt x="579412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186810" y="2233929"/>
            <a:ext cx="2853690" cy="2014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04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002C6C"/>
                </a:solidFill>
                <a:latin typeface="Verdana"/>
                <a:cs typeface="Verdana"/>
              </a:rPr>
              <a:t>List</a:t>
            </a:r>
            <a:r>
              <a:rPr dirty="0" sz="10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002C6C"/>
                </a:solidFill>
                <a:latin typeface="Verdana"/>
                <a:cs typeface="Verdana"/>
              </a:rPr>
              <a:t>przewozowy</a:t>
            </a:r>
            <a:r>
              <a:rPr dirty="0" sz="10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002C6C"/>
                </a:solidFill>
                <a:latin typeface="Verdana"/>
                <a:cs typeface="Verdana"/>
              </a:rPr>
              <a:t>(e-</a:t>
            </a:r>
            <a:r>
              <a:rPr dirty="0" sz="1000" spc="-20">
                <a:solidFill>
                  <a:srgbClr val="002C6C"/>
                </a:solidFill>
                <a:latin typeface="Verdana"/>
                <a:cs typeface="Verdana"/>
              </a:rPr>
              <a:t>CMR)</a:t>
            </a:r>
            <a:endParaRPr sz="1000">
              <a:latin typeface="Verdana"/>
              <a:cs typeface="Verdana"/>
            </a:endParaRPr>
          </a:p>
          <a:p>
            <a:pPr algn="ctr" marL="194945" marR="267335" indent="-12065">
              <a:lnSpc>
                <a:spcPct val="243800"/>
              </a:lnSpc>
            </a:pPr>
            <a:r>
              <a:rPr dirty="0" sz="1000">
                <a:solidFill>
                  <a:srgbClr val="79C143"/>
                </a:solidFill>
                <a:latin typeface="Verdana"/>
                <a:cs typeface="Verdana"/>
              </a:rPr>
              <a:t>Zamówienie</a:t>
            </a:r>
            <a:r>
              <a:rPr dirty="0" sz="1000" spc="-80">
                <a:solidFill>
                  <a:srgbClr val="79C1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79C143"/>
                </a:solidFill>
                <a:latin typeface="Verdana"/>
                <a:cs typeface="Verdana"/>
              </a:rPr>
              <a:t>(ORDERS)</a:t>
            </a:r>
            <a:r>
              <a:rPr dirty="0" sz="1000" spc="500">
                <a:solidFill>
                  <a:srgbClr val="79C1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79C143"/>
                </a:solidFill>
                <a:latin typeface="Verdana"/>
                <a:cs typeface="Verdana"/>
              </a:rPr>
              <a:t>Potwierdzenie</a:t>
            </a:r>
            <a:r>
              <a:rPr dirty="0" sz="1000" spc="-50">
                <a:solidFill>
                  <a:srgbClr val="79C1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79C143"/>
                </a:solidFill>
                <a:latin typeface="Verdana"/>
                <a:cs typeface="Verdana"/>
              </a:rPr>
              <a:t>zamówienia</a:t>
            </a:r>
            <a:r>
              <a:rPr dirty="0" sz="1000" spc="-55">
                <a:solidFill>
                  <a:srgbClr val="79C1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79C143"/>
                </a:solidFill>
                <a:latin typeface="Verdana"/>
                <a:cs typeface="Verdana"/>
              </a:rPr>
              <a:t>(ORDRSP) </a:t>
            </a:r>
            <a:r>
              <a:rPr dirty="0" sz="1000">
                <a:solidFill>
                  <a:srgbClr val="79C143"/>
                </a:solidFill>
                <a:latin typeface="Verdana"/>
                <a:cs typeface="Verdana"/>
              </a:rPr>
              <a:t>Awizo</a:t>
            </a:r>
            <a:r>
              <a:rPr dirty="0" sz="1000" spc="-60">
                <a:solidFill>
                  <a:srgbClr val="79C1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79C143"/>
                </a:solidFill>
                <a:latin typeface="Verdana"/>
                <a:cs typeface="Verdana"/>
              </a:rPr>
              <a:t>dostawy</a:t>
            </a:r>
            <a:r>
              <a:rPr dirty="0" sz="1000" spc="-35">
                <a:solidFill>
                  <a:srgbClr val="79C1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79C143"/>
                </a:solidFill>
                <a:latin typeface="Verdana"/>
                <a:cs typeface="Verdana"/>
              </a:rPr>
              <a:t>(DESADV)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000">
                <a:solidFill>
                  <a:srgbClr val="79C143"/>
                </a:solidFill>
                <a:latin typeface="Verdana"/>
                <a:cs typeface="Verdana"/>
              </a:rPr>
              <a:t>Potwierdzenie</a:t>
            </a:r>
            <a:r>
              <a:rPr dirty="0" sz="1000" spc="-70">
                <a:solidFill>
                  <a:srgbClr val="79C1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79C143"/>
                </a:solidFill>
                <a:latin typeface="Verdana"/>
                <a:cs typeface="Verdana"/>
              </a:rPr>
              <a:t>przyjęcia</a:t>
            </a:r>
            <a:r>
              <a:rPr dirty="0" sz="1000" spc="-55">
                <a:solidFill>
                  <a:srgbClr val="79C1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79C143"/>
                </a:solidFill>
                <a:latin typeface="Verdana"/>
                <a:cs typeface="Verdana"/>
              </a:rPr>
              <a:t>dostawcy</a:t>
            </a:r>
            <a:r>
              <a:rPr dirty="0" sz="1000" spc="-65">
                <a:solidFill>
                  <a:srgbClr val="79C1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79C143"/>
                </a:solidFill>
                <a:latin typeface="Verdana"/>
                <a:cs typeface="Verdana"/>
              </a:rPr>
              <a:t>(RECADV)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000">
              <a:latin typeface="Verdana"/>
              <a:cs typeface="Verdana"/>
            </a:endParaRPr>
          </a:p>
          <a:p>
            <a:pPr algn="ctr" marR="66675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79C143"/>
                </a:solidFill>
                <a:latin typeface="Verdana"/>
                <a:cs typeface="Verdana"/>
              </a:rPr>
              <a:t>Faktura</a:t>
            </a:r>
            <a:r>
              <a:rPr dirty="0" sz="1000" spc="-40">
                <a:solidFill>
                  <a:srgbClr val="79C1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79C143"/>
                </a:solidFill>
                <a:latin typeface="Verdana"/>
                <a:cs typeface="Verdana"/>
              </a:rPr>
              <a:t>(INVOIC)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004900" y="1822818"/>
            <a:ext cx="7242175" cy="655320"/>
            <a:chOff x="1004900" y="1822818"/>
            <a:chExt cx="7242175" cy="655320"/>
          </a:xfrm>
        </p:grpSpPr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4900" y="1822818"/>
              <a:ext cx="461784" cy="64161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4973" y="1835899"/>
              <a:ext cx="461784" cy="641616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Verdana"/>
                <a:cs typeface="Verdana"/>
              </a:rPr>
              <a:t>Dlaczego</a:t>
            </a:r>
            <a:r>
              <a:rPr dirty="0" sz="2500" spc="-70">
                <a:latin typeface="Verdana"/>
                <a:cs typeface="Verdana"/>
              </a:rPr>
              <a:t> </a:t>
            </a:r>
            <a:r>
              <a:rPr dirty="0" sz="2500" spc="-30">
                <a:latin typeface="Verdana"/>
                <a:cs typeface="Verdana"/>
              </a:rPr>
              <a:t>e-</a:t>
            </a:r>
            <a:r>
              <a:rPr dirty="0" sz="2500">
                <a:latin typeface="Verdana"/>
                <a:cs typeface="Verdana"/>
              </a:rPr>
              <a:t>CMR</a:t>
            </a:r>
            <a:r>
              <a:rPr dirty="0" sz="2500" spc="-4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jest</a:t>
            </a:r>
            <a:r>
              <a:rPr dirty="0" sz="2500" spc="-7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tak</a:t>
            </a:r>
            <a:r>
              <a:rPr dirty="0" sz="2500" spc="-70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ważny?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54748" y="1836039"/>
            <a:ext cx="1357630" cy="1313815"/>
          </a:xfrm>
          <a:custGeom>
            <a:avLst/>
            <a:gdLst/>
            <a:ahLst/>
            <a:cxnLst/>
            <a:rect l="l" t="t" r="r" b="b"/>
            <a:pathLst>
              <a:path w="1357630" h="1313814">
                <a:moveTo>
                  <a:pt x="678573" y="0"/>
                </a:moveTo>
                <a:lnTo>
                  <a:pt x="630109" y="1648"/>
                </a:lnTo>
                <a:lnTo>
                  <a:pt x="582566" y="6521"/>
                </a:lnTo>
                <a:lnTo>
                  <a:pt x="536057" y="14506"/>
                </a:lnTo>
                <a:lnTo>
                  <a:pt x="490698" y="25492"/>
                </a:lnTo>
                <a:lnTo>
                  <a:pt x="446604" y="39369"/>
                </a:lnTo>
                <a:lnTo>
                  <a:pt x="403888" y="56026"/>
                </a:lnTo>
                <a:lnTo>
                  <a:pt x="362667" y="75351"/>
                </a:lnTo>
                <a:lnTo>
                  <a:pt x="323055" y="97233"/>
                </a:lnTo>
                <a:lnTo>
                  <a:pt x="285167" y="121561"/>
                </a:lnTo>
                <a:lnTo>
                  <a:pt x="249117" y="148225"/>
                </a:lnTo>
                <a:lnTo>
                  <a:pt x="215020" y="177113"/>
                </a:lnTo>
                <a:lnTo>
                  <a:pt x="182992" y="208115"/>
                </a:lnTo>
                <a:lnTo>
                  <a:pt x="153146" y="241118"/>
                </a:lnTo>
                <a:lnTo>
                  <a:pt x="125598" y="276013"/>
                </a:lnTo>
                <a:lnTo>
                  <a:pt x="100462" y="312688"/>
                </a:lnTo>
                <a:lnTo>
                  <a:pt x="77854" y="351031"/>
                </a:lnTo>
                <a:lnTo>
                  <a:pt x="57887" y="390933"/>
                </a:lnTo>
                <a:lnTo>
                  <a:pt x="40678" y="432282"/>
                </a:lnTo>
                <a:lnTo>
                  <a:pt x="26340" y="474966"/>
                </a:lnTo>
                <a:lnTo>
                  <a:pt x="14988" y="518876"/>
                </a:lnTo>
                <a:lnTo>
                  <a:pt x="6738" y="563899"/>
                </a:lnTo>
                <a:lnTo>
                  <a:pt x="1703" y="609926"/>
                </a:lnTo>
                <a:lnTo>
                  <a:pt x="0" y="656844"/>
                </a:lnTo>
                <a:lnTo>
                  <a:pt x="1703" y="703746"/>
                </a:lnTo>
                <a:lnTo>
                  <a:pt x="6738" y="749757"/>
                </a:lnTo>
                <a:lnTo>
                  <a:pt x="14988" y="794768"/>
                </a:lnTo>
                <a:lnTo>
                  <a:pt x="26340" y="838665"/>
                </a:lnTo>
                <a:lnTo>
                  <a:pt x="40678" y="881339"/>
                </a:lnTo>
                <a:lnTo>
                  <a:pt x="57887" y="922678"/>
                </a:lnTo>
                <a:lnTo>
                  <a:pt x="77854" y="962571"/>
                </a:lnTo>
                <a:lnTo>
                  <a:pt x="100462" y="1000908"/>
                </a:lnTo>
                <a:lnTo>
                  <a:pt x="125598" y="1037576"/>
                </a:lnTo>
                <a:lnTo>
                  <a:pt x="153146" y="1072465"/>
                </a:lnTo>
                <a:lnTo>
                  <a:pt x="182992" y="1105463"/>
                </a:lnTo>
                <a:lnTo>
                  <a:pt x="215020" y="1136460"/>
                </a:lnTo>
                <a:lnTo>
                  <a:pt x="249117" y="1165345"/>
                </a:lnTo>
                <a:lnTo>
                  <a:pt x="285167" y="1192006"/>
                </a:lnTo>
                <a:lnTo>
                  <a:pt x="323055" y="1216332"/>
                </a:lnTo>
                <a:lnTo>
                  <a:pt x="362667" y="1238213"/>
                </a:lnTo>
                <a:lnTo>
                  <a:pt x="403888" y="1257536"/>
                </a:lnTo>
                <a:lnTo>
                  <a:pt x="446604" y="1274192"/>
                </a:lnTo>
                <a:lnTo>
                  <a:pt x="490698" y="1288068"/>
                </a:lnTo>
                <a:lnTo>
                  <a:pt x="536057" y="1299055"/>
                </a:lnTo>
                <a:lnTo>
                  <a:pt x="582566" y="1307039"/>
                </a:lnTo>
                <a:lnTo>
                  <a:pt x="630109" y="1311912"/>
                </a:lnTo>
                <a:lnTo>
                  <a:pt x="678573" y="1313561"/>
                </a:lnTo>
                <a:lnTo>
                  <a:pt x="727020" y="1311912"/>
                </a:lnTo>
                <a:lnTo>
                  <a:pt x="774550" y="1307039"/>
                </a:lnTo>
                <a:lnTo>
                  <a:pt x="821047" y="1299055"/>
                </a:lnTo>
                <a:lnTo>
                  <a:pt x="866398" y="1288068"/>
                </a:lnTo>
                <a:lnTo>
                  <a:pt x="910485" y="1274192"/>
                </a:lnTo>
                <a:lnTo>
                  <a:pt x="953196" y="1257536"/>
                </a:lnTo>
                <a:lnTo>
                  <a:pt x="994414" y="1238213"/>
                </a:lnTo>
                <a:lnTo>
                  <a:pt x="1034026" y="1216332"/>
                </a:lnTo>
                <a:lnTo>
                  <a:pt x="1071914" y="1192006"/>
                </a:lnTo>
                <a:lnTo>
                  <a:pt x="1107966" y="1165345"/>
                </a:lnTo>
                <a:lnTo>
                  <a:pt x="1142066" y="1136460"/>
                </a:lnTo>
                <a:lnTo>
                  <a:pt x="1174098" y="1105463"/>
                </a:lnTo>
                <a:lnTo>
                  <a:pt x="1203948" y="1072465"/>
                </a:lnTo>
                <a:lnTo>
                  <a:pt x="1231501" y="1037576"/>
                </a:lnTo>
                <a:lnTo>
                  <a:pt x="1256642" y="1000908"/>
                </a:lnTo>
                <a:lnTo>
                  <a:pt x="1279256" y="962571"/>
                </a:lnTo>
                <a:lnTo>
                  <a:pt x="1299228" y="922678"/>
                </a:lnTo>
                <a:lnTo>
                  <a:pt x="1316442" y="881339"/>
                </a:lnTo>
                <a:lnTo>
                  <a:pt x="1330785" y="838665"/>
                </a:lnTo>
                <a:lnTo>
                  <a:pt x="1342140" y="794768"/>
                </a:lnTo>
                <a:lnTo>
                  <a:pt x="1350394" y="749757"/>
                </a:lnTo>
                <a:lnTo>
                  <a:pt x="1355430" y="703746"/>
                </a:lnTo>
                <a:lnTo>
                  <a:pt x="1357134" y="656844"/>
                </a:lnTo>
                <a:lnTo>
                  <a:pt x="1355430" y="609926"/>
                </a:lnTo>
                <a:lnTo>
                  <a:pt x="1350394" y="563899"/>
                </a:lnTo>
                <a:lnTo>
                  <a:pt x="1342140" y="518876"/>
                </a:lnTo>
                <a:lnTo>
                  <a:pt x="1330785" y="474966"/>
                </a:lnTo>
                <a:lnTo>
                  <a:pt x="1316442" y="432282"/>
                </a:lnTo>
                <a:lnTo>
                  <a:pt x="1299228" y="390933"/>
                </a:lnTo>
                <a:lnTo>
                  <a:pt x="1279256" y="351031"/>
                </a:lnTo>
                <a:lnTo>
                  <a:pt x="1256642" y="312688"/>
                </a:lnTo>
                <a:lnTo>
                  <a:pt x="1231501" y="276013"/>
                </a:lnTo>
                <a:lnTo>
                  <a:pt x="1203948" y="241118"/>
                </a:lnTo>
                <a:lnTo>
                  <a:pt x="1174098" y="208115"/>
                </a:lnTo>
                <a:lnTo>
                  <a:pt x="1142066" y="177113"/>
                </a:lnTo>
                <a:lnTo>
                  <a:pt x="1107966" y="148225"/>
                </a:lnTo>
                <a:lnTo>
                  <a:pt x="1071914" y="121561"/>
                </a:lnTo>
                <a:lnTo>
                  <a:pt x="1034026" y="97233"/>
                </a:lnTo>
                <a:lnTo>
                  <a:pt x="994414" y="75351"/>
                </a:lnTo>
                <a:lnTo>
                  <a:pt x="953196" y="56026"/>
                </a:lnTo>
                <a:lnTo>
                  <a:pt x="910485" y="39369"/>
                </a:lnTo>
                <a:lnTo>
                  <a:pt x="866398" y="25492"/>
                </a:lnTo>
                <a:lnTo>
                  <a:pt x="821047" y="14506"/>
                </a:lnTo>
                <a:lnTo>
                  <a:pt x="774550" y="6521"/>
                </a:lnTo>
                <a:lnTo>
                  <a:pt x="727020" y="1648"/>
                </a:lnTo>
                <a:lnTo>
                  <a:pt x="678573" y="0"/>
                </a:lnTo>
                <a:close/>
              </a:path>
            </a:pathLst>
          </a:custGeom>
          <a:solidFill>
            <a:srgbClr val="F16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53160" y="2342133"/>
            <a:ext cx="560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728722" y="1836039"/>
            <a:ext cx="1356995" cy="1313815"/>
          </a:xfrm>
          <a:custGeom>
            <a:avLst/>
            <a:gdLst/>
            <a:ahLst/>
            <a:cxnLst/>
            <a:rect l="l" t="t" r="r" b="b"/>
            <a:pathLst>
              <a:path w="1356995" h="1313814">
                <a:moveTo>
                  <a:pt x="678561" y="0"/>
                </a:moveTo>
                <a:lnTo>
                  <a:pt x="630098" y="1648"/>
                </a:lnTo>
                <a:lnTo>
                  <a:pt x="582556" y="6521"/>
                </a:lnTo>
                <a:lnTo>
                  <a:pt x="536049" y="14506"/>
                </a:lnTo>
                <a:lnTo>
                  <a:pt x="490691" y="25492"/>
                </a:lnTo>
                <a:lnTo>
                  <a:pt x="446598" y="39369"/>
                </a:lnTo>
                <a:lnTo>
                  <a:pt x="403883" y="56026"/>
                </a:lnTo>
                <a:lnTo>
                  <a:pt x="362663" y="75351"/>
                </a:lnTo>
                <a:lnTo>
                  <a:pt x="323052" y="97233"/>
                </a:lnTo>
                <a:lnTo>
                  <a:pt x="285164" y="121561"/>
                </a:lnTo>
                <a:lnTo>
                  <a:pt x="249115" y="148225"/>
                </a:lnTo>
                <a:lnTo>
                  <a:pt x="215018" y="177113"/>
                </a:lnTo>
                <a:lnTo>
                  <a:pt x="182990" y="208115"/>
                </a:lnTo>
                <a:lnTo>
                  <a:pt x="153145" y="241118"/>
                </a:lnTo>
                <a:lnTo>
                  <a:pt x="125597" y="276013"/>
                </a:lnTo>
                <a:lnTo>
                  <a:pt x="100461" y="312688"/>
                </a:lnTo>
                <a:lnTo>
                  <a:pt x="77853" y="351031"/>
                </a:lnTo>
                <a:lnTo>
                  <a:pt x="57887" y="390933"/>
                </a:lnTo>
                <a:lnTo>
                  <a:pt x="40677" y="432282"/>
                </a:lnTo>
                <a:lnTo>
                  <a:pt x="26340" y="474966"/>
                </a:lnTo>
                <a:lnTo>
                  <a:pt x="14988" y="518876"/>
                </a:lnTo>
                <a:lnTo>
                  <a:pt x="6738" y="563899"/>
                </a:lnTo>
                <a:lnTo>
                  <a:pt x="1703" y="609926"/>
                </a:lnTo>
                <a:lnTo>
                  <a:pt x="0" y="656844"/>
                </a:lnTo>
                <a:lnTo>
                  <a:pt x="1703" y="703746"/>
                </a:lnTo>
                <a:lnTo>
                  <a:pt x="6738" y="749757"/>
                </a:lnTo>
                <a:lnTo>
                  <a:pt x="14988" y="794768"/>
                </a:lnTo>
                <a:lnTo>
                  <a:pt x="26340" y="838665"/>
                </a:lnTo>
                <a:lnTo>
                  <a:pt x="40677" y="881339"/>
                </a:lnTo>
                <a:lnTo>
                  <a:pt x="57887" y="922678"/>
                </a:lnTo>
                <a:lnTo>
                  <a:pt x="77853" y="962571"/>
                </a:lnTo>
                <a:lnTo>
                  <a:pt x="100461" y="1000908"/>
                </a:lnTo>
                <a:lnTo>
                  <a:pt x="125597" y="1037576"/>
                </a:lnTo>
                <a:lnTo>
                  <a:pt x="153145" y="1072465"/>
                </a:lnTo>
                <a:lnTo>
                  <a:pt x="182990" y="1105463"/>
                </a:lnTo>
                <a:lnTo>
                  <a:pt x="215018" y="1136460"/>
                </a:lnTo>
                <a:lnTo>
                  <a:pt x="249115" y="1165345"/>
                </a:lnTo>
                <a:lnTo>
                  <a:pt x="285164" y="1192006"/>
                </a:lnTo>
                <a:lnTo>
                  <a:pt x="323052" y="1216332"/>
                </a:lnTo>
                <a:lnTo>
                  <a:pt x="362663" y="1238213"/>
                </a:lnTo>
                <a:lnTo>
                  <a:pt x="403883" y="1257536"/>
                </a:lnTo>
                <a:lnTo>
                  <a:pt x="446598" y="1274192"/>
                </a:lnTo>
                <a:lnTo>
                  <a:pt x="490691" y="1288068"/>
                </a:lnTo>
                <a:lnTo>
                  <a:pt x="536049" y="1299055"/>
                </a:lnTo>
                <a:lnTo>
                  <a:pt x="582556" y="1307039"/>
                </a:lnTo>
                <a:lnTo>
                  <a:pt x="630098" y="1311912"/>
                </a:lnTo>
                <a:lnTo>
                  <a:pt x="678561" y="1313561"/>
                </a:lnTo>
                <a:lnTo>
                  <a:pt x="727007" y="1311912"/>
                </a:lnTo>
                <a:lnTo>
                  <a:pt x="774535" y="1307039"/>
                </a:lnTo>
                <a:lnTo>
                  <a:pt x="821029" y="1299055"/>
                </a:lnTo>
                <a:lnTo>
                  <a:pt x="866375" y="1288068"/>
                </a:lnTo>
                <a:lnTo>
                  <a:pt x="910457" y="1274192"/>
                </a:lnTo>
                <a:lnTo>
                  <a:pt x="953162" y="1257536"/>
                </a:lnTo>
                <a:lnTo>
                  <a:pt x="994374" y="1238213"/>
                </a:lnTo>
                <a:lnTo>
                  <a:pt x="1033977" y="1216332"/>
                </a:lnTo>
                <a:lnTo>
                  <a:pt x="1071859" y="1192006"/>
                </a:lnTo>
                <a:lnTo>
                  <a:pt x="1107902" y="1165345"/>
                </a:lnTo>
                <a:lnTo>
                  <a:pt x="1141994" y="1136460"/>
                </a:lnTo>
                <a:lnTo>
                  <a:pt x="1174018" y="1105463"/>
                </a:lnTo>
                <a:lnTo>
                  <a:pt x="1203860" y="1072465"/>
                </a:lnTo>
                <a:lnTo>
                  <a:pt x="1231405" y="1037576"/>
                </a:lnTo>
                <a:lnTo>
                  <a:pt x="1256538" y="1000908"/>
                </a:lnTo>
                <a:lnTo>
                  <a:pt x="1279144" y="962571"/>
                </a:lnTo>
                <a:lnTo>
                  <a:pt x="1299109" y="922678"/>
                </a:lnTo>
                <a:lnTo>
                  <a:pt x="1316318" y="881339"/>
                </a:lnTo>
                <a:lnTo>
                  <a:pt x="1330655" y="838665"/>
                </a:lnTo>
                <a:lnTo>
                  <a:pt x="1342006" y="794768"/>
                </a:lnTo>
                <a:lnTo>
                  <a:pt x="1350257" y="749757"/>
                </a:lnTo>
                <a:lnTo>
                  <a:pt x="1355291" y="703746"/>
                </a:lnTo>
                <a:lnTo>
                  <a:pt x="1356994" y="656844"/>
                </a:lnTo>
                <a:lnTo>
                  <a:pt x="1355291" y="609926"/>
                </a:lnTo>
                <a:lnTo>
                  <a:pt x="1350257" y="563899"/>
                </a:lnTo>
                <a:lnTo>
                  <a:pt x="1342006" y="518876"/>
                </a:lnTo>
                <a:lnTo>
                  <a:pt x="1330655" y="474966"/>
                </a:lnTo>
                <a:lnTo>
                  <a:pt x="1316318" y="432282"/>
                </a:lnTo>
                <a:lnTo>
                  <a:pt x="1299109" y="390933"/>
                </a:lnTo>
                <a:lnTo>
                  <a:pt x="1279144" y="351031"/>
                </a:lnTo>
                <a:lnTo>
                  <a:pt x="1256538" y="312688"/>
                </a:lnTo>
                <a:lnTo>
                  <a:pt x="1231405" y="276013"/>
                </a:lnTo>
                <a:lnTo>
                  <a:pt x="1203860" y="241118"/>
                </a:lnTo>
                <a:lnTo>
                  <a:pt x="1174018" y="208115"/>
                </a:lnTo>
                <a:lnTo>
                  <a:pt x="1141994" y="177113"/>
                </a:lnTo>
                <a:lnTo>
                  <a:pt x="1107902" y="148225"/>
                </a:lnTo>
                <a:lnTo>
                  <a:pt x="1071859" y="121561"/>
                </a:lnTo>
                <a:lnTo>
                  <a:pt x="1033977" y="97233"/>
                </a:lnTo>
                <a:lnTo>
                  <a:pt x="994374" y="75351"/>
                </a:lnTo>
                <a:lnTo>
                  <a:pt x="953162" y="56026"/>
                </a:lnTo>
                <a:lnTo>
                  <a:pt x="910457" y="39369"/>
                </a:lnTo>
                <a:lnTo>
                  <a:pt x="866375" y="25492"/>
                </a:lnTo>
                <a:lnTo>
                  <a:pt x="821029" y="14506"/>
                </a:lnTo>
                <a:lnTo>
                  <a:pt x="774535" y="6521"/>
                </a:lnTo>
                <a:lnTo>
                  <a:pt x="727007" y="1648"/>
                </a:lnTo>
                <a:lnTo>
                  <a:pt x="678561" y="0"/>
                </a:lnTo>
                <a:close/>
              </a:path>
            </a:pathLst>
          </a:custGeom>
          <a:solidFill>
            <a:srgbClr val="F16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127375" y="2342133"/>
            <a:ext cx="560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10%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702683" y="1836039"/>
            <a:ext cx="1356995" cy="1313815"/>
          </a:xfrm>
          <a:custGeom>
            <a:avLst/>
            <a:gdLst/>
            <a:ahLst/>
            <a:cxnLst/>
            <a:rect l="l" t="t" r="r" b="b"/>
            <a:pathLst>
              <a:path w="1356995" h="1313814">
                <a:moveTo>
                  <a:pt x="678433" y="0"/>
                </a:moveTo>
                <a:lnTo>
                  <a:pt x="629987" y="1648"/>
                </a:lnTo>
                <a:lnTo>
                  <a:pt x="582459" y="6521"/>
                </a:lnTo>
                <a:lnTo>
                  <a:pt x="535965" y="14506"/>
                </a:lnTo>
                <a:lnTo>
                  <a:pt x="490619" y="25492"/>
                </a:lnTo>
                <a:lnTo>
                  <a:pt x="446537" y="39369"/>
                </a:lnTo>
                <a:lnTo>
                  <a:pt x="403832" y="56026"/>
                </a:lnTo>
                <a:lnTo>
                  <a:pt x="362620" y="75351"/>
                </a:lnTo>
                <a:lnTo>
                  <a:pt x="323017" y="97233"/>
                </a:lnTo>
                <a:lnTo>
                  <a:pt x="285135" y="121561"/>
                </a:lnTo>
                <a:lnTo>
                  <a:pt x="249092" y="148225"/>
                </a:lnTo>
                <a:lnTo>
                  <a:pt x="215000" y="177113"/>
                </a:lnTo>
                <a:lnTo>
                  <a:pt x="182976" y="208115"/>
                </a:lnTo>
                <a:lnTo>
                  <a:pt x="153134" y="241118"/>
                </a:lnTo>
                <a:lnTo>
                  <a:pt x="125589" y="276013"/>
                </a:lnTo>
                <a:lnTo>
                  <a:pt x="100456" y="312688"/>
                </a:lnTo>
                <a:lnTo>
                  <a:pt x="77850" y="351031"/>
                </a:lnTo>
                <a:lnTo>
                  <a:pt x="57885" y="390933"/>
                </a:lnTo>
                <a:lnTo>
                  <a:pt x="40676" y="432282"/>
                </a:lnTo>
                <a:lnTo>
                  <a:pt x="26339" y="474966"/>
                </a:lnTo>
                <a:lnTo>
                  <a:pt x="14988" y="518876"/>
                </a:lnTo>
                <a:lnTo>
                  <a:pt x="6737" y="563899"/>
                </a:lnTo>
                <a:lnTo>
                  <a:pt x="1703" y="609926"/>
                </a:lnTo>
                <a:lnTo>
                  <a:pt x="0" y="656844"/>
                </a:lnTo>
                <a:lnTo>
                  <a:pt x="1703" y="703746"/>
                </a:lnTo>
                <a:lnTo>
                  <a:pt x="6737" y="749757"/>
                </a:lnTo>
                <a:lnTo>
                  <a:pt x="14988" y="794768"/>
                </a:lnTo>
                <a:lnTo>
                  <a:pt x="26339" y="838665"/>
                </a:lnTo>
                <a:lnTo>
                  <a:pt x="40676" y="881339"/>
                </a:lnTo>
                <a:lnTo>
                  <a:pt x="57885" y="922678"/>
                </a:lnTo>
                <a:lnTo>
                  <a:pt x="77850" y="962571"/>
                </a:lnTo>
                <a:lnTo>
                  <a:pt x="100456" y="1000908"/>
                </a:lnTo>
                <a:lnTo>
                  <a:pt x="125589" y="1037576"/>
                </a:lnTo>
                <a:lnTo>
                  <a:pt x="153134" y="1072465"/>
                </a:lnTo>
                <a:lnTo>
                  <a:pt x="182976" y="1105463"/>
                </a:lnTo>
                <a:lnTo>
                  <a:pt x="215000" y="1136460"/>
                </a:lnTo>
                <a:lnTo>
                  <a:pt x="249092" y="1165345"/>
                </a:lnTo>
                <a:lnTo>
                  <a:pt x="285135" y="1192006"/>
                </a:lnTo>
                <a:lnTo>
                  <a:pt x="323017" y="1216332"/>
                </a:lnTo>
                <a:lnTo>
                  <a:pt x="362620" y="1238213"/>
                </a:lnTo>
                <a:lnTo>
                  <a:pt x="403832" y="1257536"/>
                </a:lnTo>
                <a:lnTo>
                  <a:pt x="446537" y="1274192"/>
                </a:lnTo>
                <a:lnTo>
                  <a:pt x="490619" y="1288068"/>
                </a:lnTo>
                <a:lnTo>
                  <a:pt x="535965" y="1299055"/>
                </a:lnTo>
                <a:lnTo>
                  <a:pt x="582459" y="1307039"/>
                </a:lnTo>
                <a:lnTo>
                  <a:pt x="629987" y="1311912"/>
                </a:lnTo>
                <a:lnTo>
                  <a:pt x="678433" y="1313561"/>
                </a:lnTo>
                <a:lnTo>
                  <a:pt x="726896" y="1311912"/>
                </a:lnTo>
                <a:lnTo>
                  <a:pt x="774438" y="1307039"/>
                </a:lnTo>
                <a:lnTo>
                  <a:pt x="820945" y="1299055"/>
                </a:lnTo>
                <a:lnTo>
                  <a:pt x="866303" y="1288068"/>
                </a:lnTo>
                <a:lnTo>
                  <a:pt x="910396" y="1274192"/>
                </a:lnTo>
                <a:lnTo>
                  <a:pt x="953111" y="1257536"/>
                </a:lnTo>
                <a:lnTo>
                  <a:pt x="994331" y="1238213"/>
                </a:lnTo>
                <a:lnTo>
                  <a:pt x="1033942" y="1216332"/>
                </a:lnTo>
                <a:lnTo>
                  <a:pt x="1071830" y="1192006"/>
                </a:lnTo>
                <a:lnTo>
                  <a:pt x="1107879" y="1165345"/>
                </a:lnTo>
                <a:lnTo>
                  <a:pt x="1141976" y="1136460"/>
                </a:lnTo>
                <a:lnTo>
                  <a:pt x="1174004" y="1105463"/>
                </a:lnTo>
                <a:lnTo>
                  <a:pt x="1203849" y="1072465"/>
                </a:lnTo>
                <a:lnTo>
                  <a:pt x="1231397" y="1037576"/>
                </a:lnTo>
                <a:lnTo>
                  <a:pt x="1256533" y="1000908"/>
                </a:lnTo>
                <a:lnTo>
                  <a:pt x="1279141" y="962571"/>
                </a:lnTo>
                <a:lnTo>
                  <a:pt x="1299107" y="922678"/>
                </a:lnTo>
                <a:lnTo>
                  <a:pt x="1316317" y="881339"/>
                </a:lnTo>
                <a:lnTo>
                  <a:pt x="1330654" y="838665"/>
                </a:lnTo>
                <a:lnTo>
                  <a:pt x="1342006" y="794768"/>
                </a:lnTo>
                <a:lnTo>
                  <a:pt x="1350256" y="749757"/>
                </a:lnTo>
                <a:lnTo>
                  <a:pt x="1355291" y="703746"/>
                </a:lnTo>
                <a:lnTo>
                  <a:pt x="1356994" y="656844"/>
                </a:lnTo>
                <a:lnTo>
                  <a:pt x="1355291" y="609926"/>
                </a:lnTo>
                <a:lnTo>
                  <a:pt x="1350256" y="563899"/>
                </a:lnTo>
                <a:lnTo>
                  <a:pt x="1342006" y="518876"/>
                </a:lnTo>
                <a:lnTo>
                  <a:pt x="1330654" y="474966"/>
                </a:lnTo>
                <a:lnTo>
                  <a:pt x="1316317" y="432282"/>
                </a:lnTo>
                <a:lnTo>
                  <a:pt x="1299107" y="390933"/>
                </a:lnTo>
                <a:lnTo>
                  <a:pt x="1279141" y="351031"/>
                </a:lnTo>
                <a:lnTo>
                  <a:pt x="1256533" y="312688"/>
                </a:lnTo>
                <a:lnTo>
                  <a:pt x="1231397" y="276013"/>
                </a:lnTo>
                <a:lnTo>
                  <a:pt x="1203849" y="241118"/>
                </a:lnTo>
                <a:lnTo>
                  <a:pt x="1174004" y="208115"/>
                </a:lnTo>
                <a:lnTo>
                  <a:pt x="1141976" y="177113"/>
                </a:lnTo>
                <a:lnTo>
                  <a:pt x="1107879" y="148225"/>
                </a:lnTo>
                <a:lnTo>
                  <a:pt x="1071830" y="121561"/>
                </a:lnTo>
                <a:lnTo>
                  <a:pt x="1033942" y="97233"/>
                </a:lnTo>
                <a:lnTo>
                  <a:pt x="994331" y="75351"/>
                </a:lnTo>
                <a:lnTo>
                  <a:pt x="953111" y="56026"/>
                </a:lnTo>
                <a:lnTo>
                  <a:pt x="910396" y="39369"/>
                </a:lnTo>
                <a:lnTo>
                  <a:pt x="866303" y="25492"/>
                </a:lnTo>
                <a:lnTo>
                  <a:pt x="820945" y="14506"/>
                </a:lnTo>
                <a:lnTo>
                  <a:pt x="774438" y="6521"/>
                </a:lnTo>
                <a:lnTo>
                  <a:pt x="726896" y="1648"/>
                </a:lnTo>
                <a:lnTo>
                  <a:pt x="678433" y="0"/>
                </a:lnTo>
                <a:close/>
              </a:path>
            </a:pathLst>
          </a:custGeom>
          <a:solidFill>
            <a:srgbClr val="F16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101590" y="2342133"/>
            <a:ext cx="560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676517" y="1836039"/>
            <a:ext cx="1357630" cy="1313815"/>
          </a:xfrm>
          <a:custGeom>
            <a:avLst/>
            <a:gdLst/>
            <a:ahLst/>
            <a:cxnLst/>
            <a:rect l="l" t="t" r="r" b="b"/>
            <a:pathLst>
              <a:path w="1357629" h="1313814">
                <a:moveTo>
                  <a:pt x="678560" y="0"/>
                </a:moveTo>
                <a:lnTo>
                  <a:pt x="630113" y="1648"/>
                </a:lnTo>
                <a:lnTo>
                  <a:pt x="582584" y="6521"/>
                </a:lnTo>
                <a:lnTo>
                  <a:pt x="536086" y="14506"/>
                </a:lnTo>
                <a:lnTo>
                  <a:pt x="490736" y="25492"/>
                </a:lnTo>
                <a:lnTo>
                  <a:pt x="446648" y="39369"/>
                </a:lnTo>
                <a:lnTo>
                  <a:pt x="403938" y="56026"/>
                </a:lnTo>
                <a:lnTo>
                  <a:pt x="362719" y="75351"/>
                </a:lnTo>
                <a:lnTo>
                  <a:pt x="323108" y="97233"/>
                </a:lnTo>
                <a:lnTo>
                  <a:pt x="285219" y="121561"/>
                </a:lnTo>
                <a:lnTo>
                  <a:pt x="249168" y="148225"/>
                </a:lnTo>
                <a:lnTo>
                  <a:pt x="215068" y="177113"/>
                </a:lnTo>
                <a:lnTo>
                  <a:pt x="183036" y="208115"/>
                </a:lnTo>
                <a:lnTo>
                  <a:pt x="153185" y="241118"/>
                </a:lnTo>
                <a:lnTo>
                  <a:pt x="125632" y="276013"/>
                </a:lnTo>
                <a:lnTo>
                  <a:pt x="100492" y="312688"/>
                </a:lnTo>
                <a:lnTo>
                  <a:pt x="77878" y="351031"/>
                </a:lnTo>
                <a:lnTo>
                  <a:pt x="57906" y="390933"/>
                </a:lnTo>
                <a:lnTo>
                  <a:pt x="40692" y="432282"/>
                </a:lnTo>
                <a:lnTo>
                  <a:pt x="26349" y="474966"/>
                </a:lnTo>
                <a:lnTo>
                  <a:pt x="14994" y="518876"/>
                </a:lnTo>
                <a:lnTo>
                  <a:pt x="6740" y="563899"/>
                </a:lnTo>
                <a:lnTo>
                  <a:pt x="1704" y="609926"/>
                </a:lnTo>
                <a:lnTo>
                  <a:pt x="0" y="656844"/>
                </a:lnTo>
                <a:lnTo>
                  <a:pt x="1704" y="703746"/>
                </a:lnTo>
                <a:lnTo>
                  <a:pt x="6740" y="749757"/>
                </a:lnTo>
                <a:lnTo>
                  <a:pt x="14994" y="794768"/>
                </a:lnTo>
                <a:lnTo>
                  <a:pt x="26349" y="838665"/>
                </a:lnTo>
                <a:lnTo>
                  <a:pt x="40692" y="881339"/>
                </a:lnTo>
                <a:lnTo>
                  <a:pt x="57906" y="922678"/>
                </a:lnTo>
                <a:lnTo>
                  <a:pt x="77878" y="962571"/>
                </a:lnTo>
                <a:lnTo>
                  <a:pt x="100492" y="1000908"/>
                </a:lnTo>
                <a:lnTo>
                  <a:pt x="125632" y="1037576"/>
                </a:lnTo>
                <a:lnTo>
                  <a:pt x="153185" y="1072465"/>
                </a:lnTo>
                <a:lnTo>
                  <a:pt x="183036" y="1105463"/>
                </a:lnTo>
                <a:lnTo>
                  <a:pt x="215068" y="1136460"/>
                </a:lnTo>
                <a:lnTo>
                  <a:pt x="249168" y="1165345"/>
                </a:lnTo>
                <a:lnTo>
                  <a:pt x="285219" y="1192006"/>
                </a:lnTo>
                <a:lnTo>
                  <a:pt x="323108" y="1216332"/>
                </a:lnTo>
                <a:lnTo>
                  <a:pt x="362719" y="1238213"/>
                </a:lnTo>
                <a:lnTo>
                  <a:pt x="403938" y="1257536"/>
                </a:lnTo>
                <a:lnTo>
                  <a:pt x="446648" y="1274192"/>
                </a:lnTo>
                <a:lnTo>
                  <a:pt x="490736" y="1288068"/>
                </a:lnTo>
                <a:lnTo>
                  <a:pt x="536086" y="1299055"/>
                </a:lnTo>
                <a:lnTo>
                  <a:pt x="582584" y="1307039"/>
                </a:lnTo>
                <a:lnTo>
                  <a:pt x="630113" y="1311912"/>
                </a:lnTo>
                <a:lnTo>
                  <a:pt x="678560" y="1313561"/>
                </a:lnTo>
                <a:lnTo>
                  <a:pt x="727023" y="1311912"/>
                </a:lnTo>
                <a:lnTo>
                  <a:pt x="774565" y="1307039"/>
                </a:lnTo>
                <a:lnTo>
                  <a:pt x="821072" y="1299055"/>
                </a:lnTo>
                <a:lnTo>
                  <a:pt x="866430" y="1288068"/>
                </a:lnTo>
                <a:lnTo>
                  <a:pt x="910523" y="1274192"/>
                </a:lnTo>
                <a:lnTo>
                  <a:pt x="953238" y="1257536"/>
                </a:lnTo>
                <a:lnTo>
                  <a:pt x="994458" y="1238213"/>
                </a:lnTo>
                <a:lnTo>
                  <a:pt x="1034069" y="1216332"/>
                </a:lnTo>
                <a:lnTo>
                  <a:pt x="1071957" y="1192006"/>
                </a:lnTo>
                <a:lnTo>
                  <a:pt x="1108006" y="1165345"/>
                </a:lnTo>
                <a:lnTo>
                  <a:pt x="1142103" y="1136460"/>
                </a:lnTo>
                <a:lnTo>
                  <a:pt x="1174131" y="1105463"/>
                </a:lnTo>
                <a:lnTo>
                  <a:pt x="1203976" y="1072465"/>
                </a:lnTo>
                <a:lnTo>
                  <a:pt x="1231524" y="1037576"/>
                </a:lnTo>
                <a:lnTo>
                  <a:pt x="1256660" y="1000908"/>
                </a:lnTo>
                <a:lnTo>
                  <a:pt x="1279268" y="962571"/>
                </a:lnTo>
                <a:lnTo>
                  <a:pt x="1299234" y="922678"/>
                </a:lnTo>
                <a:lnTo>
                  <a:pt x="1316444" y="881339"/>
                </a:lnTo>
                <a:lnTo>
                  <a:pt x="1330781" y="838665"/>
                </a:lnTo>
                <a:lnTo>
                  <a:pt x="1342133" y="794768"/>
                </a:lnTo>
                <a:lnTo>
                  <a:pt x="1350383" y="749757"/>
                </a:lnTo>
                <a:lnTo>
                  <a:pt x="1355418" y="703746"/>
                </a:lnTo>
                <a:lnTo>
                  <a:pt x="1357122" y="656844"/>
                </a:lnTo>
                <a:lnTo>
                  <a:pt x="1355418" y="609926"/>
                </a:lnTo>
                <a:lnTo>
                  <a:pt x="1350383" y="563899"/>
                </a:lnTo>
                <a:lnTo>
                  <a:pt x="1342133" y="518876"/>
                </a:lnTo>
                <a:lnTo>
                  <a:pt x="1330781" y="474966"/>
                </a:lnTo>
                <a:lnTo>
                  <a:pt x="1316444" y="432282"/>
                </a:lnTo>
                <a:lnTo>
                  <a:pt x="1299234" y="390933"/>
                </a:lnTo>
                <a:lnTo>
                  <a:pt x="1279268" y="351031"/>
                </a:lnTo>
                <a:lnTo>
                  <a:pt x="1256660" y="312688"/>
                </a:lnTo>
                <a:lnTo>
                  <a:pt x="1231524" y="276013"/>
                </a:lnTo>
                <a:lnTo>
                  <a:pt x="1203976" y="241118"/>
                </a:lnTo>
                <a:lnTo>
                  <a:pt x="1174131" y="208115"/>
                </a:lnTo>
                <a:lnTo>
                  <a:pt x="1142103" y="177113"/>
                </a:lnTo>
                <a:lnTo>
                  <a:pt x="1108006" y="148225"/>
                </a:lnTo>
                <a:lnTo>
                  <a:pt x="1071957" y="121561"/>
                </a:lnTo>
                <a:lnTo>
                  <a:pt x="1034069" y="97233"/>
                </a:lnTo>
                <a:lnTo>
                  <a:pt x="994458" y="75351"/>
                </a:lnTo>
                <a:lnTo>
                  <a:pt x="953238" y="56026"/>
                </a:lnTo>
                <a:lnTo>
                  <a:pt x="910523" y="39369"/>
                </a:lnTo>
                <a:lnTo>
                  <a:pt x="866430" y="25492"/>
                </a:lnTo>
                <a:lnTo>
                  <a:pt x="821072" y="14506"/>
                </a:lnTo>
                <a:lnTo>
                  <a:pt x="774565" y="6521"/>
                </a:lnTo>
                <a:lnTo>
                  <a:pt x="727023" y="1648"/>
                </a:lnTo>
                <a:lnTo>
                  <a:pt x="678560" y="0"/>
                </a:lnTo>
                <a:close/>
              </a:path>
            </a:pathLst>
          </a:custGeom>
          <a:solidFill>
            <a:srgbClr val="F16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075678" y="2342133"/>
            <a:ext cx="560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22%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82041" y="3299840"/>
            <a:ext cx="201739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listów</a:t>
            </a:r>
            <a:r>
              <a:rPr dirty="0" sz="1300" spc="-2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 b="1">
                <a:solidFill>
                  <a:srgbClr val="002C6C"/>
                </a:solidFill>
                <a:latin typeface="Verdana"/>
                <a:cs typeface="Verdana"/>
              </a:rPr>
              <a:t>przewozowych </a:t>
            </a: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nie</a:t>
            </a:r>
            <a:r>
              <a:rPr dirty="0" sz="1300" spc="-4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zawiera</a:t>
            </a:r>
            <a:r>
              <a:rPr dirty="0" sz="1300" spc="-3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 b="1">
                <a:solidFill>
                  <a:srgbClr val="002C6C"/>
                </a:solidFill>
                <a:latin typeface="Verdana"/>
                <a:cs typeface="Verdana"/>
              </a:rPr>
              <a:t>błędów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465323" y="3313303"/>
            <a:ext cx="202120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listów</a:t>
            </a:r>
            <a:r>
              <a:rPr dirty="0" sz="1300" spc="-1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 b="1">
                <a:solidFill>
                  <a:srgbClr val="002C6C"/>
                </a:solidFill>
                <a:latin typeface="Verdana"/>
                <a:cs typeface="Verdana"/>
              </a:rPr>
              <a:t>przewozowych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jest</a:t>
            </a:r>
            <a:r>
              <a:rPr dirty="0" sz="1300" spc="-2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 b="1">
                <a:solidFill>
                  <a:srgbClr val="002C6C"/>
                </a:solidFill>
                <a:latin typeface="Verdana"/>
                <a:cs typeface="Verdana"/>
              </a:rPr>
              <a:t>kompletnych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48961" y="3299282"/>
            <a:ext cx="201739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listów</a:t>
            </a:r>
            <a:r>
              <a:rPr dirty="0" sz="1300" spc="-3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 b="1">
                <a:solidFill>
                  <a:srgbClr val="002C6C"/>
                </a:solidFill>
                <a:latin typeface="Verdana"/>
                <a:cs typeface="Verdana"/>
              </a:rPr>
              <a:t>przewozowych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jest</a:t>
            </a:r>
            <a:r>
              <a:rPr dirty="0" sz="1300" spc="-2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 b="1">
                <a:solidFill>
                  <a:srgbClr val="002C6C"/>
                </a:solidFill>
                <a:latin typeface="Verdana"/>
                <a:cs typeface="Verdana"/>
              </a:rPr>
              <a:t>czytelnych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920230" y="3299282"/>
            <a:ext cx="2125980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listów</a:t>
            </a:r>
            <a:r>
              <a:rPr dirty="0" sz="1300" spc="-3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 b="1">
                <a:solidFill>
                  <a:srgbClr val="002C6C"/>
                </a:solidFill>
                <a:latin typeface="Verdana"/>
                <a:cs typeface="Verdana"/>
              </a:rPr>
              <a:t>przewozowych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zawiera</a:t>
            </a:r>
            <a:r>
              <a:rPr dirty="0" sz="1300" spc="-7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aktualne</a:t>
            </a:r>
            <a:r>
              <a:rPr dirty="0" sz="1300" spc="-8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20" b="1">
                <a:solidFill>
                  <a:srgbClr val="002C6C"/>
                </a:solidFill>
                <a:latin typeface="Verdana"/>
                <a:cs typeface="Verdana"/>
              </a:rPr>
              <a:t>dane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36575" y="1176909"/>
            <a:ext cx="1772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2C6C"/>
                </a:solidFill>
                <a:latin typeface="Verdana"/>
                <a:cs typeface="Verdana"/>
              </a:rPr>
              <a:t>Obecnie</a:t>
            </a:r>
            <a:r>
              <a:rPr dirty="0" sz="1800" spc="-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002C6C"/>
                </a:solidFill>
                <a:latin typeface="Verdana"/>
                <a:cs typeface="Verdana"/>
              </a:rPr>
              <a:t>tylko…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Verdana"/>
                <a:cs typeface="Verdana"/>
              </a:rPr>
              <a:t>CMR</a:t>
            </a:r>
            <a:r>
              <a:rPr dirty="0" sz="2500" spc="-5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a</a:t>
            </a:r>
            <a:r>
              <a:rPr dirty="0" sz="2500" spc="-7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krajowy</a:t>
            </a:r>
            <a:r>
              <a:rPr dirty="0" sz="2500" spc="-6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list</a:t>
            </a:r>
            <a:r>
              <a:rPr dirty="0" sz="2500" spc="-70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przewozowy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13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01853" y="1158316"/>
            <a:ext cx="8507730" cy="3161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2C6C"/>
                </a:solidFill>
                <a:latin typeface="Verdana"/>
                <a:cs typeface="Verdana"/>
              </a:rPr>
              <a:t>Krajowy</a:t>
            </a:r>
            <a:r>
              <a:rPr dirty="0" sz="1600" spc="-2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600" b="1">
                <a:solidFill>
                  <a:srgbClr val="002C6C"/>
                </a:solidFill>
                <a:latin typeface="Verdana"/>
                <a:cs typeface="Verdana"/>
              </a:rPr>
              <a:t>list</a:t>
            </a:r>
            <a:r>
              <a:rPr dirty="0" sz="1600" spc="-3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002C6C"/>
                </a:solidFill>
                <a:latin typeface="Verdana"/>
                <a:cs typeface="Verdana"/>
              </a:rPr>
              <a:t>przewozowy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Clr>
                <a:srgbClr val="F16234"/>
              </a:buClr>
              <a:buFont typeface="Wingdings"/>
              <a:buChar char=""/>
              <a:tabLst>
                <a:tab pos="299085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Nie</a:t>
            </a:r>
            <a:r>
              <a:rPr dirty="0" sz="1200" spc="-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jest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wymagany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prawnie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do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legalnego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wykorzystania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przewozu,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ale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sprawach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spornych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jest</a:t>
            </a:r>
            <a:endParaRPr sz="12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565"/>
              </a:spcBef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najistotniejszym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dokumentem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potwierdzającym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zawarcie</a:t>
            </a:r>
            <a:r>
              <a:rPr dirty="0" sz="1200" spc="-7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umowy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przewozu.</a:t>
            </a:r>
            <a:endParaRPr sz="1200">
              <a:latin typeface="Verdana"/>
              <a:cs typeface="Verdana"/>
            </a:endParaRPr>
          </a:p>
          <a:p>
            <a:pPr marL="299085" marR="735330" indent="-287020">
              <a:lnSpc>
                <a:spcPct val="138500"/>
              </a:lnSpc>
              <a:spcBef>
                <a:spcPts val="10"/>
              </a:spcBef>
              <a:buClr>
                <a:srgbClr val="F16234"/>
              </a:buClr>
              <a:buFont typeface="Wingdings"/>
              <a:buChar char=""/>
              <a:tabLst>
                <a:tab pos="299085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Prawo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polskie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nie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pozwala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na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wykorzystywanie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elektronicznych</a:t>
            </a:r>
            <a:r>
              <a:rPr dirty="0" sz="1200" spc="-6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listów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przewozowych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–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potrzeba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nowelizacji</a:t>
            </a:r>
            <a:r>
              <a:rPr dirty="0" sz="1200" spc="-3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prawa</a:t>
            </a:r>
            <a:r>
              <a:rPr dirty="0" sz="1200" spc="-4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200" spc="-2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tym</a:t>
            </a:r>
            <a:r>
              <a:rPr dirty="0" sz="1200" spc="-2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zakresie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F16234"/>
              </a:buClr>
              <a:buFont typeface="Wingdings"/>
              <a:buChar char=""/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F16234"/>
              </a:buClr>
              <a:buFont typeface="Wingdings"/>
              <a:buChar char=""/>
            </a:pP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002C6C"/>
                </a:solidFill>
                <a:latin typeface="Verdana"/>
                <a:cs typeface="Verdana"/>
              </a:rPr>
              <a:t>Międzynarodowy</a:t>
            </a:r>
            <a:r>
              <a:rPr dirty="0" sz="1600" spc="-7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600" b="1">
                <a:solidFill>
                  <a:srgbClr val="002C6C"/>
                </a:solidFill>
                <a:latin typeface="Verdana"/>
                <a:cs typeface="Verdana"/>
              </a:rPr>
              <a:t>list</a:t>
            </a:r>
            <a:r>
              <a:rPr dirty="0" sz="1600" spc="-9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600" b="1">
                <a:solidFill>
                  <a:srgbClr val="002C6C"/>
                </a:solidFill>
                <a:latin typeface="Verdana"/>
                <a:cs typeface="Verdana"/>
              </a:rPr>
              <a:t>przewozowy</a:t>
            </a:r>
            <a:r>
              <a:rPr dirty="0" sz="1600" spc="-8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002C6C"/>
                </a:solidFill>
                <a:latin typeface="Verdana"/>
                <a:cs typeface="Verdana"/>
              </a:rPr>
              <a:t>(CMR)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lr>
                <a:srgbClr val="F16234"/>
              </a:buClr>
              <a:buFont typeface="Wingdings"/>
              <a:buChar char=""/>
              <a:tabLst>
                <a:tab pos="299085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Jest</a:t>
            </a:r>
            <a:r>
              <a:rPr dirty="0" sz="1200" spc="-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wymagany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(na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podstawie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Konwencji</a:t>
            </a:r>
            <a:r>
              <a:rPr dirty="0" sz="1200" spc="-6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CMR)</a:t>
            </a:r>
            <a:endParaRPr sz="12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560"/>
              </a:spcBef>
              <a:buClr>
                <a:srgbClr val="F16234"/>
              </a:buClr>
              <a:buFont typeface="Wingdings"/>
              <a:buChar char=""/>
              <a:tabLst>
                <a:tab pos="299085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Od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9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lipca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2027</a:t>
            </a:r>
            <a:r>
              <a:rPr dirty="0" sz="1200" spc="-6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roku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organy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państwowe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poszczególnych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krajów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UE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będą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musiały</a:t>
            </a:r>
            <a:r>
              <a:rPr dirty="0" sz="12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honorować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elektroniczne</a:t>
            </a:r>
            <a:endParaRPr sz="12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565"/>
              </a:spcBef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listy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przewozowe.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4233" y="1058417"/>
            <a:ext cx="7800340" cy="310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180" marR="127635" indent="-285115">
              <a:lnSpc>
                <a:spcPct val="100000"/>
              </a:lnSpc>
              <a:spcBef>
                <a:spcPts val="100"/>
              </a:spcBef>
              <a:buClr>
                <a:srgbClr val="F16234"/>
              </a:buClr>
              <a:buFont typeface="Arial"/>
              <a:buChar char="•"/>
              <a:tabLst>
                <a:tab pos="297180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CMR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–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Międzynarodowy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List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Przewozowy</a:t>
            </a:r>
            <a:r>
              <a:rPr dirty="0" sz="1200" spc="-6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od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10.05.1956</a:t>
            </a:r>
            <a:r>
              <a:rPr dirty="0" sz="1200" spc="-6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roku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jest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najważniejszym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dokumentem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regulującym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międzynarodowy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przewóz</a:t>
            </a:r>
            <a:r>
              <a:rPr dirty="0" sz="1200" spc="-8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drogowy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towarów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85"/>
              </a:spcBef>
              <a:buClr>
                <a:srgbClr val="F16234"/>
              </a:buClr>
              <a:buFont typeface="Arial"/>
              <a:buChar char="•"/>
            </a:pPr>
            <a:endParaRPr sz="1200">
              <a:latin typeface="Verdana"/>
              <a:cs typeface="Verdana"/>
            </a:endParaRPr>
          </a:p>
          <a:p>
            <a:pPr marL="297180" indent="-284480">
              <a:lnSpc>
                <a:spcPct val="100000"/>
              </a:lnSpc>
              <a:buClr>
                <a:srgbClr val="F16234"/>
              </a:buClr>
              <a:buFont typeface="Arial"/>
              <a:buChar char="•"/>
              <a:tabLst>
                <a:tab pos="297180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Konwencja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o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umowie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międzynarodowego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przewozu</a:t>
            </a:r>
            <a:r>
              <a:rPr dirty="0" sz="1200" spc="-6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drogowego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towarów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(CMR)</a:t>
            </a:r>
            <a:r>
              <a:rPr dirty="0" sz="1200" spc="-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została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podpisana</a:t>
            </a:r>
            <a:endParaRPr sz="1200">
              <a:latin typeface="Verdana"/>
              <a:cs typeface="Verdana"/>
            </a:endParaRPr>
          </a:p>
          <a:p>
            <a:pPr marL="297180">
              <a:lnSpc>
                <a:spcPct val="100000"/>
              </a:lnSpc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przez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55</a:t>
            </a:r>
            <a:r>
              <a:rPr dirty="0" sz="1200" spc="-2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państw</a:t>
            </a:r>
            <a:endParaRPr sz="1200">
              <a:latin typeface="Verdana"/>
              <a:cs typeface="Verdana"/>
            </a:endParaRPr>
          </a:p>
          <a:p>
            <a:pPr marL="297180" indent="-284480">
              <a:lnSpc>
                <a:spcPct val="100000"/>
              </a:lnSpc>
              <a:spcBef>
                <a:spcPts val="1305"/>
              </a:spcBef>
              <a:buClr>
                <a:srgbClr val="F16234"/>
              </a:buClr>
              <a:buFont typeface="Arial"/>
              <a:buChar char="•"/>
              <a:tabLst>
                <a:tab pos="297180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od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27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maja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2008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roku,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zgodnie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z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protokołem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dodatkowym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do</a:t>
            </a:r>
            <a:endParaRPr sz="1200">
              <a:latin typeface="Verdana"/>
              <a:cs typeface="Verdana"/>
            </a:endParaRPr>
          </a:p>
          <a:p>
            <a:pPr marL="297180" marR="2238375">
              <a:lnSpc>
                <a:spcPct val="100000"/>
              </a:lnSpc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Konwencji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CMR,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możliwe</a:t>
            </a:r>
            <a:r>
              <a:rPr dirty="0" sz="1200" spc="-6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jest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również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stosowanie</a:t>
            </a:r>
            <a:r>
              <a:rPr dirty="0" sz="1200" spc="36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elektronicznego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listu</a:t>
            </a:r>
            <a:r>
              <a:rPr dirty="0" sz="1200" spc="-2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przewozowego</a:t>
            </a:r>
            <a:endParaRPr sz="1200">
              <a:latin typeface="Verdana"/>
              <a:cs typeface="Verdana"/>
            </a:endParaRPr>
          </a:p>
          <a:p>
            <a:pPr marL="297180" marR="2486660" indent="-285115">
              <a:lnSpc>
                <a:spcPct val="100000"/>
              </a:lnSpc>
              <a:spcBef>
                <a:spcPts val="1200"/>
              </a:spcBef>
              <a:buClr>
                <a:srgbClr val="F16234"/>
              </a:buClr>
              <a:buFont typeface="Arial"/>
              <a:buChar char="•"/>
              <a:tabLst>
                <a:tab pos="297180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do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tej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pory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protokół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dodatkowy</a:t>
            </a:r>
            <a:r>
              <a:rPr dirty="0" sz="12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e-CMR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został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podpisany</a:t>
            </a:r>
            <a:r>
              <a:rPr dirty="0" sz="12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przez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36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kraje,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tym</a:t>
            </a:r>
            <a:r>
              <a:rPr dirty="0" sz="12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200" spc="-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2019</a:t>
            </a:r>
            <a:r>
              <a:rPr dirty="0" sz="1200" spc="-4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roku</a:t>
            </a:r>
            <a:r>
              <a:rPr dirty="0" sz="1200" spc="-2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przez</a:t>
            </a:r>
            <a:r>
              <a:rPr dirty="0" sz="1200" spc="-3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Polskę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85"/>
              </a:spcBef>
              <a:buClr>
                <a:srgbClr val="F16234"/>
              </a:buClr>
              <a:buFont typeface="Arial"/>
              <a:buChar char="•"/>
            </a:pPr>
            <a:endParaRPr sz="1200">
              <a:latin typeface="Verdana"/>
              <a:cs typeface="Verdana"/>
            </a:endParaRPr>
          </a:p>
          <a:p>
            <a:pPr marL="297180" marR="2552065" indent="-285115">
              <a:lnSpc>
                <a:spcPct val="100000"/>
              </a:lnSpc>
              <a:spcBef>
                <a:spcPts val="5"/>
              </a:spcBef>
              <a:buClr>
                <a:srgbClr val="F16234"/>
              </a:buClr>
              <a:buFont typeface="Arial"/>
              <a:buChar char="•"/>
              <a:tabLst>
                <a:tab pos="297180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eFTI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-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rozporządzenie</a:t>
            </a:r>
            <a:r>
              <a:rPr dirty="0" sz="1200" spc="-7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Parlamentu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Europejskiego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i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Rady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(UE)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2020/1056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z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dnia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15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lipca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2020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002C6C"/>
                </a:solidFill>
                <a:latin typeface="Verdana"/>
                <a:cs typeface="Verdana"/>
              </a:rPr>
              <a:t>r.</a:t>
            </a:r>
            <a:r>
              <a:rPr dirty="0" sz="12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200" spc="-2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sprawie</a:t>
            </a:r>
            <a:r>
              <a:rPr dirty="0" sz="1200" spc="-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elektronicznych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informacji</a:t>
            </a:r>
            <a:r>
              <a:rPr dirty="0" sz="1200" spc="-5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dotyczących</a:t>
            </a:r>
            <a:r>
              <a:rPr dirty="0" sz="1200" spc="-9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transportu</a:t>
            </a:r>
            <a:r>
              <a:rPr dirty="0" sz="1200" spc="-7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towarowego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94233" y="4457191"/>
            <a:ext cx="38735" cy="7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" spc="-50">
                <a:solidFill>
                  <a:srgbClr val="F16234"/>
                </a:solidFill>
                <a:latin typeface="Arial"/>
                <a:cs typeface="Arial"/>
              </a:rPr>
              <a:t>•</a:t>
            </a:r>
            <a:endParaRPr sz="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Verdana"/>
                <a:cs typeface="Verdana"/>
              </a:rPr>
              <a:t>Przejście</a:t>
            </a:r>
            <a:r>
              <a:rPr dirty="0" sz="2500" spc="-7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na</a:t>
            </a:r>
            <a:r>
              <a:rPr dirty="0" sz="2500" spc="-65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Paperless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4996" y="2178151"/>
            <a:ext cx="2834131" cy="225005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latin typeface="Verdana"/>
                <a:cs typeface="Verdana"/>
              </a:rPr>
              <a:t>Rozporządzenie</a:t>
            </a:r>
            <a:r>
              <a:rPr dirty="0" sz="2500" spc="-6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eFTI</a:t>
            </a:r>
            <a:r>
              <a:rPr dirty="0" sz="2500" spc="-10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-</a:t>
            </a:r>
            <a:r>
              <a:rPr dirty="0" sz="2500" spc="-70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najważniejsze</a:t>
            </a:r>
            <a:r>
              <a:rPr dirty="0" sz="2500" spc="-55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informacje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13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35025" y="1050163"/>
            <a:ext cx="8468360" cy="3176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marR="174625" indent="-227965">
              <a:lnSpc>
                <a:spcPct val="100000"/>
              </a:lnSpc>
              <a:spcBef>
                <a:spcPts val="100"/>
              </a:spcBef>
              <a:buClr>
                <a:srgbClr val="F16234"/>
              </a:buClr>
              <a:buAutoNum type="arabicPeriod"/>
              <a:tabLst>
                <a:tab pos="241300" algn="l"/>
              </a:tabLst>
            </a:pP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Rozporządzenie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e-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FTI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ma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na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celu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ułatwienie</a:t>
            </a:r>
            <a:r>
              <a:rPr dirty="0" sz="1200" spc="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i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wspieranie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dostarczania</a:t>
            </a:r>
            <a:r>
              <a:rPr dirty="0" sz="12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informacji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pomiędzy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podmiotami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	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gospodarczymi</a:t>
            </a:r>
            <a:r>
              <a:rPr dirty="0" sz="1200" spc="-6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a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właściwymi</a:t>
            </a:r>
            <a:r>
              <a:rPr dirty="0" sz="12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organami</a:t>
            </a:r>
            <a:r>
              <a:rPr dirty="0" sz="1200" spc="-4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państwowymi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,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drogą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elektroniczną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(B2A)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85"/>
              </a:spcBef>
              <a:buClr>
                <a:srgbClr val="F16234"/>
              </a:buClr>
              <a:buFont typeface="Verdana"/>
              <a:buAutoNum type="arabicPeriod"/>
            </a:pPr>
            <a:endParaRPr sz="12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buClr>
                <a:srgbClr val="F16234"/>
              </a:buClr>
              <a:buAutoNum type="arabicPeriod"/>
              <a:tabLst>
                <a:tab pos="240665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FF0000"/>
                </a:solidFill>
                <a:latin typeface="Verdana"/>
                <a:cs typeface="Verdana"/>
              </a:rPr>
              <a:t>9</a:t>
            </a:r>
            <a:r>
              <a:rPr dirty="0" sz="1200" spc="-4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FF0000"/>
                </a:solidFill>
                <a:latin typeface="Verdana"/>
                <a:cs typeface="Verdana"/>
              </a:rPr>
              <a:t>lipca</a:t>
            </a:r>
            <a:r>
              <a:rPr dirty="0" sz="1200" spc="-3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FF0000"/>
                </a:solidFill>
                <a:latin typeface="Verdana"/>
                <a:cs typeface="Verdana"/>
              </a:rPr>
              <a:t>2027</a:t>
            </a:r>
            <a:r>
              <a:rPr dirty="0" sz="1200" spc="-4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dirty="0" sz="1200" spc="-4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wszystkie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organy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publiczne</a:t>
            </a:r>
            <a:r>
              <a:rPr dirty="0" sz="1200" spc="3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UE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będą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musiały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uznawać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elektroniczną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informacją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na</a:t>
            </a:r>
            <a:endParaRPr sz="12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temat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transportu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towarowego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(np.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postaci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elektronicznego</a:t>
            </a:r>
            <a:r>
              <a:rPr dirty="0" sz="1200" spc="-6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listu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przewozowego)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200">
              <a:latin typeface="Verdana"/>
              <a:cs typeface="Verdana"/>
            </a:endParaRPr>
          </a:p>
          <a:p>
            <a:pPr marL="294640" indent="-281940">
              <a:lnSpc>
                <a:spcPct val="100000"/>
              </a:lnSpc>
              <a:buClr>
                <a:srgbClr val="F16234"/>
              </a:buClr>
              <a:buAutoNum type="arabicPeriod" startAt="3"/>
              <a:tabLst>
                <a:tab pos="294640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Przekazywanie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danych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do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organów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kontrolujących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będzie</a:t>
            </a:r>
            <a:r>
              <a:rPr dirty="0" sz="1200" spc="-6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odbywać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się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za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pośrednictwem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certyfikowanych</a:t>
            </a:r>
            <a:endParaRPr sz="12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platform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(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platform</a:t>
            </a:r>
            <a:r>
              <a:rPr dirty="0" sz="1200" spc="-1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e-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FTI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);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Platformy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e-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FTI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mają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być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002C6C"/>
                </a:solidFill>
                <a:latin typeface="Verdana"/>
                <a:cs typeface="Verdana"/>
              </a:rPr>
              <a:t>interoperacyjne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;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200">
              <a:latin typeface="Verdana"/>
              <a:cs typeface="Verdana"/>
            </a:endParaRPr>
          </a:p>
          <a:p>
            <a:pPr marL="240029" marR="5080" indent="-227965">
              <a:lnSpc>
                <a:spcPct val="100000"/>
              </a:lnSpc>
              <a:spcBef>
                <a:spcPts val="5"/>
              </a:spcBef>
              <a:buClr>
                <a:srgbClr val="F16234"/>
              </a:buClr>
              <a:buAutoNum type="arabicPeriod" startAt="4"/>
              <a:tabLst>
                <a:tab pos="241300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każdym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kraju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członkowskim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zostanie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wytypowana</a:t>
            </a:r>
            <a:r>
              <a:rPr dirty="0" sz="1200" spc="-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jednostka</a:t>
            </a:r>
            <a:r>
              <a:rPr dirty="0" sz="1200" spc="-4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certyfikująca</a:t>
            </a:r>
            <a:r>
              <a:rPr dirty="0" sz="1200" spc="-5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platformy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i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potwierdzająca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	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zgodność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z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eFTI.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85"/>
              </a:spcBef>
              <a:buClr>
                <a:srgbClr val="F16234"/>
              </a:buClr>
              <a:buFont typeface="Verdana"/>
              <a:buAutoNum type="arabicPeriod" startAt="4"/>
            </a:pPr>
            <a:endParaRPr sz="1200">
              <a:latin typeface="Verdana"/>
              <a:cs typeface="Verdana"/>
            </a:endParaRPr>
          </a:p>
          <a:p>
            <a:pPr marL="241300" marR="278765" indent="-229235">
              <a:lnSpc>
                <a:spcPct val="100000"/>
              </a:lnSpc>
              <a:buClr>
                <a:srgbClr val="F16234"/>
              </a:buClr>
              <a:buAutoNum type="arabicPeriod" startAt="4"/>
              <a:tabLst>
                <a:tab pos="241300" algn="l"/>
              </a:tabLst>
            </a:pP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Wstępnie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przewiduje</a:t>
            </a:r>
            <a:r>
              <a:rPr dirty="0" sz="12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się,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że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postanowienia</a:t>
            </a:r>
            <a:r>
              <a:rPr dirty="0" sz="12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rozporządzenia</a:t>
            </a:r>
            <a:r>
              <a:rPr dirty="0" sz="12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po</a:t>
            </a:r>
            <a:r>
              <a:rPr dirty="0" sz="1200" spc="-3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2029</a:t>
            </a:r>
            <a:r>
              <a:rPr dirty="0" sz="1200" spc="-3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r</a:t>
            </a:r>
            <a:r>
              <a:rPr dirty="0" sz="1200" spc="-3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będą</a:t>
            </a:r>
            <a:r>
              <a:rPr dirty="0" sz="1200" spc="-3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002C6C"/>
                </a:solidFill>
                <a:latin typeface="Verdana"/>
                <a:cs typeface="Verdana"/>
              </a:rPr>
              <a:t>obowiązkowe</a:t>
            </a:r>
            <a:r>
              <a:rPr dirty="0" sz="1200" spc="-5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również</a:t>
            </a:r>
            <a:r>
              <a:rPr dirty="0" sz="12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w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kontekście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możliwości</a:t>
            </a:r>
            <a:r>
              <a:rPr dirty="0" sz="1200" spc="-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odbierania</a:t>
            </a:r>
            <a:r>
              <a:rPr dirty="0" sz="12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elektronicznej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informacji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002C6C"/>
                </a:solidFill>
                <a:latin typeface="Verdana"/>
                <a:cs typeface="Verdana"/>
              </a:rPr>
              <a:t>transportowej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przez</a:t>
            </a:r>
            <a:r>
              <a:rPr dirty="0" sz="1200" spc="-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wszystkich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partnerów</a:t>
            </a:r>
            <a:r>
              <a:rPr dirty="0" sz="12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002C6C"/>
                </a:solidFill>
                <a:latin typeface="Verdana"/>
                <a:cs typeface="Verdana"/>
              </a:rPr>
              <a:t>w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łańcuchu</a:t>
            </a:r>
            <a:r>
              <a:rPr dirty="0" sz="12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002C6C"/>
                </a:solidFill>
                <a:latin typeface="Verdana"/>
                <a:cs typeface="Verdana"/>
              </a:rPr>
              <a:t>dostaw</a:t>
            </a:r>
            <a:r>
              <a:rPr dirty="0" sz="1200" spc="-6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200" spc="-20" b="1">
                <a:solidFill>
                  <a:srgbClr val="002C6C"/>
                </a:solidFill>
                <a:latin typeface="Verdana"/>
                <a:cs typeface="Verdana"/>
              </a:rPr>
              <a:t>(B2B)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Verdana"/>
                <a:cs typeface="Verdana"/>
              </a:rPr>
              <a:t>Format</a:t>
            </a:r>
            <a:r>
              <a:rPr dirty="0" sz="2500" spc="-13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danych</a:t>
            </a:r>
            <a:r>
              <a:rPr dirty="0" sz="2500" spc="-12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zgodnie</a:t>
            </a:r>
            <a:r>
              <a:rPr dirty="0" sz="2500" spc="-125">
                <a:latin typeface="Verdana"/>
                <a:cs typeface="Verdana"/>
              </a:rPr>
              <a:t> </a:t>
            </a:r>
            <a:r>
              <a:rPr dirty="0" sz="2500" spc="-20">
                <a:latin typeface="Verdana"/>
                <a:cs typeface="Verdana"/>
              </a:rPr>
              <a:t>eFTI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7923" y="1107160"/>
            <a:ext cx="4367530" cy="3179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3664">
              <a:lnSpc>
                <a:spcPct val="110000"/>
              </a:lnSpc>
              <a:spcBef>
                <a:spcPts val="100"/>
              </a:spcBef>
            </a:pP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„Zarówno</a:t>
            </a:r>
            <a:r>
              <a:rPr dirty="0" sz="11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podmioty</a:t>
            </a:r>
            <a:r>
              <a:rPr dirty="0" sz="11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gospodarcze,</a:t>
            </a:r>
            <a:r>
              <a:rPr dirty="0" sz="11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jak</a:t>
            </a:r>
            <a:r>
              <a:rPr dirty="0" sz="11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i</a:t>
            </a:r>
            <a:r>
              <a:rPr dirty="0" sz="11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właściwe</a:t>
            </a:r>
            <a:r>
              <a:rPr dirty="0" sz="1100" spc="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002C6C"/>
                </a:solidFill>
                <a:latin typeface="Verdana"/>
                <a:cs typeface="Verdana"/>
              </a:rPr>
              <a:t>organy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musieliby</a:t>
            </a:r>
            <a:r>
              <a:rPr dirty="0" sz="1100" spc="-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podjąć</a:t>
            </a:r>
            <a:r>
              <a:rPr dirty="0" sz="1100" spc="-6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niezbędne</a:t>
            </a:r>
            <a:r>
              <a:rPr dirty="0" sz="11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działania</a:t>
            </a:r>
            <a:r>
              <a:rPr dirty="0" sz="1100" spc="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by</a:t>
            </a:r>
            <a:r>
              <a:rPr dirty="0" sz="11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umożliwić</a:t>
            </a:r>
            <a:r>
              <a:rPr dirty="0" sz="1100" spc="-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002C6C"/>
                </a:solidFill>
                <a:latin typeface="Verdana"/>
                <a:cs typeface="Verdana"/>
              </a:rPr>
              <a:t>wymianę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elektroniczną</a:t>
            </a:r>
            <a:r>
              <a:rPr dirty="0" sz="11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informacji</a:t>
            </a:r>
            <a:r>
              <a:rPr dirty="0" sz="11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regulacyjnych</a:t>
            </a:r>
            <a:r>
              <a:rPr dirty="0" sz="11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o</a:t>
            </a:r>
            <a:r>
              <a:rPr dirty="0" sz="11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002C6C"/>
                </a:solidFill>
                <a:latin typeface="Verdana"/>
                <a:cs typeface="Verdana"/>
              </a:rPr>
              <a:t>transporcie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towarowym</a:t>
            </a:r>
            <a:r>
              <a:rPr dirty="0" sz="1100" spc="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(eFTI)</a:t>
            </a:r>
            <a:r>
              <a:rPr dirty="0" sz="11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100" spc="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 b="1">
                <a:solidFill>
                  <a:srgbClr val="002C6C"/>
                </a:solidFill>
                <a:latin typeface="Verdana"/>
                <a:cs typeface="Verdana"/>
              </a:rPr>
              <a:t>ustrukturyzowanym</a:t>
            </a:r>
            <a:r>
              <a:rPr dirty="0" sz="1100" spc="-3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 b="1">
                <a:solidFill>
                  <a:srgbClr val="002C6C"/>
                </a:solidFill>
                <a:latin typeface="Verdana"/>
                <a:cs typeface="Verdana"/>
              </a:rPr>
              <a:t>formacie </a:t>
            </a:r>
            <a:r>
              <a:rPr dirty="0" sz="1100" b="1">
                <a:solidFill>
                  <a:srgbClr val="002C6C"/>
                </a:solidFill>
                <a:latin typeface="Verdana"/>
                <a:cs typeface="Verdana"/>
              </a:rPr>
              <a:t>nadającym</a:t>
            </a:r>
            <a:r>
              <a:rPr dirty="0" sz="1100" spc="-3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002C6C"/>
                </a:solidFill>
                <a:latin typeface="Verdana"/>
                <a:cs typeface="Verdana"/>
              </a:rPr>
              <a:t>się</a:t>
            </a:r>
            <a:r>
              <a:rPr dirty="0" sz="1100" spc="-4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002C6C"/>
                </a:solidFill>
                <a:latin typeface="Verdana"/>
                <a:cs typeface="Verdana"/>
              </a:rPr>
              <a:t>do</a:t>
            </a:r>
            <a:r>
              <a:rPr dirty="0" sz="1100" spc="-4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002C6C"/>
                </a:solidFill>
                <a:latin typeface="Verdana"/>
                <a:cs typeface="Verdana"/>
              </a:rPr>
              <a:t>odczytu</a:t>
            </a:r>
            <a:r>
              <a:rPr dirty="0" sz="1100" spc="-3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002C6C"/>
                </a:solidFill>
                <a:latin typeface="Verdana"/>
                <a:cs typeface="Verdana"/>
              </a:rPr>
              <a:t>maszynowego</a:t>
            </a:r>
            <a:r>
              <a:rPr dirty="0" sz="1100" spc="-6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25" b="1">
                <a:solidFill>
                  <a:srgbClr val="002C6C"/>
                </a:solidFill>
                <a:latin typeface="Verdana"/>
                <a:cs typeface="Verdana"/>
              </a:rPr>
              <a:t>za </a:t>
            </a:r>
            <a:r>
              <a:rPr dirty="0" sz="1100" spc="-10" b="1">
                <a:solidFill>
                  <a:srgbClr val="002C6C"/>
                </a:solidFill>
                <a:latin typeface="Verdana"/>
                <a:cs typeface="Verdana"/>
              </a:rPr>
              <a:t>pośrednictwem</a:t>
            </a:r>
            <a:r>
              <a:rPr dirty="0" sz="1100" spc="-4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002C6C"/>
                </a:solidFill>
                <a:latin typeface="Verdana"/>
                <a:cs typeface="Verdana"/>
              </a:rPr>
              <a:t>platform</a:t>
            </a:r>
            <a:r>
              <a:rPr dirty="0" sz="1100" spc="-2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002C6C"/>
                </a:solidFill>
                <a:latin typeface="Verdana"/>
                <a:cs typeface="Verdana"/>
              </a:rPr>
              <a:t>opartych</a:t>
            </a:r>
            <a:r>
              <a:rPr dirty="0" sz="1100" spc="-2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002C6C"/>
                </a:solidFill>
                <a:latin typeface="Verdana"/>
                <a:cs typeface="Verdana"/>
              </a:rPr>
              <a:t>na</a:t>
            </a:r>
            <a:r>
              <a:rPr dirty="0" sz="1100" spc="-10" b="1">
                <a:solidFill>
                  <a:srgbClr val="002C6C"/>
                </a:solidFill>
                <a:latin typeface="Verdana"/>
                <a:cs typeface="Verdana"/>
              </a:rPr>
              <a:t> technologiach informacyjno-komunikacyjnych </a:t>
            </a:r>
            <a:r>
              <a:rPr dirty="0" sz="1100" b="1">
                <a:solidFill>
                  <a:srgbClr val="002C6C"/>
                </a:solidFill>
                <a:latin typeface="Verdana"/>
                <a:cs typeface="Verdana"/>
              </a:rPr>
              <a:t>(platform</a:t>
            </a:r>
            <a:r>
              <a:rPr dirty="0" sz="1100" spc="2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 b="1">
                <a:solidFill>
                  <a:srgbClr val="002C6C"/>
                </a:solidFill>
                <a:latin typeface="Verdana"/>
                <a:cs typeface="Verdana"/>
              </a:rPr>
              <a:t>eFTI)”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100">
              <a:latin typeface="Verdana"/>
              <a:cs typeface="Verdana"/>
            </a:endParaRPr>
          </a:p>
          <a:p>
            <a:pPr marL="12700" marR="5080" indent="48260">
              <a:lnSpc>
                <a:spcPct val="110100"/>
              </a:lnSpc>
            </a:pP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„format</a:t>
            </a:r>
            <a:r>
              <a:rPr dirty="0" sz="11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nadający</a:t>
            </a:r>
            <a:r>
              <a:rPr dirty="0" sz="11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się</a:t>
            </a:r>
            <a:r>
              <a:rPr dirty="0" sz="11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do</a:t>
            </a:r>
            <a:r>
              <a:rPr dirty="0" sz="11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odczytu</a:t>
            </a:r>
            <a:r>
              <a:rPr dirty="0" sz="11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maszynowego”</a:t>
            </a:r>
            <a:r>
              <a:rPr dirty="0" sz="11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002C6C"/>
                </a:solidFill>
                <a:latin typeface="Verdana"/>
                <a:cs typeface="Verdana"/>
              </a:rPr>
              <a:t>oznacza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sposób</a:t>
            </a:r>
            <a:r>
              <a:rPr dirty="0" sz="11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przedstawienia danych</a:t>
            </a:r>
            <a:r>
              <a:rPr dirty="0" sz="11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1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postaci</a:t>
            </a:r>
            <a:r>
              <a:rPr dirty="0" sz="11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elektronicznej,</a:t>
            </a:r>
            <a:r>
              <a:rPr dirty="0" sz="11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002C6C"/>
                </a:solidFill>
                <a:latin typeface="Verdana"/>
                <a:cs typeface="Verdana"/>
              </a:rPr>
              <a:t>który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może</a:t>
            </a:r>
            <a:r>
              <a:rPr dirty="0" sz="11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być</a:t>
            </a:r>
            <a:r>
              <a:rPr dirty="0" sz="11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wykorzystany</a:t>
            </a:r>
            <a:r>
              <a:rPr dirty="0" sz="11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do</a:t>
            </a:r>
            <a:r>
              <a:rPr dirty="0" sz="11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automatycznego</a:t>
            </a:r>
            <a:r>
              <a:rPr dirty="0" sz="11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002C6C"/>
                </a:solidFill>
                <a:latin typeface="Verdana"/>
                <a:cs typeface="Verdana"/>
              </a:rPr>
              <a:t>przetwarzania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przez</a:t>
            </a:r>
            <a:r>
              <a:rPr dirty="0" sz="11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maszynę</a:t>
            </a:r>
            <a:r>
              <a:rPr dirty="0" sz="11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&gt;&gt;&gt;</a:t>
            </a:r>
            <a:r>
              <a:rPr dirty="0" sz="11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np.</a:t>
            </a:r>
            <a:r>
              <a:rPr dirty="0" sz="11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komunikaty</a:t>
            </a:r>
            <a:r>
              <a:rPr dirty="0" sz="1100" spc="-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EDI</a:t>
            </a:r>
            <a:r>
              <a:rPr dirty="0" sz="11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(np.</a:t>
            </a:r>
            <a:r>
              <a:rPr dirty="0" sz="11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002C6C"/>
                </a:solidFill>
                <a:latin typeface="Verdana"/>
                <a:cs typeface="Verdana"/>
              </a:rPr>
              <a:t>UN/CEFACT),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XML,</a:t>
            </a:r>
            <a:r>
              <a:rPr dirty="0" sz="1100" spc="3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interfejsy</a:t>
            </a:r>
            <a:r>
              <a:rPr dirty="0" sz="11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002C6C"/>
                </a:solidFill>
                <a:latin typeface="Verdana"/>
                <a:cs typeface="Verdana"/>
              </a:rPr>
              <a:t>API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FF0000"/>
                </a:solidFill>
                <a:latin typeface="Verdana"/>
                <a:cs typeface="Verdana"/>
              </a:rPr>
              <a:t>!!!</a:t>
            </a:r>
            <a:r>
              <a:rPr dirty="0" sz="1100" spc="-3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erdana"/>
                <a:cs typeface="Verdana"/>
              </a:rPr>
              <a:t>eCMR</a:t>
            </a:r>
            <a:r>
              <a:rPr dirty="0" sz="1100" spc="-4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erdana"/>
                <a:cs typeface="Verdana"/>
              </a:rPr>
              <a:t>nie</a:t>
            </a:r>
            <a:r>
              <a:rPr dirty="0" sz="1100" spc="-1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erdana"/>
                <a:cs typeface="Verdana"/>
              </a:rPr>
              <a:t>jest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:</a:t>
            </a:r>
            <a:r>
              <a:rPr dirty="0" sz="11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dokumentem</a:t>
            </a:r>
            <a:r>
              <a:rPr dirty="0" sz="1100" spc="-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PDF,</a:t>
            </a:r>
            <a:r>
              <a:rPr dirty="0" sz="11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zdjęciem</a:t>
            </a:r>
            <a:r>
              <a:rPr dirty="0" sz="11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002C6C"/>
                </a:solidFill>
                <a:latin typeface="Verdana"/>
                <a:cs typeface="Verdana"/>
              </a:rPr>
              <a:t>listu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przewozowego,</a:t>
            </a:r>
            <a:r>
              <a:rPr dirty="0" sz="1100" spc="-6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czy</a:t>
            </a:r>
            <a:r>
              <a:rPr dirty="0" sz="11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skanem</a:t>
            </a:r>
            <a:r>
              <a:rPr dirty="0" sz="11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002C6C"/>
                </a:solidFill>
                <a:latin typeface="Verdana"/>
                <a:cs typeface="Verdana"/>
              </a:rPr>
              <a:t>listu</a:t>
            </a:r>
            <a:r>
              <a:rPr dirty="0" sz="1100" spc="-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002C6C"/>
                </a:solidFill>
                <a:latin typeface="Verdana"/>
                <a:cs typeface="Verdana"/>
              </a:rPr>
              <a:t>przewozowego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6009" y="1091463"/>
            <a:ext cx="3783457" cy="331203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705" y="919789"/>
            <a:ext cx="8256588" cy="397202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102093" y="4792875"/>
            <a:ext cx="75628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>
                <a:solidFill>
                  <a:srgbClr val="454545"/>
                </a:solidFill>
                <a:latin typeface="Verdana"/>
                <a:cs typeface="Verdana"/>
              </a:rPr>
              <a:t>©</a:t>
            </a:r>
            <a:r>
              <a:rPr dirty="0" sz="600" spc="-1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454545"/>
                </a:solidFill>
                <a:latin typeface="Verdana"/>
                <a:cs typeface="Verdana"/>
              </a:rPr>
              <a:t>GS1 Polska</a:t>
            </a:r>
            <a:r>
              <a:rPr dirty="0" sz="600" spc="-25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600" spc="-20">
                <a:solidFill>
                  <a:srgbClr val="454545"/>
                </a:solidFill>
                <a:latin typeface="Verdana"/>
                <a:cs typeface="Verdana"/>
              </a:rPr>
              <a:t>2025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27151" y="1181480"/>
            <a:ext cx="8254365" cy="3962400"/>
            <a:chOff x="427151" y="1181480"/>
            <a:chExt cx="8254365" cy="39624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484" y="4649518"/>
              <a:ext cx="635927" cy="3859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151" y="1181480"/>
              <a:ext cx="8254110" cy="396201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">
                <a:latin typeface="Verdana"/>
                <a:cs typeface="Verdana"/>
              </a:rPr>
              <a:t>e-</a:t>
            </a:r>
            <a:r>
              <a:rPr dirty="0" sz="2500">
                <a:latin typeface="Verdana"/>
                <a:cs typeface="Verdana"/>
              </a:rPr>
              <a:t>FTI</a:t>
            </a:r>
            <a:r>
              <a:rPr dirty="0" sz="2500" spc="1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-</a:t>
            </a:r>
            <a:r>
              <a:rPr dirty="0" sz="2500" spc="15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timeline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6205601" y="3287738"/>
            <a:ext cx="616585" cy="175260"/>
          </a:xfrm>
          <a:prstGeom prst="rect">
            <a:avLst/>
          </a:prstGeom>
          <a:solidFill>
            <a:srgbClr val="F4F4F4"/>
          </a:solidFill>
        </p:spPr>
        <p:txBody>
          <a:bodyPr wrap="square" lIns="0" tIns="0" rIns="0" bIns="0" rtlCol="0" vert="horz">
            <a:spAutoFit/>
          </a:bodyPr>
          <a:lstStyle/>
          <a:p>
            <a:pPr marL="98425">
              <a:lnSpc>
                <a:spcPts val="1375"/>
              </a:lnSpc>
            </a:pPr>
            <a:r>
              <a:rPr dirty="0" sz="1300" spc="-20">
                <a:solidFill>
                  <a:srgbClr val="006FC0"/>
                </a:solidFill>
                <a:latin typeface="Verdana"/>
                <a:cs typeface="Verdana"/>
              </a:rPr>
              <a:t>2026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1884" y="1595208"/>
            <a:ext cx="616585" cy="17526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146685">
              <a:lnSpc>
                <a:spcPts val="1375"/>
              </a:lnSpc>
            </a:pPr>
            <a:r>
              <a:rPr dirty="0" sz="1300" spc="-20">
                <a:solidFill>
                  <a:srgbClr val="006FC0"/>
                </a:solidFill>
                <a:latin typeface="Verdana"/>
                <a:cs typeface="Verdana"/>
              </a:rPr>
              <a:t>July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02093" y="4792875"/>
            <a:ext cx="75628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>
                <a:solidFill>
                  <a:srgbClr val="454545"/>
                </a:solidFill>
                <a:latin typeface="Verdana"/>
                <a:cs typeface="Verdana"/>
              </a:rPr>
              <a:t>©</a:t>
            </a:r>
            <a:r>
              <a:rPr dirty="0" sz="600" spc="-1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454545"/>
                </a:solidFill>
                <a:latin typeface="Verdana"/>
                <a:cs typeface="Verdana"/>
              </a:rPr>
              <a:t>GS1 Polska</a:t>
            </a:r>
            <a:r>
              <a:rPr dirty="0" sz="600" spc="-25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600" spc="-20">
                <a:solidFill>
                  <a:srgbClr val="454545"/>
                </a:solidFill>
                <a:latin typeface="Verdana"/>
                <a:cs typeface="Verdana"/>
              </a:rPr>
              <a:t>2025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77647" y="1042796"/>
            <a:ext cx="8587740" cy="4100829"/>
            <a:chOff x="177647" y="1042796"/>
            <a:chExt cx="8587740" cy="410082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484" y="4649518"/>
              <a:ext cx="635927" cy="38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647" y="1042796"/>
              <a:ext cx="8587740" cy="41007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98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Verdana"/>
                <a:cs typeface="Verdana"/>
              </a:rPr>
              <a:t>Akt</a:t>
            </a:r>
            <a:r>
              <a:rPr dirty="0" sz="2500" spc="-9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delegowany</a:t>
            </a:r>
            <a:r>
              <a:rPr dirty="0" sz="2500" spc="-10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–</a:t>
            </a:r>
            <a:r>
              <a:rPr dirty="0" sz="2500" spc="-85">
                <a:latin typeface="Verdana"/>
                <a:cs typeface="Verdana"/>
              </a:rPr>
              <a:t> </a:t>
            </a:r>
            <a:r>
              <a:rPr dirty="0"/>
              <a:t>jednolity</a:t>
            </a:r>
            <a:r>
              <a:rPr dirty="0" spc="-60"/>
              <a:t> </a:t>
            </a:r>
            <a:r>
              <a:rPr dirty="0"/>
              <a:t>zbiór</a:t>
            </a:r>
            <a:r>
              <a:rPr dirty="0" spc="-55"/>
              <a:t> </a:t>
            </a:r>
            <a:r>
              <a:rPr dirty="0" spc="-10"/>
              <a:t>danych</a:t>
            </a:r>
            <a:r>
              <a:rPr dirty="0" spc="-45"/>
              <a:t> </a:t>
            </a:r>
            <a:r>
              <a:rPr dirty="0" spc="-20"/>
              <a:t>eFTI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4558665"/>
            <a:chOff x="0" y="0"/>
            <a:chExt cx="9144000" cy="455866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4558665"/>
            </a:xfrm>
            <a:custGeom>
              <a:avLst/>
              <a:gdLst/>
              <a:ahLst/>
              <a:cxnLst/>
              <a:rect l="l" t="t" r="r" b="b"/>
              <a:pathLst>
                <a:path w="9144000" h="4558665">
                  <a:moveTo>
                    <a:pt x="0" y="4558080"/>
                  </a:moveTo>
                  <a:lnTo>
                    <a:pt x="9144000" y="4558080"/>
                  </a:lnTo>
                  <a:lnTo>
                    <a:pt x="9143996" y="0"/>
                  </a:lnTo>
                  <a:lnTo>
                    <a:pt x="0" y="0"/>
                  </a:lnTo>
                  <a:lnTo>
                    <a:pt x="0" y="4558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190" y="37846"/>
              <a:ext cx="8797290" cy="436148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81355" y="881252"/>
            <a:ext cx="171767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01040" marR="5080" indent="-688975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454545"/>
                </a:solidFill>
                <a:latin typeface="Verdana"/>
                <a:cs typeface="Verdana"/>
              </a:rPr>
              <a:t>eFTI</a:t>
            </a:r>
            <a:r>
              <a:rPr dirty="0" sz="800" spc="-30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800" b="1">
                <a:solidFill>
                  <a:srgbClr val="454545"/>
                </a:solidFill>
                <a:latin typeface="Verdana"/>
                <a:cs typeface="Verdana"/>
              </a:rPr>
              <a:t>Gate</a:t>
            </a:r>
            <a:r>
              <a:rPr dirty="0" sz="800" spc="-2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800" b="1">
                <a:solidFill>
                  <a:srgbClr val="454545"/>
                </a:solidFill>
                <a:latin typeface="Verdana"/>
                <a:cs typeface="Verdana"/>
              </a:rPr>
              <a:t>(narodowa</a:t>
            </a:r>
            <a:r>
              <a:rPr dirty="0" sz="800" spc="-2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800" spc="-10" b="1">
                <a:solidFill>
                  <a:srgbClr val="454545"/>
                </a:solidFill>
                <a:latin typeface="Verdana"/>
                <a:cs typeface="Verdana"/>
              </a:rPr>
              <a:t>bramka </a:t>
            </a:r>
            <a:r>
              <a:rPr dirty="0" sz="800" spc="-20" b="1">
                <a:solidFill>
                  <a:srgbClr val="454545"/>
                </a:solidFill>
                <a:latin typeface="Verdana"/>
                <a:cs typeface="Verdana"/>
              </a:rPr>
              <a:t>eFTI)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56689" y="3119754"/>
            <a:ext cx="999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5.</a:t>
            </a:r>
            <a:r>
              <a:rPr dirty="0" sz="6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Przesłanie</a:t>
            </a:r>
            <a:r>
              <a:rPr dirty="0" sz="6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unikalnego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identyfikatora</a:t>
            </a:r>
            <a:r>
              <a:rPr dirty="0" sz="600" spc="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eFTI</a:t>
            </a:r>
            <a:r>
              <a:rPr dirty="0" sz="600" spc="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(B2A)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56689" y="3642436"/>
            <a:ext cx="10972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5’.</a:t>
            </a:r>
            <a:r>
              <a:rPr dirty="0" sz="600" spc="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Udostępnienie</a:t>
            </a:r>
            <a:r>
              <a:rPr dirty="0" sz="600" spc="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informacji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czytelnych</a:t>
            </a:r>
            <a:r>
              <a:rPr dirty="0" sz="6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wzrokowo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podczas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kontroli</a:t>
            </a:r>
            <a:r>
              <a:rPr dirty="0" sz="6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(B2A)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8858" y="1396111"/>
            <a:ext cx="567055" cy="254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>
                <a:solidFill>
                  <a:srgbClr val="002C6C"/>
                </a:solidFill>
                <a:latin typeface="Verdana"/>
                <a:cs typeface="Verdana"/>
              </a:rPr>
              <a:t>9.Przesył</a:t>
            </a:r>
            <a:r>
              <a:rPr dirty="0" sz="5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500" spc="-10">
                <a:solidFill>
                  <a:srgbClr val="002C6C"/>
                </a:solidFill>
                <a:latin typeface="Verdana"/>
                <a:cs typeface="Verdana"/>
              </a:rPr>
              <a:t>danych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002C6C"/>
                </a:solidFill>
                <a:latin typeface="Verdana"/>
                <a:cs typeface="Verdana"/>
              </a:rPr>
              <a:t>do</a:t>
            </a:r>
            <a:r>
              <a:rPr dirty="0" sz="500" spc="-10">
                <a:solidFill>
                  <a:srgbClr val="002C6C"/>
                </a:solidFill>
                <a:latin typeface="Verdana"/>
                <a:cs typeface="Verdana"/>
              </a:rPr>
              <a:t> organu</a:t>
            </a:r>
            <a:endParaRPr sz="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002C6C"/>
                </a:solidFill>
                <a:latin typeface="Verdana"/>
                <a:cs typeface="Verdana"/>
              </a:rPr>
              <a:t>kontrolującego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43633" y="1437894"/>
            <a:ext cx="731520" cy="254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500">
                <a:solidFill>
                  <a:srgbClr val="002C6C"/>
                </a:solidFill>
                <a:latin typeface="Verdana"/>
                <a:cs typeface="Verdana"/>
              </a:rPr>
              <a:t>6.</a:t>
            </a:r>
            <a:r>
              <a:rPr dirty="0" sz="5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500">
                <a:solidFill>
                  <a:srgbClr val="002C6C"/>
                </a:solidFill>
                <a:latin typeface="Verdana"/>
                <a:cs typeface="Verdana"/>
              </a:rPr>
              <a:t>Proces</a:t>
            </a:r>
            <a:r>
              <a:rPr dirty="0" sz="500" spc="-10">
                <a:solidFill>
                  <a:srgbClr val="002C6C"/>
                </a:solidFill>
                <a:latin typeface="Verdana"/>
                <a:cs typeface="Verdana"/>
              </a:rPr>
              <a:t> identyfikacji</a:t>
            </a:r>
            <a:r>
              <a:rPr dirty="0" sz="500" spc="50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500">
                <a:solidFill>
                  <a:srgbClr val="002C6C"/>
                </a:solidFill>
                <a:latin typeface="Verdana"/>
                <a:cs typeface="Verdana"/>
              </a:rPr>
              <a:t>i</a:t>
            </a:r>
            <a:r>
              <a:rPr dirty="0" sz="5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500">
                <a:solidFill>
                  <a:srgbClr val="002C6C"/>
                </a:solidFill>
                <a:latin typeface="Verdana"/>
                <a:cs typeface="Verdana"/>
              </a:rPr>
              <a:t>autoryzacji</a:t>
            </a:r>
            <a:r>
              <a:rPr dirty="0" sz="5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500" spc="-10">
                <a:solidFill>
                  <a:srgbClr val="002C6C"/>
                </a:solidFill>
                <a:latin typeface="Verdana"/>
                <a:cs typeface="Verdana"/>
              </a:rPr>
              <a:t>organu</a:t>
            </a:r>
            <a:r>
              <a:rPr dirty="0" sz="500" spc="50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500" spc="-10">
                <a:solidFill>
                  <a:srgbClr val="002C6C"/>
                </a:solidFill>
                <a:latin typeface="Verdana"/>
                <a:cs typeface="Verdana"/>
              </a:rPr>
              <a:t>kontrolującego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55794" y="2658567"/>
            <a:ext cx="100012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4.</a:t>
            </a:r>
            <a:r>
              <a:rPr dirty="0" sz="600" spc="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Aktualizowanie</a:t>
            </a:r>
            <a:r>
              <a:rPr dirty="0" sz="600" spc="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danych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76417" y="3433064"/>
            <a:ext cx="9594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3.</a:t>
            </a:r>
            <a:r>
              <a:rPr dirty="0" sz="6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Przesłanie</a:t>
            </a:r>
            <a:r>
              <a:rPr dirty="0" sz="6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unikalnego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identyfikatora</a:t>
            </a:r>
            <a:r>
              <a:rPr dirty="0" sz="600" spc="8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20">
                <a:solidFill>
                  <a:srgbClr val="002C6C"/>
                </a:solidFill>
                <a:latin typeface="Verdana"/>
                <a:cs typeface="Verdana"/>
              </a:rPr>
              <a:t>eFTI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981950" y="2938398"/>
            <a:ext cx="6870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7475" marR="5080" indent="-10541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1.</a:t>
            </a:r>
            <a:r>
              <a:rPr dirty="0" sz="600" spc="-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Wprowadzenie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danych</a:t>
            </a:r>
            <a:r>
              <a:rPr dirty="0" sz="6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20">
                <a:solidFill>
                  <a:srgbClr val="002C6C"/>
                </a:solidFill>
                <a:latin typeface="Verdana"/>
                <a:cs typeface="Verdana"/>
              </a:rPr>
              <a:t>dot.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 transportu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677406" y="2497582"/>
            <a:ext cx="9042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2.</a:t>
            </a:r>
            <a:r>
              <a:rPr dirty="0" sz="600" spc="-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Generowanie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unikalnego</a:t>
            </a:r>
            <a:r>
              <a:rPr dirty="0" sz="6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numeru</a:t>
            </a:r>
            <a:r>
              <a:rPr dirty="0" sz="6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25">
                <a:solidFill>
                  <a:srgbClr val="002C6C"/>
                </a:solidFill>
                <a:latin typeface="Verdana"/>
                <a:cs typeface="Verdana"/>
              </a:rPr>
              <a:t>dla</a:t>
            </a:r>
            <a:endParaRPr sz="600">
              <a:latin typeface="Verdana"/>
              <a:cs typeface="Verdana"/>
            </a:endParaRPr>
          </a:p>
          <a:p>
            <a:pPr marL="97790">
              <a:lnSpc>
                <a:spcPct val="100000"/>
              </a:lnSpc>
            </a:pP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danego</a:t>
            </a:r>
            <a:r>
              <a:rPr dirty="0" sz="6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transportu</a:t>
            </a:r>
            <a:endParaRPr sz="600">
              <a:latin typeface="Verdana"/>
              <a:cs typeface="Verdana"/>
            </a:endParaRPr>
          </a:p>
          <a:p>
            <a:pPr marL="78105">
              <a:lnSpc>
                <a:spcPct val="100000"/>
              </a:lnSpc>
            </a:pP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(identyfikator</a:t>
            </a:r>
            <a:r>
              <a:rPr dirty="0" sz="600" spc="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eFTI)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583426" y="546353"/>
            <a:ext cx="201422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454545"/>
                </a:solidFill>
                <a:latin typeface="Verdana"/>
                <a:cs typeface="Verdana"/>
              </a:rPr>
              <a:t>B2B</a:t>
            </a:r>
            <a:r>
              <a:rPr dirty="0" sz="800" spc="-30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800" b="1">
                <a:solidFill>
                  <a:srgbClr val="454545"/>
                </a:solidFill>
                <a:latin typeface="Verdana"/>
                <a:cs typeface="Verdana"/>
              </a:rPr>
              <a:t>wymiana</a:t>
            </a:r>
            <a:r>
              <a:rPr dirty="0" sz="800" spc="-4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800" b="1">
                <a:solidFill>
                  <a:srgbClr val="454545"/>
                </a:solidFill>
                <a:latin typeface="Verdana"/>
                <a:cs typeface="Verdana"/>
              </a:rPr>
              <a:t>informacji</a:t>
            </a:r>
            <a:r>
              <a:rPr dirty="0" sz="800" spc="-20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800" spc="-10" b="1">
                <a:solidFill>
                  <a:srgbClr val="454545"/>
                </a:solidFill>
                <a:latin typeface="Verdana"/>
                <a:cs typeface="Verdana"/>
              </a:rPr>
              <a:t>pomiędzy</a:t>
            </a:r>
            <a:endParaRPr sz="8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</a:pPr>
            <a:r>
              <a:rPr dirty="0" sz="800" spc="-10" b="1">
                <a:solidFill>
                  <a:srgbClr val="454545"/>
                </a:solidFill>
                <a:latin typeface="Verdana"/>
                <a:cs typeface="Verdana"/>
              </a:rPr>
              <a:t>systemami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775330" y="1261363"/>
            <a:ext cx="335216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840"/>
              </a:lnSpc>
              <a:spcBef>
                <a:spcPts val="95"/>
              </a:spcBef>
            </a:pP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PROCEDURY</a:t>
            </a:r>
            <a:r>
              <a:rPr dirty="0" sz="700" spc="-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DOSTĘPU,</a:t>
            </a:r>
            <a:r>
              <a:rPr dirty="0" sz="700" spc="-3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ZASADY</a:t>
            </a:r>
            <a:r>
              <a:rPr dirty="0" sz="700" spc="-2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I</a:t>
            </a:r>
            <a:r>
              <a:rPr dirty="0" sz="700" spc="-2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spc="-10" b="1">
                <a:solidFill>
                  <a:srgbClr val="454545"/>
                </a:solidFill>
                <a:latin typeface="Verdana"/>
                <a:cs typeface="Verdana"/>
              </a:rPr>
              <a:t>SPECYFIKACJE</a:t>
            </a:r>
            <a:r>
              <a:rPr dirty="0" sz="700" spc="-30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TECHNICZNE</a:t>
            </a:r>
            <a:r>
              <a:rPr dirty="0" sz="700" spc="-10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spc="-25" b="1">
                <a:solidFill>
                  <a:srgbClr val="454545"/>
                </a:solidFill>
                <a:latin typeface="Verdana"/>
                <a:cs typeface="Verdana"/>
              </a:rPr>
              <a:t>DLA</a:t>
            </a:r>
            <a:endParaRPr sz="700">
              <a:latin typeface="Verdana"/>
              <a:cs typeface="Verdana"/>
            </a:endParaRPr>
          </a:p>
          <a:p>
            <a:pPr algn="ctr" marL="2540">
              <a:lnSpc>
                <a:spcPts val="960"/>
              </a:lnSpc>
            </a:pP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ORGANÓW</a:t>
            </a:r>
            <a:r>
              <a:rPr dirty="0" sz="700" spc="-10" b="1">
                <a:solidFill>
                  <a:srgbClr val="454545"/>
                </a:solidFill>
                <a:latin typeface="Verdana"/>
                <a:cs typeface="Verdana"/>
              </a:rPr>
              <a:t> PAŃSTWOWYCH</a:t>
            </a:r>
            <a:r>
              <a:rPr dirty="0" sz="700" spc="-1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(akty</a:t>
            </a:r>
            <a:r>
              <a:rPr dirty="0" sz="700" spc="-3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spc="-10" b="1">
                <a:solidFill>
                  <a:srgbClr val="454545"/>
                </a:solidFill>
                <a:latin typeface="Verdana"/>
                <a:cs typeface="Verdana"/>
              </a:rPr>
              <a:t>wykonawcze</a:t>
            </a:r>
            <a:r>
              <a:rPr dirty="0" sz="800" spc="-10">
                <a:solidFill>
                  <a:srgbClr val="454545"/>
                </a:solidFill>
                <a:latin typeface="Verdana"/>
                <a:cs typeface="Verdana"/>
              </a:rPr>
              <a:t>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077972" y="939165"/>
            <a:ext cx="27463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ZESTAW</a:t>
            </a:r>
            <a:r>
              <a:rPr dirty="0" sz="700" spc="-2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DANYCH</a:t>
            </a:r>
            <a:r>
              <a:rPr dirty="0" sz="700" spc="-3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ZGODNYCH</a:t>
            </a:r>
            <a:r>
              <a:rPr dirty="0" sz="700" spc="-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Z</a:t>
            </a:r>
            <a:r>
              <a:rPr dirty="0" sz="700" spc="-30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eFTI</a:t>
            </a:r>
            <a:r>
              <a:rPr dirty="0" sz="700" spc="-3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b="1">
                <a:solidFill>
                  <a:srgbClr val="454545"/>
                </a:solidFill>
                <a:latin typeface="Verdana"/>
                <a:cs typeface="Verdana"/>
              </a:rPr>
              <a:t>(akt</a:t>
            </a:r>
            <a:r>
              <a:rPr dirty="0" sz="700" spc="-35" b="1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700" spc="-10" b="1">
                <a:solidFill>
                  <a:srgbClr val="454545"/>
                </a:solidFill>
                <a:latin typeface="Verdana"/>
                <a:cs typeface="Verdana"/>
              </a:rPr>
              <a:t>delegowany)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80282" y="1695653"/>
            <a:ext cx="853440" cy="209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7.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Zapytanie</a:t>
            </a:r>
            <a:r>
              <a:rPr dirty="0" sz="6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o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20">
                <a:solidFill>
                  <a:srgbClr val="002C6C"/>
                </a:solidFill>
                <a:latin typeface="Verdana"/>
                <a:cs typeface="Verdana"/>
              </a:rPr>
              <a:t>dane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niezbędne</a:t>
            </a:r>
            <a:r>
              <a:rPr dirty="0" sz="6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do</a:t>
            </a:r>
            <a:r>
              <a:rPr dirty="0" sz="6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kontroli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409947" y="715467"/>
            <a:ext cx="829944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8.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002C6C"/>
                </a:solidFill>
                <a:latin typeface="Verdana"/>
                <a:cs typeface="Verdana"/>
              </a:rPr>
              <a:t>Pobieranie</a:t>
            </a:r>
            <a:r>
              <a:rPr dirty="0" sz="6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002C6C"/>
                </a:solidFill>
                <a:latin typeface="Verdana"/>
                <a:cs typeface="Verdana"/>
              </a:rPr>
              <a:t>danych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464646" y="247303"/>
            <a:ext cx="127000" cy="127000"/>
            <a:chOff x="6464646" y="247303"/>
            <a:chExt cx="127000" cy="127000"/>
          </a:xfrm>
        </p:grpSpPr>
        <p:sp>
          <p:nvSpPr>
            <p:cNvPr id="20" name="object 20" descr=""/>
            <p:cNvSpPr/>
            <p:nvPr/>
          </p:nvSpPr>
          <p:spPr>
            <a:xfrm>
              <a:off x="6469253" y="251910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117195" y="0"/>
                  </a:moveTo>
                  <a:lnTo>
                    <a:pt x="0" y="0"/>
                  </a:lnTo>
                  <a:lnTo>
                    <a:pt x="0" y="117199"/>
                  </a:lnTo>
                  <a:lnTo>
                    <a:pt x="117196" y="117199"/>
                  </a:lnTo>
                  <a:lnTo>
                    <a:pt x="117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469253" y="251910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0" y="117199"/>
                  </a:moveTo>
                  <a:lnTo>
                    <a:pt x="117196" y="117199"/>
                  </a:lnTo>
                  <a:lnTo>
                    <a:pt x="117195" y="0"/>
                  </a:lnTo>
                  <a:lnTo>
                    <a:pt x="0" y="0"/>
                  </a:lnTo>
                  <a:lnTo>
                    <a:pt x="0" y="117199"/>
                  </a:lnTo>
                  <a:close/>
                </a:path>
              </a:pathLst>
            </a:custGeom>
            <a:ln w="9214">
              <a:solidFill>
                <a:srgbClr val="45454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5642483" y="243752"/>
            <a:ext cx="2581910" cy="772795"/>
            <a:chOff x="5642483" y="243752"/>
            <a:chExt cx="2581910" cy="772795"/>
          </a:xfrm>
        </p:grpSpPr>
        <p:sp>
          <p:nvSpPr>
            <p:cNvPr id="23" name="object 23" descr=""/>
            <p:cNvSpPr/>
            <p:nvPr/>
          </p:nvSpPr>
          <p:spPr>
            <a:xfrm>
              <a:off x="5648833" y="741679"/>
              <a:ext cx="2360930" cy="81280"/>
            </a:xfrm>
            <a:custGeom>
              <a:avLst/>
              <a:gdLst/>
              <a:ahLst/>
              <a:cxnLst/>
              <a:rect l="l" t="t" r="r" b="b"/>
              <a:pathLst>
                <a:path w="2360929" h="81280">
                  <a:moveTo>
                    <a:pt x="0" y="0"/>
                  </a:moveTo>
                  <a:lnTo>
                    <a:pt x="2360802" y="81280"/>
                  </a:lnTo>
                </a:path>
              </a:pathLst>
            </a:custGeom>
            <a:ln w="12700">
              <a:solidFill>
                <a:srgbClr val="878A8D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6833" y="924686"/>
              <a:ext cx="91821" cy="9143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2572" y="882142"/>
              <a:ext cx="91821" cy="9144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6108" y="243752"/>
              <a:ext cx="131912" cy="12747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3835" y="265683"/>
              <a:ext cx="91821" cy="91439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6658482" y="247904"/>
            <a:ext cx="3390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10">
                <a:solidFill>
                  <a:srgbClr val="454545"/>
                </a:solidFill>
                <a:latin typeface="Verdana"/>
                <a:cs typeface="Verdana"/>
              </a:rPr>
              <a:t>Wewnętrzne</a:t>
            </a:r>
            <a:endParaRPr sz="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400">
                <a:solidFill>
                  <a:srgbClr val="454545"/>
                </a:solidFill>
                <a:latin typeface="Verdana"/>
                <a:cs typeface="Verdana"/>
              </a:rPr>
              <a:t>systemy</a:t>
            </a:r>
            <a:r>
              <a:rPr dirty="0" sz="400" spc="-3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400" spc="-25">
                <a:solidFill>
                  <a:srgbClr val="454545"/>
                </a:solidFill>
                <a:latin typeface="Verdana"/>
                <a:cs typeface="Verdana"/>
              </a:rPr>
              <a:t>IT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377176" y="204978"/>
            <a:ext cx="27876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" spc="-10">
                <a:solidFill>
                  <a:srgbClr val="454545"/>
                </a:solidFill>
                <a:latin typeface="Verdana"/>
                <a:cs typeface="Verdana"/>
              </a:rPr>
              <a:t>Dostawcy</a:t>
            </a:r>
            <a:r>
              <a:rPr dirty="0" sz="400" spc="50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400" spc="-10">
                <a:solidFill>
                  <a:srgbClr val="454545"/>
                </a:solidFill>
                <a:latin typeface="Verdana"/>
                <a:cs typeface="Verdana"/>
              </a:rPr>
              <a:t>systemów</a:t>
            </a:r>
            <a:r>
              <a:rPr dirty="0" sz="400" spc="50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400" spc="-25">
                <a:solidFill>
                  <a:srgbClr val="454545"/>
                </a:solidFill>
                <a:latin typeface="Verdana"/>
                <a:cs typeface="Verdana"/>
              </a:rPr>
              <a:t>IT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948676" y="272542"/>
            <a:ext cx="398780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>
                <a:solidFill>
                  <a:srgbClr val="454545"/>
                </a:solidFill>
                <a:latin typeface="Verdana"/>
                <a:cs typeface="Verdana"/>
              </a:rPr>
              <a:t>Platformy</a:t>
            </a:r>
            <a:r>
              <a:rPr dirty="0" sz="400" spc="-3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dirty="0" sz="400" spc="-20">
                <a:solidFill>
                  <a:srgbClr val="454545"/>
                </a:solidFill>
                <a:latin typeface="Verdana"/>
                <a:cs typeface="Verdana"/>
              </a:rPr>
              <a:t>eFTI</a:t>
            </a:r>
            <a:endParaRPr sz="400">
              <a:latin typeface="Verdana"/>
              <a:cs typeface="Verdana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3903598" y="1074927"/>
            <a:ext cx="4333240" cy="2484755"/>
            <a:chOff x="3903598" y="1074927"/>
            <a:chExt cx="4333240" cy="2484755"/>
          </a:xfrm>
        </p:grpSpPr>
        <p:sp>
          <p:nvSpPr>
            <p:cNvPr id="32" name="object 32" descr=""/>
            <p:cNvSpPr/>
            <p:nvPr/>
          </p:nvSpPr>
          <p:spPr>
            <a:xfrm>
              <a:off x="7684008" y="1074927"/>
              <a:ext cx="553085" cy="1738630"/>
            </a:xfrm>
            <a:custGeom>
              <a:avLst/>
              <a:gdLst/>
              <a:ahLst/>
              <a:cxnLst/>
              <a:rect l="l" t="t" r="r" b="b"/>
              <a:pathLst>
                <a:path w="553084" h="1738630">
                  <a:moveTo>
                    <a:pt x="482854" y="8763"/>
                  </a:moveTo>
                  <a:lnTo>
                    <a:pt x="458978" y="0"/>
                  </a:lnTo>
                  <a:lnTo>
                    <a:pt x="23888" y="1193215"/>
                  </a:lnTo>
                  <a:lnTo>
                    <a:pt x="0" y="1184529"/>
                  </a:lnTo>
                  <a:lnTo>
                    <a:pt x="9652" y="1269111"/>
                  </a:lnTo>
                  <a:lnTo>
                    <a:pt x="68122" y="1213866"/>
                  </a:lnTo>
                  <a:lnTo>
                    <a:pt x="71628" y="1210564"/>
                  </a:lnTo>
                  <a:lnTo>
                    <a:pt x="47790" y="1201902"/>
                  </a:lnTo>
                  <a:lnTo>
                    <a:pt x="482854" y="8763"/>
                  </a:lnTo>
                  <a:close/>
                </a:path>
                <a:path w="553084" h="1738630">
                  <a:moveTo>
                    <a:pt x="552577" y="1737741"/>
                  </a:moveTo>
                  <a:lnTo>
                    <a:pt x="525233" y="99695"/>
                  </a:lnTo>
                  <a:lnTo>
                    <a:pt x="525221" y="98856"/>
                  </a:lnTo>
                  <a:lnTo>
                    <a:pt x="525018" y="86614"/>
                  </a:lnTo>
                  <a:lnTo>
                    <a:pt x="525221" y="98425"/>
                  </a:lnTo>
                  <a:lnTo>
                    <a:pt x="525221" y="98856"/>
                  </a:lnTo>
                  <a:lnTo>
                    <a:pt x="550672" y="98425"/>
                  </a:lnTo>
                  <a:lnTo>
                    <a:pt x="544245" y="86106"/>
                  </a:lnTo>
                  <a:lnTo>
                    <a:pt x="511302" y="22860"/>
                  </a:lnTo>
                  <a:lnTo>
                    <a:pt x="474472" y="99695"/>
                  </a:lnTo>
                  <a:lnTo>
                    <a:pt x="499821" y="99275"/>
                  </a:lnTo>
                  <a:lnTo>
                    <a:pt x="499618" y="86614"/>
                  </a:lnTo>
                  <a:lnTo>
                    <a:pt x="499808" y="98425"/>
                  </a:lnTo>
                  <a:lnTo>
                    <a:pt x="499821" y="99275"/>
                  </a:lnTo>
                  <a:lnTo>
                    <a:pt x="527164" y="1737741"/>
                  </a:lnTo>
                  <a:lnTo>
                    <a:pt x="527177" y="1738122"/>
                  </a:lnTo>
                  <a:lnTo>
                    <a:pt x="552577" y="1737741"/>
                  </a:lnTo>
                  <a:close/>
                </a:path>
              </a:pathLst>
            </a:custGeom>
            <a:solidFill>
              <a:srgbClr val="FAAF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9791" y="2849879"/>
              <a:ext cx="76200" cy="190753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3903599" y="1408683"/>
              <a:ext cx="3332479" cy="2151380"/>
            </a:xfrm>
            <a:custGeom>
              <a:avLst/>
              <a:gdLst/>
              <a:ahLst/>
              <a:cxnLst/>
              <a:rect l="l" t="t" r="r" b="b"/>
              <a:pathLst>
                <a:path w="3332479" h="2151379">
                  <a:moveTo>
                    <a:pt x="1137920" y="1449578"/>
                  </a:moveTo>
                  <a:lnTo>
                    <a:pt x="1127760" y="1426210"/>
                  </a:lnTo>
                  <a:lnTo>
                    <a:pt x="309321" y="1781594"/>
                  </a:lnTo>
                  <a:lnTo>
                    <a:pt x="299212" y="1758315"/>
                  </a:lnTo>
                  <a:lnTo>
                    <a:pt x="244602" y="1823593"/>
                  </a:lnTo>
                  <a:lnTo>
                    <a:pt x="329565" y="1828165"/>
                  </a:lnTo>
                  <a:lnTo>
                    <a:pt x="321665" y="1810004"/>
                  </a:lnTo>
                  <a:lnTo>
                    <a:pt x="319468" y="1804962"/>
                  </a:lnTo>
                  <a:lnTo>
                    <a:pt x="1137920" y="1449578"/>
                  </a:lnTo>
                  <a:close/>
                </a:path>
                <a:path w="3332479" h="2151379">
                  <a:moveTo>
                    <a:pt x="1426972" y="2100072"/>
                  </a:moveTo>
                  <a:lnTo>
                    <a:pt x="76200" y="2100072"/>
                  </a:lnTo>
                  <a:lnTo>
                    <a:pt x="76200" y="2074672"/>
                  </a:lnTo>
                  <a:lnTo>
                    <a:pt x="0" y="2112772"/>
                  </a:lnTo>
                  <a:lnTo>
                    <a:pt x="76200" y="2150872"/>
                  </a:lnTo>
                  <a:lnTo>
                    <a:pt x="76200" y="2125472"/>
                  </a:lnTo>
                  <a:lnTo>
                    <a:pt x="1426972" y="2125472"/>
                  </a:lnTo>
                  <a:lnTo>
                    <a:pt x="1426972" y="2100072"/>
                  </a:lnTo>
                  <a:close/>
                </a:path>
                <a:path w="3332479" h="2151379">
                  <a:moveTo>
                    <a:pt x="2925953" y="0"/>
                  </a:moveTo>
                  <a:lnTo>
                    <a:pt x="2843403" y="21336"/>
                  </a:lnTo>
                  <a:lnTo>
                    <a:pt x="2860090" y="40487"/>
                  </a:lnTo>
                  <a:lnTo>
                    <a:pt x="1563497" y="1168527"/>
                  </a:lnTo>
                  <a:lnTo>
                    <a:pt x="1580134" y="1187577"/>
                  </a:lnTo>
                  <a:lnTo>
                    <a:pt x="2876766" y="59626"/>
                  </a:lnTo>
                  <a:lnTo>
                    <a:pt x="2893441" y="78740"/>
                  </a:lnTo>
                  <a:lnTo>
                    <a:pt x="2912681" y="32131"/>
                  </a:lnTo>
                  <a:lnTo>
                    <a:pt x="2925953" y="0"/>
                  </a:lnTo>
                  <a:close/>
                </a:path>
                <a:path w="3332479" h="2151379">
                  <a:moveTo>
                    <a:pt x="3332226" y="1834896"/>
                  </a:moveTo>
                  <a:lnTo>
                    <a:pt x="3320923" y="1812290"/>
                  </a:lnTo>
                  <a:lnTo>
                    <a:pt x="2811386" y="2067369"/>
                  </a:lnTo>
                  <a:lnTo>
                    <a:pt x="2799969" y="2044573"/>
                  </a:lnTo>
                  <a:lnTo>
                    <a:pt x="2748915" y="2112772"/>
                  </a:lnTo>
                  <a:lnTo>
                    <a:pt x="2834132" y="2112772"/>
                  </a:lnTo>
                  <a:lnTo>
                    <a:pt x="2825597" y="2095754"/>
                  </a:lnTo>
                  <a:lnTo>
                    <a:pt x="2822752" y="2090077"/>
                  </a:lnTo>
                  <a:lnTo>
                    <a:pt x="3332226" y="1834896"/>
                  </a:lnTo>
                  <a:close/>
                </a:path>
              </a:pathLst>
            </a:custGeom>
            <a:solidFill>
              <a:srgbClr val="FAAF3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8258682" y="2286380"/>
            <a:ext cx="61594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50" b="1">
                <a:solidFill>
                  <a:srgbClr val="454545"/>
                </a:solidFill>
                <a:latin typeface="Verdana"/>
                <a:cs typeface="Verdana"/>
              </a:rPr>
              <a:t>1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782814" y="1723136"/>
            <a:ext cx="61594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50" b="1">
                <a:solidFill>
                  <a:srgbClr val="454545"/>
                </a:solidFill>
                <a:latin typeface="Verdana"/>
                <a:cs typeface="Verdana"/>
              </a:rPr>
              <a:t>2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894321" y="3245611"/>
            <a:ext cx="61594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50" b="1">
                <a:solidFill>
                  <a:srgbClr val="454545"/>
                </a:solidFill>
                <a:latin typeface="Verdana"/>
                <a:cs typeface="Verdana"/>
              </a:rPr>
              <a:t>3</a:t>
            </a:r>
            <a:endParaRPr sz="400">
              <a:latin typeface="Verdana"/>
              <a:cs typeface="Verdana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612126" y="744855"/>
            <a:ext cx="7426325" cy="3190875"/>
            <a:chOff x="612126" y="744855"/>
            <a:chExt cx="7426325" cy="3190875"/>
          </a:xfrm>
        </p:grpSpPr>
        <p:sp>
          <p:nvSpPr>
            <p:cNvPr id="39" name="object 39" descr=""/>
            <p:cNvSpPr/>
            <p:nvPr/>
          </p:nvSpPr>
          <p:spPr>
            <a:xfrm>
              <a:off x="6847459" y="915796"/>
              <a:ext cx="1190625" cy="433070"/>
            </a:xfrm>
            <a:custGeom>
              <a:avLst/>
              <a:gdLst/>
              <a:ahLst/>
              <a:cxnLst/>
              <a:rect l="l" t="t" r="r" b="b"/>
              <a:pathLst>
                <a:path w="1190625" h="433069">
                  <a:moveTo>
                    <a:pt x="80137" y="137033"/>
                  </a:moveTo>
                  <a:lnTo>
                    <a:pt x="76720" y="108077"/>
                  </a:lnTo>
                  <a:lnTo>
                    <a:pt x="76606" y="107061"/>
                  </a:lnTo>
                  <a:lnTo>
                    <a:pt x="76428" y="105549"/>
                  </a:lnTo>
                  <a:lnTo>
                    <a:pt x="74930" y="92964"/>
                  </a:lnTo>
                  <a:lnTo>
                    <a:pt x="71247" y="61468"/>
                  </a:lnTo>
                  <a:lnTo>
                    <a:pt x="0" y="108077"/>
                  </a:lnTo>
                  <a:lnTo>
                    <a:pt x="80137" y="137033"/>
                  </a:lnTo>
                  <a:close/>
                </a:path>
                <a:path w="1190625" h="433069">
                  <a:moveTo>
                    <a:pt x="101600" y="102616"/>
                  </a:moveTo>
                  <a:lnTo>
                    <a:pt x="100203" y="90043"/>
                  </a:lnTo>
                  <a:lnTo>
                    <a:pt x="87503" y="91440"/>
                  </a:lnTo>
                  <a:lnTo>
                    <a:pt x="89027" y="104140"/>
                  </a:lnTo>
                  <a:lnTo>
                    <a:pt x="101600" y="102616"/>
                  </a:lnTo>
                  <a:close/>
                </a:path>
                <a:path w="1190625" h="433069">
                  <a:moveTo>
                    <a:pt x="126873" y="99695"/>
                  </a:moveTo>
                  <a:lnTo>
                    <a:pt x="125349" y="86995"/>
                  </a:lnTo>
                  <a:lnTo>
                    <a:pt x="112776" y="88519"/>
                  </a:lnTo>
                  <a:lnTo>
                    <a:pt x="114300" y="101092"/>
                  </a:lnTo>
                  <a:lnTo>
                    <a:pt x="126873" y="99695"/>
                  </a:lnTo>
                  <a:close/>
                </a:path>
                <a:path w="1190625" h="433069">
                  <a:moveTo>
                    <a:pt x="152146" y="96774"/>
                  </a:moveTo>
                  <a:lnTo>
                    <a:pt x="150622" y="84074"/>
                  </a:lnTo>
                  <a:lnTo>
                    <a:pt x="138049" y="85598"/>
                  </a:lnTo>
                  <a:lnTo>
                    <a:pt x="139446" y="98171"/>
                  </a:lnTo>
                  <a:lnTo>
                    <a:pt x="152146" y="96774"/>
                  </a:lnTo>
                  <a:close/>
                </a:path>
                <a:path w="1190625" h="433069">
                  <a:moveTo>
                    <a:pt x="177292" y="93726"/>
                  </a:moveTo>
                  <a:lnTo>
                    <a:pt x="175895" y="81153"/>
                  </a:lnTo>
                  <a:lnTo>
                    <a:pt x="163195" y="82677"/>
                  </a:lnTo>
                  <a:lnTo>
                    <a:pt x="164719" y="95250"/>
                  </a:lnTo>
                  <a:lnTo>
                    <a:pt x="177292" y="93726"/>
                  </a:lnTo>
                  <a:close/>
                </a:path>
                <a:path w="1190625" h="433069">
                  <a:moveTo>
                    <a:pt x="202565" y="90805"/>
                  </a:moveTo>
                  <a:lnTo>
                    <a:pt x="201041" y="78232"/>
                  </a:lnTo>
                  <a:lnTo>
                    <a:pt x="188468" y="79756"/>
                  </a:lnTo>
                  <a:lnTo>
                    <a:pt x="189992" y="92329"/>
                  </a:lnTo>
                  <a:lnTo>
                    <a:pt x="202565" y="90805"/>
                  </a:lnTo>
                  <a:close/>
                </a:path>
                <a:path w="1190625" h="433069">
                  <a:moveTo>
                    <a:pt x="227838" y="87884"/>
                  </a:moveTo>
                  <a:lnTo>
                    <a:pt x="226314" y="75311"/>
                  </a:lnTo>
                  <a:lnTo>
                    <a:pt x="213741" y="76708"/>
                  </a:lnTo>
                  <a:lnTo>
                    <a:pt x="215138" y="89408"/>
                  </a:lnTo>
                  <a:lnTo>
                    <a:pt x="227838" y="87884"/>
                  </a:lnTo>
                  <a:close/>
                </a:path>
                <a:path w="1190625" h="433069">
                  <a:moveTo>
                    <a:pt x="252984" y="84963"/>
                  </a:moveTo>
                  <a:lnTo>
                    <a:pt x="251587" y="72390"/>
                  </a:lnTo>
                  <a:lnTo>
                    <a:pt x="238887" y="73787"/>
                  </a:lnTo>
                  <a:lnTo>
                    <a:pt x="240411" y="86487"/>
                  </a:lnTo>
                  <a:lnTo>
                    <a:pt x="252984" y="84963"/>
                  </a:lnTo>
                  <a:close/>
                </a:path>
                <a:path w="1190625" h="433069">
                  <a:moveTo>
                    <a:pt x="278257" y="82042"/>
                  </a:moveTo>
                  <a:lnTo>
                    <a:pt x="276733" y="69342"/>
                  </a:lnTo>
                  <a:lnTo>
                    <a:pt x="264160" y="70866"/>
                  </a:lnTo>
                  <a:lnTo>
                    <a:pt x="265684" y="83439"/>
                  </a:lnTo>
                  <a:lnTo>
                    <a:pt x="278257" y="82042"/>
                  </a:lnTo>
                  <a:close/>
                </a:path>
                <a:path w="1190625" h="433069">
                  <a:moveTo>
                    <a:pt x="303530" y="79121"/>
                  </a:moveTo>
                  <a:lnTo>
                    <a:pt x="302006" y="66421"/>
                  </a:lnTo>
                  <a:lnTo>
                    <a:pt x="289433" y="67945"/>
                  </a:lnTo>
                  <a:lnTo>
                    <a:pt x="290830" y="80518"/>
                  </a:lnTo>
                  <a:lnTo>
                    <a:pt x="303530" y="79121"/>
                  </a:lnTo>
                  <a:close/>
                </a:path>
                <a:path w="1190625" h="433069">
                  <a:moveTo>
                    <a:pt x="328676" y="76073"/>
                  </a:moveTo>
                  <a:lnTo>
                    <a:pt x="327279" y="63500"/>
                  </a:lnTo>
                  <a:lnTo>
                    <a:pt x="314579" y="65024"/>
                  </a:lnTo>
                  <a:lnTo>
                    <a:pt x="316103" y="77597"/>
                  </a:lnTo>
                  <a:lnTo>
                    <a:pt x="328676" y="76073"/>
                  </a:lnTo>
                  <a:close/>
                </a:path>
                <a:path w="1190625" h="433069">
                  <a:moveTo>
                    <a:pt x="353949" y="73152"/>
                  </a:moveTo>
                  <a:lnTo>
                    <a:pt x="352425" y="60579"/>
                  </a:lnTo>
                  <a:lnTo>
                    <a:pt x="339852" y="61976"/>
                  </a:lnTo>
                  <a:lnTo>
                    <a:pt x="341376" y="74676"/>
                  </a:lnTo>
                  <a:lnTo>
                    <a:pt x="353949" y="73152"/>
                  </a:lnTo>
                  <a:close/>
                </a:path>
                <a:path w="1190625" h="433069">
                  <a:moveTo>
                    <a:pt x="379222" y="70231"/>
                  </a:moveTo>
                  <a:lnTo>
                    <a:pt x="377698" y="57658"/>
                  </a:lnTo>
                  <a:lnTo>
                    <a:pt x="365125" y="59055"/>
                  </a:lnTo>
                  <a:lnTo>
                    <a:pt x="366522" y="71755"/>
                  </a:lnTo>
                  <a:lnTo>
                    <a:pt x="379222" y="70231"/>
                  </a:lnTo>
                  <a:close/>
                </a:path>
                <a:path w="1190625" h="433069">
                  <a:moveTo>
                    <a:pt x="404368" y="67310"/>
                  </a:moveTo>
                  <a:lnTo>
                    <a:pt x="402971" y="54737"/>
                  </a:lnTo>
                  <a:lnTo>
                    <a:pt x="390271" y="56134"/>
                  </a:lnTo>
                  <a:lnTo>
                    <a:pt x="391795" y="68707"/>
                  </a:lnTo>
                  <a:lnTo>
                    <a:pt x="404368" y="67310"/>
                  </a:lnTo>
                  <a:close/>
                </a:path>
                <a:path w="1190625" h="433069">
                  <a:moveTo>
                    <a:pt x="464820" y="432689"/>
                  </a:moveTo>
                  <a:lnTo>
                    <a:pt x="455726" y="407035"/>
                  </a:lnTo>
                  <a:lnTo>
                    <a:pt x="454253" y="402856"/>
                  </a:lnTo>
                  <a:lnTo>
                    <a:pt x="449986" y="390817"/>
                  </a:lnTo>
                  <a:lnTo>
                    <a:pt x="439420" y="360934"/>
                  </a:lnTo>
                  <a:lnTo>
                    <a:pt x="380365" y="422275"/>
                  </a:lnTo>
                  <a:lnTo>
                    <a:pt x="464820" y="432689"/>
                  </a:lnTo>
                  <a:close/>
                </a:path>
                <a:path w="1190625" h="433069">
                  <a:moveTo>
                    <a:pt x="478282" y="394335"/>
                  </a:moveTo>
                  <a:lnTo>
                    <a:pt x="473964" y="382397"/>
                  </a:lnTo>
                  <a:lnTo>
                    <a:pt x="462026" y="386588"/>
                  </a:lnTo>
                  <a:lnTo>
                    <a:pt x="466217" y="398526"/>
                  </a:lnTo>
                  <a:lnTo>
                    <a:pt x="478282" y="394335"/>
                  </a:lnTo>
                  <a:close/>
                </a:path>
                <a:path w="1190625" h="433069">
                  <a:moveTo>
                    <a:pt x="494919" y="50292"/>
                  </a:moveTo>
                  <a:lnTo>
                    <a:pt x="414782" y="21336"/>
                  </a:lnTo>
                  <a:lnTo>
                    <a:pt x="418477" y="52857"/>
                  </a:lnTo>
                  <a:lnTo>
                    <a:pt x="415544" y="53213"/>
                  </a:lnTo>
                  <a:lnTo>
                    <a:pt x="417017" y="65468"/>
                  </a:lnTo>
                  <a:lnTo>
                    <a:pt x="417068" y="65786"/>
                  </a:lnTo>
                  <a:lnTo>
                    <a:pt x="419963" y="65468"/>
                  </a:lnTo>
                  <a:lnTo>
                    <a:pt x="418515" y="53213"/>
                  </a:lnTo>
                  <a:lnTo>
                    <a:pt x="419836" y="64389"/>
                  </a:lnTo>
                  <a:lnTo>
                    <a:pt x="419963" y="65468"/>
                  </a:lnTo>
                  <a:lnTo>
                    <a:pt x="423672" y="97028"/>
                  </a:lnTo>
                  <a:lnTo>
                    <a:pt x="492785" y="51689"/>
                  </a:lnTo>
                  <a:lnTo>
                    <a:pt x="494919" y="50292"/>
                  </a:lnTo>
                  <a:close/>
                </a:path>
                <a:path w="1190625" h="433069">
                  <a:moveTo>
                    <a:pt x="502158" y="385826"/>
                  </a:moveTo>
                  <a:lnTo>
                    <a:pt x="497967" y="373888"/>
                  </a:lnTo>
                  <a:lnTo>
                    <a:pt x="485902" y="378079"/>
                  </a:lnTo>
                  <a:lnTo>
                    <a:pt x="490220" y="390144"/>
                  </a:lnTo>
                  <a:lnTo>
                    <a:pt x="502158" y="385826"/>
                  </a:lnTo>
                  <a:close/>
                </a:path>
                <a:path w="1190625" h="433069">
                  <a:moveTo>
                    <a:pt x="526161" y="377444"/>
                  </a:moveTo>
                  <a:lnTo>
                    <a:pt x="521843" y="365379"/>
                  </a:lnTo>
                  <a:lnTo>
                    <a:pt x="509905" y="369697"/>
                  </a:lnTo>
                  <a:lnTo>
                    <a:pt x="514096" y="381635"/>
                  </a:lnTo>
                  <a:lnTo>
                    <a:pt x="526161" y="377444"/>
                  </a:lnTo>
                  <a:close/>
                </a:path>
                <a:path w="1190625" h="433069">
                  <a:moveTo>
                    <a:pt x="550037" y="368935"/>
                  </a:moveTo>
                  <a:lnTo>
                    <a:pt x="545846" y="356997"/>
                  </a:lnTo>
                  <a:lnTo>
                    <a:pt x="533908" y="361188"/>
                  </a:lnTo>
                  <a:lnTo>
                    <a:pt x="538099" y="373126"/>
                  </a:lnTo>
                  <a:lnTo>
                    <a:pt x="550037" y="368935"/>
                  </a:lnTo>
                  <a:close/>
                </a:path>
                <a:path w="1190625" h="433069">
                  <a:moveTo>
                    <a:pt x="574040" y="360426"/>
                  </a:moveTo>
                  <a:lnTo>
                    <a:pt x="569722" y="348488"/>
                  </a:lnTo>
                  <a:lnTo>
                    <a:pt x="557784" y="352679"/>
                  </a:lnTo>
                  <a:lnTo>
                    <a:pt x="561975" y="364617"/>
                  </a:lnTo>
                  <a:lnTo>
                    <a:pt x="574040" y="360426"/>
                  </a:lnTo>
                  <a:close/>
                </a:path>
                <a:path w="1190625" h="433069">
                  <a:moveTo>
                    <a:pt x="597916" y="351917"/>
                  </a:moveTo>
                  <a:lnTo>
                    <a:pt x="593725" y="339979"/>
                  </a:lnTo>
                  <a:lnTo>
                    <a:pt x="581787" y="344170"/>
                  </a:lnTo>
                  <a:lnTo>
                    <a:pt x="585978" y="356235"/>
                  </a:lnTo>
                  <a:lnTo>
                    <a:pt x="597916" y="351917"/>
                  </a:lnTo>
                  <a:close/>
                </a:path>
                <a:path w="1190625" h="433069">
                  <a:moveTo>
                    <a:pt x="621919" y="343535"/>
                  </a:moveTo>
                  <a:lnTo>
                    <a:pt x="617601" y="331470"/>
                  </a:lnTo>
                  <a:lnTo>
                    <a:pt x="605663" y="335788"/>
                  </a:lnTo>
                  <a:lnTo>
                    <a:pt x="609981" y="347726"/>
                  </a:lnTo>
                  <a:lnTo>
                    <a:pt x="621919" y="343535"/>
                  </a:lnTo>
                  <a:close/>
                </a:path>
                <a:path w="1190625" h="433069">
                  <a:moveTo>
                    <a:pt x="645795" y="335026"/>
                  </a:moveTo>
                  <a:lnTo>
                    <a:pt x="641604" y="323088"/>
                  </a:lnTo>
                  <a:lnTo>
                    <a:pt x="629666" y="327279"/>
                  </a:lnTo>
                  <a:lnTo>
                    <a:pt x="633857" y="339217"/>
                  </a:lnTo>
                  <a:lnTo>
                    <a:pt x="645795" y="335026"/>
                  </a:lnTo>
                  <a:close/>
                </a:path>
                <a:path w="1190625" h="433069">
                  <a:moveTo>
                    <a:pt x="669798" y="326517"/>
                  </a:moveTo>
                  <a:lnTo>
                    <a:pt x="665607" y="314579"/>
                  </a:lnTo>
                  <a:lnTo>
                    <a:pt x="653542" y="318770"/>
                  </a:lnTo>
                  <a:lnTo>
                    <a:pt x="657860" y="330835"/>
                  </a:lnTo>
                  <a:lnTo>
                    <a:pt x="669798" y="326517"/>
                  </a:lnTo>
                  <a:close/>
                </a:path>
                <a:path w="1190625" h="433069">
                  <a:moveTo>
                    <a:pt x="693674" y="318008"/>
                  </a:moveTo>
                  <a:lnTo>
                    <a:pt x="689483" y="306070"/>
                  </a:lnTo>
                  <a:lnTo>
                    <a:pt x="677545" y="310388"/>
                  </a:lnTo>
                  <a:lnTo>
                    <a:pt x="681736" y="322326"/>
                  </a:lnTo>
                  <a:lnTo>
                    <a:pt x="693674" y="318008"/>
                  </a:lnTo>
                  <a:close/>
                </a:path>
                <a:path w="1190625" h="433069">
                  <a:moveTo>
                    <a:pt x="717677" y="309626"/>
                  </a:moveTo>
                  <a:lnTo>
                    <a:pt x="713486" y="297561"/>
                  </a:lnTo>
                  <a:lnTo>
                    <a:pt x="701421" y="301879"/>
                  </a:lnTo>
                  <a:lnTo>
                    <a:pt x="705739" y="313817"/>
                  </a:lnTo>
                  <a:lnTo>
                    <a:pt x="717677" y="309626"/>
                  </a:lnTo>
                  <a:close/>
                </a:path>
                <a:path w="1190625" h="433069">
                  <a:moveTo>
                    <a:pt x="741553" y="301117"/>
                  </a:moveTo>
                  <a:lnTo>
                    <a:pt x="737362" y="289179"/>
                  </a:lnTo>
                  <a:lnTo>
                    <a:pt x="725424" y="293370"/>
                  </a:lnTo>
                  <a:lnTo>
                    <a:pt x="729615" y="305308"/>
                  </a:lnTo>
                  <a:lnTo>
                    <a:pt x="741553" y="301117"/>
                  </a:lnTo>
                  <a:close/>
                </a:path>
                <a:path w="1190625" h="433069">
                  <a:moveTo>
                    <a:pt x="765556" y="292608"/>
                  </a:moveTo>
                  <a:lnTo>
                    <a:pt x="761365" y="280670"/>
                  </a:lnTo>
                  <a:lnTo>
                    <a:pt x="749300" y="284861"/>
                  </a:lnTo>
                  <a:lnTo>
                    <a:pt x="753618" y="296926"/>
                  </a:lnTo>
                  <a:lnTo>
                    <a:pt x="765556" y="292608"/>
                  </a:lnTo>
                  <a:close/>
                </a:path>
                <a:path w="1190625" h="433069">
                  <a:moveTo>
                    <a:pt x="789559" y="284226"/>
                  </a:moveTo>
                  <a:lnTo>
                    <a:pt x="785241" y="272161"/>
                  </a:lnTo>
                  <a:lnTo>
                    <a:pt x="773303" y="276479"/>
                  </a:lnTo>
                  <a:lnTo>
                    <a:pt x="777494" y="288417"/>
                  </a:lnTo>
                  <a:lnTo>
                    <a:pt x="789559" y="284226"/>
                  </a:lnTo>
                  <a:close/>
                </a:path>
                <a:path w="1190625" h="433069">
                  <a:moveTo>
                    <a:pt x="813435" y="275717"/>
                  </a:moveTo>
                  <a:lnTo>
                    <a:pt x="809244" y="263779"/>
                  </a:lnTo>
                  <a:lnTo>
                    <a:pt x="797179" y="267970"/>
                  </a:lnTo>
                  <a:lnTo>
                    <a:pt x="801497" y="279908"/>
                  </a:lnTo>
                  <a:lnTo>
                    <a:pt x="813435" y="275717"/>
                  </a:lnTo>
                  <a:close/>
                </a:path>
                <a:path w="1190625" h="433069">
                  <a:moveTo>
                    <a:pt x="837438" y="267208"/>
                  </a:moveTo>
                  <a:lnTo>
                    <a:pt x="833120" y="255270"/>
                  </a:lnTo>
                  <a:lnTo>
                    <a:pt x="821182" y="259461"/>
                  </a:lnTo>
                  <a:lnTo>
                    <a:pt x="825373" y="271399"/>
                  </a:lnTo>
                  <a:lnTo>
                    <a:pt x="837438" y="267208"/>
                  </a:lnTo>
                  <a:close/>
                </a:path>
                <a:path w="1190625" h="433069">
                  <a:moveTo>
                    <a:pt x="861314" y="258699"/>
                  </a:moveTo>
                  <a:lnTo>
                    <a:pt x="857123" y="246761"/>
                  </a:lnTo>
                  <a:lnTo>
                    <a:pt x="845185" y="250952"/>
                  </a:lnTo>
                  <a:lnTo>
                    <a:pt x="849376" y="263017"/>
                  </a:lnTo>
                  <a:lnTo>
                    <a:pt x="861314" y="258699"/>
                  </a:lnTo>
                  <a:close/>
                </a:path>
                <a:path w="1190625" h="433069">
                  <a:moveTo>
                    <a:pt x="879729" y="90297"/>
                  </a:moveTo>
                  <a:lnTo>
                    <a:pt x="877912" y="59309"/>
                  </a:lnTo>
                  <a:lnTo>
                    <a:pt x="877862" y="58547"/>
                  </a:lnTo>
                  <a:lnTo>
                    <a:pt x="865251" y="59309"/>
                  </a:lnTo>
                  <a:lnTo>
                    <a:pt x="877824" y="58547"/>
                  </a:lnTo>
                  <a:lnTo>
                    <a:pt x="877100" y="46609"/>
                  </a:lnTo>
                  <a:lnTo>
                    <a:pt x="877062" y="45847"/>
                  </a:lnTo>
                  <a:lnTo>
                    <a:pt x="875284" y="14224"/>
                  </a:lnTo>
                  <a:lnTo>
                    <a:pt x="801370" y="56769"/>
                  </a:lnTo>
                  <a:lnTo>
                    <a:pt x="879729" y="90297"/>
                  </a:lnTo>
                  <a:close/>
                </a:path>
                <a:path w="1190625" h="433069">
                  <a:moveTo>
                    <a:pt x="885317" y="250317"/>
                  </a:moveTo>
                  <a:lnTo>
                    <a:pt x="880999" y="238252"/>
                  </a:lnTo>
                  <a:lnTo>
                    <a:pt x="869061" y="242570"/>
                  </a:lnTo>
                  <a:lnTo>
                    <a:pt x="873252" y="254508"/>
                  </a:lnTo>
                  <a:lnTo>
                    <a:pt x="885317" y="250317"/>
                  </a:lnTo>
                  <a:close/>
                </a:path>
                <a:path w="1190625" h="433069">
                  <a:moveTo>
                    <a:pt x="903224" y="57023"/>
                  </a:moveTo>
                  <a:lnTo>
                    <a:pt x="902500" y="45085"/>
                  </a:lnTo>
                  <a:lnTo>
                    <a:pt x="902462" y="44323"/>
                  </a:lnTo>
                  <a:lnTo>
                    <a:pt x="889762" y="45085"/>
                  </a:lnTo>
                  <a:lnTo>
                    <a:pt x="890473" y="57023"/>
                  </a:lnTo>
                  <a:lnTo>
                    <a:pt x="890524" y="57785"/>
                  </a:lnTo>
                  <a:lnTo>
                    <a:pt x="903224" y="57023"/>
                  </a:lnTo>
                  <a:close/>
                </a:path>
                <a:path w="1190625" h="433069">
                  <a:moveTo>
                    <a:pt x="909193" y="241808"/>
                  </a:moveTo>
                  <a:lnTo>
                    <a:pt x="905002" y="229870"/>
                  </a:lnTo>
                  <a:lnTo>
                    <a:pt x="893064" y="234061"/>
                  </a:lnTo>
                  <a:lnTo>
                    <a:pt x="897255" y="245999"/>
                  </a:lnTo>
                  <a:lnTo>
                    <a:pt x="909193" y="241808"/>
                  </a:lnTo>
                  <a:close/>
                </a:path>
                <a:path w="1190625" h="433069">
                  <a:moveTo>
                    <a:pt x="928624" y="55499"/>
                  </a:moveTo>
                  <a:lnTo>
                    <a:pt x="927900" y="43561"/>
                  </a:lnTo>
                  <a:lnTo>
                    <a:pt x="927862" y="42799"/>
                  </a:lnTo>
                  <a:lnTo>
                    <a:pt x="915162" y="43561"/>
                  </a:lnTo>
                  <a:lnTo>
                    <a:pt x="915873" y="55499"/>
                  </a:lnTo>
                  <a:lnTo>
                    <a:pt x="915924" y="56261"/>
                  </a:lnTo>
                  <a:lnTo>
                    <a:pt x="928624" y="55499"/>
                  </a:lnTo>
                  <a:close/>
                </a:path>
                <a:path w="1190625" h="433069">
                  <a:moveTo>
                    <a:pt x="933196" y="233299"/>
                  </a:moveTo>
                  <a:lnTo>
                    <a:pt x="928878" y="221361"/>
                  </a:lnTo>
                  <a:lnTo>
                    <a:pt x="916940" y="225552"/>
                  </a:lnTo>
                  <a:lnTo>
                    <a:pt x="921258" y="237617"/>
                  </a:lnTo>
                  <a:lnTo>
                    <a:pt x="933196" y="233299"/>
                  </a:lnTo>
                  <a:close/>
                </a:path>
                <a:path w="1190625" h="433069">
                  <a:moveTo>
                    <a:pt x="953897" y="53975"/>
                  </a:moveTo>
                  <a:lnTo>
                    <a:pt x="953173" y="42037"/>
                  </a:lnTo>
                  <a:lnTo>
                    <a:pt x="953135" y="41275"/>
                  </a:lnTo>
                  <a:lnTo>
                    <a:pt x="940562" y="42037"/>
                  </a:lnTo>
                  <a:lnTo>
                    <a:pt x="941273" y="53975"/>
                  </a:lnTo>
                  <a:lnTo>
                    <a:pt x="941324" y="54737"/>
                  </a:lnTo>
                  <a:lnTo>
                    <a:pt x="953897" y="53975"/>
                  </a:lnTo>
                  <a:close/>
                </a:path>
                <a:path w="1190625" h="433069">
                  <a:moveTo>
                    <a:pt x="957072" y="224790"/>
                  </a:moveTo>
                  <a:lnTo>
                    <a:pt x="952881" y="212852"/>
                  </a:lnTo>
                  <a:lnTo>
                    <a:pt x="940943" y="217170"/>
                  </a:lnTo>
                  <a:lnTo>
                    <a:pt x="945134" y="229108"/>
                  </a:lnTo>
                  <a:lnTo>
                    <a:pt x="957072" y="224790"/>
                  </a:lnTo>
                  <a:close/>
                </a:path>
                <a:path w="1190625" h="433069">
                  <a:moveTo>
                    <a:pt x="979297" y="52451"/>
                  </a:moveTo>
                  <a:lnTo>
                    <a:pt x="978573" y="40513"/>
                  </a:lnTo>
                  <a:lnTo>
                    <a:pt x="978535" y="39751"/>
                  </a:lnTo>
                  <a:lnTo>
                    <a:pt x="965835" y="40513"/>
                  </a:lnTo>
                  <a:lnTo>
                    <a:pt x="966546" y="52451"/>
                  </a:lnTo>
                  <a:lnTo>
                    <a:pt x="966597" y="53213"/>
                  </a:lnTo>
                  <a:lnTo>
                    <a:pt x="979297" y="52451"/>
                  </a:lnTo>
                  <a:close/>
                </a:path>
                <a:path w="1190625" h="433069">
                  <a:moveTo>
                    <a:pt x="981075" y="216408"/>
                  </a:moveTo>
                  <a:lnTo>
                    <a:pt x="976884" y="204343"/>
                  </a:lnTo>
                  <a:lnTo>
                    <a:pt x="964819" y="208661"/>
                  </a:lnTo>
                  <a:lnTo>
                    <a:pt x="969137" y="220599"/>
                  </a:lnTo>
                  <a:lnTo>
                    <a:pt x="981075" y="216408"/>
                  </a:lnTo>
                  <a:close/>
                </a:path>
                <a:path w="1190625" h="433069">
                  <a:moveTo>
                    <a:pt x="1004697" y="50927"/>
                  </a:moveTo>
                  <a:lnTo>
                    <a:pt x="1003973" y="39116"/>
                  </a:lnTo>
                  <a:lnTo>
                    <a:pt x="1003935" y="38354"/>
                  </a:lnTo>
                  <a:lnTo>
                    <a:pt x="991235" y="39116"/>
                  </a:lnTo>
                  <a:lnTo>
                    <a:pt x="991946" y="50927"/>
                  </a:lnTo>
                  <a:lnTo>
                    <a:pt x="991997" y="51689"/>
                  </a:lnTo>
                  <a:lnTo>
                    <a:pt x="1004697" y="50927"/>
                  </a:lnTo>
                  <a:close/>
                </a:path>
                <a:path w="1190625" h="433069">
                  <a:moveTo>
                    <a:pt x="1004951" y="207899"/>
                  </a:moveTo>
                  <a:lnTo>
                    <a:pt x="1000760" y="195961"/>
                  </a:lnTo>
                  <a:lnTo>
                    <a:pt x="988822" y="200152"/>
                  </a:lnTo>
                  <a:lnTo>
                    <a:pt x="993013" y="212090"/>
                  </a:lnTo>
                  <a:lnTo>
                    <a:pt x="1004951" y="207899"/>
                  </a:lnTo>
                  <a:close/>
                </a:path>
                <a:path w="1190625" h="433069">
                  <a:moveTo>
                    <a:pt x="1028954" y="199390"/>
                  </a:moveTo>
                  <a:lnTo>
                    <a:pt x="1024763" y="187452"/>
                  </a:lnTo>
                  <a:lnTo>
                    <a:pt x="1012698" y="191643"/>
                  </a:lnTo>
                  <a:lnTo>
                    <a:pt x="1017016" y="203708"/>
                  </a:lnTo>
                  <a:lnTo>
                    <a:pt x="1028954" y="199390"/>
                  </a:lnTo>
                  <a:close/>
                </a:path>
                <a:path w="1190625" h="433069">
                  <a:moveTo>
                    <a:pt x="1029970" y="49403"/>
                  </a:moveTo>
                  <a:lnTo>
                    <a:pt x="1029246" y="37592"/>
                  </a:lnTo>
                  <a:lnTo>
                    <a:pt x="1029208" y="36830"/>
                  </a:lnTo>
                  <a:lnTo>
                    <a:pt x="1016508" y="37592"/>
                  </a:lnTo>
                  <a:lnTo>
                    <a:pt x="1017219" y="49403"/>
                  </a:lnTo>
                  <a:lnTo>
                    <a:pt x="1017270" y="50165"/>
                  </a:lnTo>
                  <a:lnTo>
                    <a:pt x="1029970" y="49403"/>
                  </a:lnTo>
                  <a:close/>
                </a:path>
                <a:path w="1190625" h="433069">
                  <a:moveTo>
                    <a:pt x="1052957" y="191008"/>
                  </a:moveTo>
                  <a:lnTo>
                    <a:pt x="1048639" y="178943"/>
                  </a:lnTo>
                  <a:lnTo>
                    <a:pt x="1036701" y="183261"/>
                  </a:lnTo>
                  <a:lnTo>
                    <a:pt x="1040892" y="195199"/>
                  </a:lnTo>
                  <a:lnTo>
                    <a:pt x="1052957" y="191008"/>
                  </a:lnTo>
                  <a:close/>
                </a:path>
                <a:path w="1190625" h="433069">
                  <a:moveTo>
                    <a:pt x="1055370" y="47879"/>
                  </a:moveTo>
                  <a:lnTo>
                    <a:pt x="1054646" y="36068"/>
                  </a:lnTo>
                  <a:lnTo>
                    <a:pt x="1054608" y="35306"/>
                  </a:lnTo>
                  <a:lnTo>
                    <a:pt x="1041908" y="36068"/>
                  </a:lnTo>
                  <a:lnTo>
                    <a:pt x="1042619" y="47879"/>
                  </a:lnTo>
                  <a:lnTo>
                    <a:pt x="1042670" y="48641"/>
                  </a:lnTo>
                  <a:lnTo>
                    <a:pt x="1055370" y="47879"/>
                  </a:lnTo>
                  <a:close/>
                </a:path>
                <a:path w="1190625" h="433069">
                  <a:moveTo>
                    <a:pt x="1076833" y="182499"/>
                  </a:moveTo>
                  <a:lnTo>
                    <a:pt x="1072642" y="170561"/>
                  </a:lnTo>
                  <a:lnTo>
                    <a:pt x="1060577" y="174752"/>
                  </a:lnTo>
                  <a:lnTo>
                    <a:pt x="1064895" y="186690"/>
                  </a:lnTo>
                  <a:lnTo>
                    <a:pt x="1076833" y="182499"/>
                  </a:lnTo>
                  <a:close/>
                </a:path>
                <a:path w="1190625" h="433069">
                  <a:moveTo>
                    <a:pt x="1080770" y="46482"/>
                  </a:moveTo>
                  <a:lnTo>
                    <a:pt x="1080046" y="34544"/>
                  </a:lnTo>
                  <a:lnTo>
                    <a:pt x="1080008" y="33782"/>
                  </a:lnTo>
                  <a:lnTo>
                    <a:pt x="1067308" y="34544"/>
                  </a:lnTo>
                  <a:lnTo>
                    <a:pt x="1068019" y="46482"/>
                  </a:lnTo>
                  <a:lnTo>
                    <a:pt x="1068070" y="47244"/>
                  </a:lnTo>
                  <a:lnTo>
                    <a:pt x="1080770" y="46482"/>
                  </a:lnTo>
                  <a:close/>
                </a:path>
                <a:path w="1190625" h="433069">
                  <a:moveTo>
                    <a:pt x="1100836" y="173990"/>
                  </a:moveTo>
                  <a:lnTo>
                    <a:pt x="1096518" y="162052"/>
                  </a:lnTo>
                  <a:lnTo>
                    <a:pt x="1084580" y="166243"/>
                  </a:lnTo>
                  <a:lnTo>
                    <a:pt x="1088771" y="178181"/>
                  </a:lnTo>
                  <a:lnTo>
                    <a:pt x="1100836" y="173990"/>
                  </a:lnTo>
                  <a:close/>
                </a:path>
                <a:path w="1190625" h="433069">
                  <a:moveTo>
                    <a:pt x="1106043" y="44958"/>
                  </a:moveTo>
                  <a:lnTo>
                    <a:pt x="1105319" y="33020"/>
                  </a:lnTo>
                  <a:lnTo>
                    <a:pt x="1105281" y="32258"/>
                  </a:lnTo>
                  <a:lnTo>
                    <a:pt x="1092581" y="33020"/>
                  </a:lnTo>
                  <a:lnTo>
                    <a:pt x="1093292" y="44958"/>
                  </a:lnTo>
                  <a:lnTo>
                    <a:pt x="1093343" y="45720"/>
                  </a:lnTo>
                  <a:lnTo>
                    <a:pt x="1106043" y="44958"/>
                  </a:lnTo>
                  <a:close/>
                </a:path>
                <a:path w="1190625" h="433069">
                  <a:moveTo>
                    <a:pt x="1175004" y="140970"/>
                  </a:moveTo>
                  <a:lnTo>
                    <a:pt x="1090422" y="130556"/>
                  </a:lnTo>
                  <a:lnTo>
                    <a:pt x="1115822" y="202311"/>
                  </a:lnTo>
                  <a:lnTo>
                    <a:pt x="1147178" y="169799"/>
                  </a:lnTo>
                  <a:lnTo>
                    <a:pt x="1160297" y="156210"/>
                  </a:lnTo>
                  <a:lnTo>
                    <a:pt x="1175004" y="140970"/>
                  </a:lnTo>
                  <a:close/>
                </a:path>
                <a:path w="1190625" h="433069">
                  <a:moveTo>
                    <a:pt x="1190371" y="33528"/>
                  </a:moveTo>
                  <a:lnTo>
                    <a:pt x="1184427" y="30988"/>
                  </a:lnTo>
                  <a:lnTo>
                    <a:pt x="1112012" y="0"/>
                  </a:lnTo>
                  <a:lnTo>
                    <a:pt x="1116584" y="76073"/>
                  </a:lnTo>
                  <a:lnTo>
                    <a:pt x="1171867" y="44196"/>
                  </a:lnTo>
                  <a:lnTo>
                    <a:pt x="1190371" y="33528"/>
                  </a:lnTo>
                  <a:close/>
                </a:path>
              </a:pathLst>
            </a:custGeom>
            <a:solidFill>
              <a:srgbClr val="878A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9399" y="1060831"/>
              <a:ext cx="206755" cy="14744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0482" y="1114298"/>
              <a:ext cx="232791" cy="203200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2497201" y="751205"/>
              <a:ext cx="1800860" cy="200025"/>
            </a:xfrm>
            <a:custGeom>
              <a:avLst/>
              <a:gdLst/>
              <a:ahLst/>
              <a:cxnLst/>
              <a:rect l="l" t="t" r="r" b="b"/>
              <a:pathLst>
                <a:path w="1800860" h="200025">
                  <a:moveTo>
                    <a:pt x="0" y="199771"/>
                  </a:moveTo>
                  <a:lnTo>
                    <a:pt x="1800478" y="0"/>
                  </a:lnTo>
                </a:path>
              </a:pathLst>
            </a:custGeom>
            <a:ln w="12700">
              <a:solidFill>
                <a:srgbClr val="878A8D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539875" y="950213"/>
              <a:ext cx="5001260" cy="826769"/>
            </a:xfrm>
            <a:custGeom>
              <a:avLst/>
              <a:gdLst/>
              <a:ahLst/>
              <a:cxnLst/>
              <a:rect l="l" t="t" r="r" b="b"/>
              <a:pathLst>
                <a:path w="5001259" h="826769">
                  <a:moveTo>
                    <a:pt x="936371" y="12319"/>
                  </a:moveTo>
                  <a:lnTo>
                    <a:pt x="932942" y="0"/>
                  </a:lnTo>
                  <a:lnTo>
                    <a:pt x="71818" y="238175"/>
                  </a:lnTo>
                  <a:lnTo>
                    <a:pt x="63373" y="207645"/>
                  </a:lnTo>
                  <a:lnTo>
                    <a:pt x="0" y="264668"/>
                  </a:lnTo>
                  <a:lnTo>
                    <a:pt x="83693" y="281051"/>
                  </a:lnTo>
                  <a:lnTo>
                    <a:pt x="76161" y="253873"/>
                  </a:lnTo>
                  <a:lnTo>
                    <a:pt x="75222" y="250494"/>
                  </a:lnTo>
                  <a:lnTo>
                    <a:pt x="936371" y="12319"/>
                  </a:lnTo>
                  <a:close/>
                </a:path>
                <a:path w="5001259" h="826769">
                  <a:moveTo>
                    <a:pt x="969137" y="417957"/>
                  </a:moveTo>
                  <a:lnTo>
                    <a:pt x="957199" y="413766"/>
                  </a:lnTo>
                  <a:lnTo>
                    <a:pt x="953008" y="425704"/>
                  </a:lnTo>
                  <a:lnTo>
                    <a:pt x="964946" y="429895"/>
                  </a:lnTo>
                  <a:lnTo>
                    <a:pt x="969137" y="417957"/>
                  </a:lnTo>
                  <a:close/>
                </a:path>
                <a:path w="5001259" h="826769">
                  <a:moveTo>
                    <a:pt x="993140" y="426339"/>
                  </a:moveTo>
                  <a:lnTo>
                    <a:pt x="981202" y="422148"/>
                  </a:lnTo>
                  <a:lnTo>
                    <a:pt x="977011" y="434086"/>
                  </a:lnTo>
                  <a:lnTo>
                    <a:pt x="988949" y="438277"/>
                  </a:lnTo>
                  <a:lnTo>
                    <a:pt x="993140" y="426339"/>
                  </a:lnTo>
                  <a:close/>
                </a:path>
                <a:path w="5001259" h="826769">
                  <a:moveTo>
                    <a:pt x="1017143" y="434721"/>
                  </a:moveTo>
                  <a:lnTo>
                    <a:pt x="1005205" y="430530"/>
                  </a:lnTo>
                  <a:lnTo>
                    <a:pt x="1001014" y="442468"/>
                  </a:lnTo>
                  <a:lnTo>
                    <a:pt x="1012952" y="446659"/>
                  </a:lnTo>
                  <a:lnTo>
                    <a:pt x="1017143" y="434721"/>
                  </a:lnTo>
                  <a:close/>
                </a:path>
                <a:path w="5001259" h="826769">
                  <a:moveTo>
                    <a:pt x="1041146" y="442976"/>
                  </a:moveTo>
                  <a:lnTo>
                    <a:pt x="1029208" y="438785"/>
                  </a:lnTo>
                  <a:lnTo>
                    <a:pt x="1025017" y="450850"/>
                  </a:lnTo>
                  <a:lnTo>
                    <a:pt x="1036955" y="455041"/>
                  </a:lnTo>
                  <a:lnTo>
                    <a:pt x="1041146" y="442976"/>
                  </a:lnTo>
                  <a:close/>
                </a:path>
                <a:path w="5001259" h="826769">
                  <a:moveTo>
                    <a:pt x="1065149" y="451358"/>
                  </a:moveTo>
                  <a:lnTo>
                    <a:pt x="1053084" y="447167"/>
                  </a:lnTo>
                  <a:lnTo>
                    <a:pt x="1049020" y="459232"/>
                  </a:lnTo>
                  <a:lnTo>
                    <a:pt x="1060958" y="463423"/>
                  </a:lnTo>
                  <a:lnTo>
                    <a:pt x="1065149" y="451358"/>
                  </a:lnTo>
                  <a:close/>
                </a:path>
                <a:path w="5001259" h="826769">
                  <a:moveTo>
                    <a:pt x="1089152" y="459740"/>
                  </a:moveTo>
                  <a:lnTo>
                    <a:pt x="1077087" y="455549"/>
                  </a:lnTo>
                  <a:lnTo>
                    <a:pt x="1072896" y="467487"/>
                  </a:lnTo>
                  <a:lnTo>
                    <a:pt x="1084961" y="471678"/>
                  </a:lnTo>
                  <a:lnTo>
                    <a:pt x="1089152" y="459740"/>
                  </a:lnTo>
                  <a:close/>
                </a:path>
                <a:path w="5001259" h="826769">
                  <a:moveTo>
                    <a:pt x="1113155" y="468122"/>
                  </a:moveTo>
                  <a:lnTo>
                    <a:pt x="1101090" y="463931"/>
                  </a:lnTo>
                  <a:lnTo>
                    <a:pt x="1096899" y="475869"/>
                  </a:lnTo>
                  <a:lnTo>
                    <a:pt x="1108964" y="480060"/>
                  </a:lnTo>
                  <a:lnTo>
                    <a:pt x="1113155" y="468122"/>
                  </a:lnTo>
                  <a:close/>
                </a:path>
                <a:path w="5001259" h="826769">
                  <a:moveTo>
                    <a:pt x="1137031" y="476504"/>
                  </a:moveTo>
                  <a:lnTo>
                    <a:pt x="1125093" y="472313"/>
                  </a:lnTo>
                  <a:lnTo>
                    <a:pt x="1120902" y="484251"/>
                  </a:lnTo>
                  <a:lnTo>
                    <a:pt x="1132967" y="488442"/>
                  </a:lnTo>
                  <a:lnTo>
                    <a:pt x="1137031" y="476504"/>
                  </a:lnTo>
                  <a:close/>
                </a:path>
                <a:path w="5001259" h="826769">
                  <a:moveTo>
                    <a:pt x="1161034" y="484759"/>
                  </a:moveTo>
                  <a:lnTo>
                    <a:pt x="1149096" y="480568"/>
                  </a:lnTo>
                  <a:lnTo>
                    <a:pt x="1144905" y="492633"/>
                  </a:lnTo>
                  <a:lnTo>
                    <a:pt x="1156843" y="496824"/>
                  </a:lnTo>
                  <a:lnTo>
                    <a:pt x="1161034" y="484759"/>
                  </a:lnTo>
                  <a:close/>
                </a:path>
                <a:path w="5001259" h="826769">
                  <a:moveTo>
                    <a:pt x="1185037" y="493141"/>
                  </a:moveTo>
                  <a:lnTo>
                    <a:pt x="1173099" y="488950"/>
                  </a:lnTo>
                  <a:lnTo>
                    <a:pt x="1168908" y="501015"/>
                  </a:lnTo>
                  <a:lnTo>
                    <a:pt x="1180846" y="505206"/>
                  </a:lnTo>
                  <a:lnTo>
                    <a:pt x="1185037" y="493141"/>
                  </a:lnTo>
                  <a:close/>
                </a:path>
                <a:path w="5001259" h="826769">
                  <a:moveTo>
                    <a:pt x="1209040" y="501523"/>
                  </a:moveTo>
                  <a:lnTo>
                    <a:pt x="1197102" y="497332"/>
                  </a:lnTo>
                  <a:lnTo>
                    <a:pt x="1192911" y="509397"/>
                  </a:lnTo>
                  <a:lnTo>
                    <a:pt x="1204849" y="513461"/>
                  </a:lnTo>
                  <a:lnTo>
                    <a:pt x="1209040" y="501523"/>
                  </a:lnTo>
                  <a:close/>
                </a:path>
                <a:path w="5001259" h="826769">
                  <a:moveTo>
                    <a:pt x="1233043" y="509905"/>
                  </a:moveTo>
                  <a:lnTo>
                    <a:pt x="1220978" y="505714"/>
                  </a:lnTo>
                  <a:lnTo>
                    <a:pt x="1216914" y="517652"/>
                  </a:lnTo>
                  <a:lnTo>
                    <a:pt x="1228852" y="521843"/>
                  </a:lnTo>
                  <a:lnTo>
                    <a:pt x="1233043" y="509905"/>
                  </a:lnTo>
                  <a:close/>
                </a:path>
                <a:path w="5001259" h="826769">
                  <a:moveTo>
                    <a:pt x="1257046" y="518287"/>
                  </a:moveTo>
                  <a:lnTo>
                    <a:pt x="1244981" y="514096"/>
                  </a:lnTo>
                  <a:lnTo>
                    <a:pt x="1240790" y="526034"/>
                  </a:lnTo>
                  <a:lnTo>
                    <a:pt x="1252855" y="530225"/>
                  </a:lnTo>
                  <a:lnTo>
                    <a:pt x="1257046" y="518287"/>
                  </a:lnTo>
                  <a:close/>
                </a:path>
                <a:path w="5001259" h="826769">
                  <a:moveTo>
                    <a:pt x="1281049" y="526542"/>
                  </a:moveTo>
                  <a:lnTo>
                    <a:pt x="1268984" y="522478"/>
                  </a:lnTo>
                  <a:lnTo>
                    <a:pt x="1264793" y="534416"/>
                  </a:lnTo>
                  <a:lnTo>
                    <a:pt x="1276858" y="538607"/>
                  </a:lnTo>
                  <a:lnTo>
                    <a:pt x="1281049" y="526542"/>
                  </a:lnTo>
                  <a:close/>
                </a:path>
                <a:path w="5001259" h="826769">
                  <a:moveTo>
                    <a:pt x="1304925" y="534924"/>
                  </a:moveTo>
                  <a:lnTo>
                    <a:pt x="1292987" y="530733"/>
                  </a:lnTo>
                  <a:lnTo>
                    <a:pt x="1288796" y="542798"/>
                  </a:lnTo>
                  <a:lnTo>
                    <a:pt x="1300861" y="546989"/>
                  </a:lnTo>
                  <a:lnTo>
                    <a:pt x="1304925" y="534924"/>
                  </a:lnTo>
                  <a:close/>
                </a:path>
                <a:path w="5001259" h="826769">
                  <a:moveTo>
                    <a:pt x="1328928" y="543306"/>
                  </a:moveTo>
                  <a:lnTo>
                    <a:pt x="1316990" y="539115"/>
                  </a:lnTo>
                  <a:lnTo>
                    <a:pt x="1312799" y="551180"/>
                  </a:lnTo>
                  <a:lnTo>
                    <a:pt x="1324737" y="555244"/>
                  </a:lnTo>
                  <a:lnTo>
                    <a:pt x="1328928" y="543306"/>
                  </a:lnTo>
                  <a:close/>
                </a:path>
                <a:path w="5001259" h="826769">
                  <a:moveTo>
                    <a:pt x="1352931" y="551688"/>
                  </a:moveTo>
                  <a:lnTo>
                    <a:pt x="1340993" y="547497"/>
                  </a:lnTo>
                  <a:lnTo>
                    <a:pt x="1336802" y="559435"/>
                  </a:lnTo>
                  <a:lnTo>
                    <a:pt x="1348740" y="563626"/>
                  </a:lnTo>
                  <a:lnTo>
                    <a:pt x="1352931" y="551688"/>
                  </a:lnTo>
                  <a:close/>
                </a:path>
                <a:path w="5001259" h="826769">
                  <a:moveTo>
                    <a:pt x="1376934" y="560070"/>
                  </a:moveTo>
                  <a:lnTo>
                    <a:pt x="1364996" y="555879"/>
                  </a:lnTo>
                  <a:lnTo>
                    <a:pt x="1360805" y="567817"/>
                  </a:lnTo>
                  <a:lnTo>
                    <a:pt x="1372743" y="572008"/>
                  </a:lnTo>
                  <a:lnTo>
                    <a:pt x="1376934" y="560070"/>
                  </a:lnTo>
                  <a:close/>
                </a:path>
                <a:path w="5001259" h="826769">
                  <a:moveTo>
                    <a:pt x="1400937" y="568325"/>
                  </a:moveTo>
                  <a:lnTo>
                    <a:pt x="1388872" y="564261"/>
                  </a:lnTo>
                  <a:lnTo>
                    <a:pt x="1384808" y="576199"/>
                  </a:lnTo>
                  <a:lnTo>
                    <a:pt x="1396746" y="580390"/>
                  </a:lnTo>
                  <a:lnTo>
                    <a:pt x="1400937" y="568325"/>
                  </a:lnTo>
                  <a:close/>
                </a:path>
                <a:path w="5001259" h="826769">
                  <a:moveTo>
                    <a:pt x="1424940" y="576707"/>
                  </a:moveTo>
                  <a:lnTo>
                    <a:pt x="1412875" y="572516"/>
                  </a:lnTo>
                  <a:lnTo>
                    <a:pt x="1408684" y="584581"/>
                  </a:lnTo>
                  <a:lnTo>
                    <a:pt x="1420749" y="588772"/>
                  </a:lnTo>
                  <a:lnTo>
                    <a:pt x="1424940" y="576707"/>
                  </a:lnTo>
                  <a:close/>
                </a:path>
                <a:path w="5001259" h="826769">
                  <a:moveTo>
                    <a:pt x="1448943" y="585089"/>
                  </a:moveTo>
                  <a:lnTo>
                    <a:pt x="1436878" y="580898"/>
                  </a:lnTo>
                  <a:lnTo>
                    <a:pt x="1432687" y="592963"/>
                  </a:lnTo>
                  <a:lnTo>
                    <a:pt x="1444752" y="597154"/>
                  </a:lnTo>
                  <a:lnTo>
                    <a:pt x="1448943" y="585089"/>
                  </a:lnTo>
                  <a:close/>
                </a:path>
                <a:path w="5001259" h="826769">
                  <a:moveTo>
                    <a:pt x="1472946" y="593471"/>
                  </a:moveTo>
                  <a:lnTo>
                    <a:pt x="1460881" y="589280"/>
                  </a:lnTo>
                  <a:lnTo>
                    <a:pt x="1456690" y="601218"/>
                  </a:lnTo>
                  <a:lnTo>
                    <a:pt x="1468755" y="605409"/>
                  </a:lnTo>
                  <a:lnTo>
                    <a:pt x="1472946" y="593471"/>
                  </a:lnTo>
                  <a:close/>
                </a:path>
                <a:path w="5001259" h="826769">
                  <a:moveTo>
                    <a:pt x="1496822" y="601853"/>
                  </a:moveTo>
                  <a:lnTo>
                    <a:pt x="1484884" y="597662"/>
                  </a:lnTo>
                  <a:lnTo>
                    <a:pt x="1480693" y="609600"/>
                  </a:lnTo>
                  <a:lnTo>
                    <a:pt x="1492631" y="613791"/>
                  </a:lnTo>
                  <a:lnTo>
                    <a:pt x="1496822" y="601853"/>
                  </a:lnTo>
                  <a:close/>
                </a:path>
                <a:path w="5001259" h="826769">
                  <a:moveTo>
                    <a:pt x="1520825" y="610235"/>
                  </a:moveTo>
                  <a:lnTo>
                    <a:pt x="1508887" y="606044"/>
                  </a:lnTo>
                  <a:lnTo>
                    <a:pt x="1504696" y="617982"/>
                  </a:lnTo>
                  <a:lnTo>
                    <a:pt x="1516634" y="622173"/>
                  </a:lnTo>
                  <a:lnTo>
                    <a:pt x="1520825" y="610235"/>
                  </a:lnTo>
                  <a:close/>
                </a:path>
                <a:path w="5001259" h="826769">
                  <a:moveTo>
                    <a:pt x="1544828" y="618490"/>
                  </a:moveTo>
                  <a:lnTo>
                    <a:pt x="1532890" y="614299"/>
                  </a:lnTo>
                  <a:lnTo>
                    <a:pt x="1528699" y="626364"/>
                  </a:lnTo>
                  <a:lnTo>
                    <a:pt x="1540637" y="630555"/>
                  </a:lnTo>
                  <a:lnTo>
                    <a:pt x="1544828" y="618490"/>
                  </a:lnTo>
                  <a:close/>
                </a:path>
                <a:path w="5001259" h="826769">
                  <a:moveTo>
                    <a:pt x="1568831" y="626872"/>
                  </a:moveTo>
                  <a:lnTo>
                    <a:pt x="1556893" y="622681"/>
                  </a:lnTo>
                  <a:lnTo>
                    <a:pt x="1552702" y="634746"/>
                  </a:lnTo>
                  <a:lnTo>
                    <a:pt x="1564640" y="638937"/>
                  </a:lnTo>
                  <a:lnTo>
                    <a:pt x="1568831" y="626872"/>
                  </a:lnTo>
                  <a:close/>
                </a:path>
                <a:path w="5001259" h="826769">
                  <a:moveTo>
                    <a:pt x="1592834" y="635254"/>
                  </a:moveTo>
                  <a:lnTo>
                    <a:pt x="1580769" y="631063"/>
                  </a:lnTo>
                  <a:lnTo>
                    <a:pt x="1576578" y="643001"/>
                  </a:lnTo>
                  <a:lnTo>
                    <a:pt x="1588643" y="647192"/>
                  </a:lnTo>
                  <a:lnTo>
                    <a:pt x="1592834" y="635254"/>
                  </a:lnTo>
                  <a:close/>
                </a:path>
                <a:path w="5001259" h="826769">
                  <a:moveTo>
                    <a:pt x="1616837" y="643636"/>
                  </a:moveTo>
                  <a:lnTo>
                    <a:pt x="1604772" y="639445"/>
                  </a:lnTo>
                  <a:lnTo>
                    <a:pt x="1600581" y="651383"/>
                  </a:lnTo>
                  <a:lnTo>
                    <a:pt x="1612646" y="655574"/>
                  </a:lnTo>
                  <a:lnTo>
                    <a:pt x="1616837" y="643636"/>
                  </a:lnTo>
                  <a:close/>
                </a:path>
                <a:path w="5001259" h="826769">
                  <a:moveTo>
                    <a:pt x="1640840" y="652018"/>
                  </a:moveTo>
                  <a:lnTo>
                    <a:pt x="1628775" y="647827"/>
                  </a:lnTo>
                  <a:lnTo>
                    <a:pt x="1624584" y="659765"/>
                  </a:lnTo>
                  <a:lnTo>
                    <a:pt x="1636649" y="663956"/>
                  </a:lnTo>
                  <a:lnTo>
                    <a:pt x="1640840" y="652018"/>
                  </a:lnTo>
                  <a:close/>
                </a:path>
                <a:path w="5001259" h="826769">
                  <a:moveTo>
                    <a:pt x="1664716" y="660273"/>
                  </a:moveTo>
                  <a:lnTo>
                    <a:pt x="1652778" y="656082"/>
                  </a:lnTo>
                  <a:lnTo>
                    <a:pt x="1648587" y="668147"/>
                  </a:lnTo>
                  <a:lnTo>
                    <a:pt x="1660525" y="672338"/>
                  </a:lnTo>
                  <a:lnTo>
                    <a:pt x="1664716" y="660273"/>
                  </a:lnTo>
                  <a:close/>
                </a:path>
                <a:path w="5001259" h="826769">
                  <a:moveTo>
                    <a:pt x="1688719" y="668655"/>
                  </a:moveTo>
                  <a:lnTo>
                    <a:pt x="1676781" y="664464"/>
                  </a:lnTo>
                  <a:lnTo>
                    <a:pt x="1672590" y="676529"/>
                  </a:lnTo>
                  <a:lnTo>
                    <a:pt x="1684528" y="680720"/>
                  </a:lnTo>
                  <a:lnTo>
                    <a:pt x="1688719" y="668655"/>
                  </a:lnTo>
                  <a:close/>
                </a:path>
                <a:path w="5001259" h="826769">
                  <a:moveTo>
                    <a:pt x="1712722" y="677037"/>
                  </a:moveTo>
                  <a:lnTo>
                    <a:pt x="1700784" y="672846"/>
                  </a:lnTo>
                  <a:lnTo>
                    <a:pt x="1696593" y="684911"/>
                  </a:lnTo>
                  <a:lnTo>
                    <a:pt x="1708531" y="688975"/>
                  </a:lnTo>
                  <a:lnTo>
                    <a:pt x="1712722" y="677037"/>
                  </a:lnTo>
                  <a:close/>
                </a:path>
                <a:path w="5001259" h="826769">
                  <a:moveTo>
                    <a:pt x="1736725" y="685419"/>
                  </a:moveTo>
                  <a:lnTo>
                    <a:pt x="1724787" y="681228"/>
                  </a:lnTo>
                  <a:lnTo>
                    <a:pt x="1720596" y="693166"/>
                  </a:lnTo>
                  <a:lnTo>
                    <a:pt x="1732534" y="697357"/>
                  </a:lnTo>
                  <a:lnTo>
                    <a:pt x="1736725" y="685419"/>
                  </a:lnTo>
                  <a:close/>
                </a:path>
                <a:path w="5001259" h="826769">
                  <a:moveTo>
                    <a:pt x="1760728" y="693801"/>
                  </a:moveTo>
                  <a:lnTo>
                    <a:pt x="1748663" y="689610"/>
                  </a:lnTo>
                  <a:lnTo>
                    <a:pt x="1744599" y="701548"/>
                  </a:lnTo>
                  <a:lnTo>
                    <a:pt x="1756537" y="705739"/>
                  </a:lnTo>
                  <a:lnTo>
                    <a:pt x="1760728" y="693801"/>
                  </a:lnTo>
                  <a:close/>
                </a:path>
                <a:path w="5001259" h="826769">
                  <a:moveTo>
                    <a:pt x="1784718" y="702056"/>
                  </a:moveTo>
                  <a:lnTo>
                    <a:pt x="1772653" y="697992"/>
                  </a:lnTo>
                  <a:lnTo>
                    <a:pt x="1768475" y="709930"/>
                  </a:lnTo>
                  <a:lnTo>
                    <a:pt x="1780540" y="714121"/>
                  </a:lnTo>
                  <a:lnTo>
                    <a:pt x="1784718" y="702056"/>
                  </a:lnTo>
                  <a:close/>
                </a:path>
                <a:path w="5001259" h="826769">
                  <a:moveTo>
                    <a:pt x="1808734" y="710438"/>
                  </a:moveTo>
                  <a:lnTo>
                    <a:pt x="1796669" y="706247"/>
                  </a:lnTo>
                  <a:lnTo>
                    <a:pt x="1792478" y="718312"/>
                  </a:lnTo>
                  <a:lnTo>
                    <a:pt x="1804543" y="722503"/>
                  </a:lnTo>
                  <a:lnTo>
                    <a:pt x="1808734" y="710438"/>
                  </a:lnTo>
                  <a:close/>
                </a:path>
                <a:path w="5001259" h="826769">
                  <a:moveTo>
                    <a:pt x="1832610" y="718820"/>
                  </a:moveTo>
                  <a:lnTo>
                    <a:pt x="1820672" y="714629"/>
                  </a:lnTo>
                  <a:lnTo>
                    <a:pt x="1816481" y="726694"/>
                  </a:lnTo>
                  <a:lnTo>
                    <a:pt x="1828546" y="730885"/>
                  </a:lnTo>
                  <a:lnTo>
                    <a:pt x="1832610" y="718820"/>
                  </a:lnTo>
                  <a:close/>
                </a:path>
                <a:path w="5001259" h="826769">
                  <a:moveTo>
                    <a:pt x="1856613" y="727202"/>
                  </a:moveTo>
                  <a:lnTo>
                    <a:pt x="1844675" y="723011"/>
                  </a:lnTo>
                  <a:lnTo>
                    <a:pt x="1840484" y="734949"/>
                  </a:lnTo>
                  <a:lnTo>
                    <a:pt x="1852422" y="739140"/>
                  </a:lnTo>
                  <a:lnTo>
                    <a:pt x="1856613" y="727202"/>
                  </a:lnTo>
                  <a:close/>
                </a:path>
                <a:path w="5001259" h="826769">
                  <a:moveTo>
                    <a:pt x="1880616" y="735584"/>
                  </a:moveTo>
                  <a:lnTo>
                    <a:pt x="1868678" y="731393"/>
                  </a:lnTo>
                  <a:lnTo>
                    <a:pt x="1864487" y="743331"/>
                  </a:lnTo>
                  <a:lnTo>
                    <a:pt x="1876425" y="747522"/>
                  </a:lnTo>
                  <a:lnTo>
                    <a:pt x="1880616" y="735584"/>
                  </a:lnTo>
                  <a:close/>
                </a:path>
                <a:path w="5001259" h="826769">
                  <a:moveTo>
                    <a:pt x="1904619" y="743966"/>
                  </a:moveTo>
                  <a:lnTo>
                    <a:pt x="1892681" y="739775"/>
                  </a:lnTo>
                  <a:lnTo>
                    <a:pt x="1888490" y="751713"/>
                  </a:lnTo>
                  <a:lnTo>
                    <a:pt x="1900428" y="755904"/>
                  </a:lnTo>
                  <a:lnTo>
                    <a:pt x="1904619" y="743966"/>
                  </a:lnTo>
                  <a:close/>
                </a:path>
                <a:path w="5001259" h="826769">
                  <a:moveTo>
                    <a:pt x="1928622" y="752221"/>
                  </a:moveTo>
                  <a:lnTo>
                    <a:pt x="1916557" y="748030"/>
                  </a:lnTo>
                  <a:lnTo>
                    <a:pt x="1912493" y="760095"/>
                  </a:lnTo>
                  <a:lnTo>
                    <a:pt x="1924431" y="764286"/>
                  </a:lnTo>
                  <a:lnTo>
                    <a:pt x="1928622" y="752221"/>
                  </a:lnTo>
                  <a:close/>
                </a:path>
                <a:path w="5001259" h="826769">
                  <a:moveTo>
                    <a:pt x="1952625" y="760603"/>
                  </a:moveTo>
                  <a:lnTo>
                    <a:pt x="1940560" y="756412"/>
                  </a:lnTo>
                  <a:lnTo>
                    <a:pt x="1936369" y="768477"/>
                  </a:lnTo>
                  <a:lnTo>
                    <a:pt x="1948434" y="772668"/>
                  </a:lnTo>
                  <a:lnTo>
                    <a:pt x="1952625" y="760603"/>
                  </a:lnTo>
                  <a:close/>
                </a:path>
                <a:path w="5001259" h="826769">
                  <a:moveTo>
                    <a:pt x="1976628" y="768985"/>
                  </a:moveTo>
                  <a:lnTo>
                    <a:pt x="1964563" y="764794"/>
                  </a:lnTo>
                  <a:lnTo>
                    <a:pt x="1960372" y="776732"/>
                  </a:lnTo>
                  <a:lnTo>
                    <a:pt x="1972437" y="780923"/>
                  </a:lnTo>
                  <a:lnTo>
                    <a:pt x="1976628" y="768985"/>
                  </a:lnTo>
                  <a:close/>
                </a:path>
                <a:path w="5001259" h="826769">
                  <a:moveTo>
                    <a:pt x="2000504" y="777367"/>
                  </a:moveTo>
                  <a:lnTo>
                    <a:pt x="1988566" y="773176"/>
                  </a:lnTo>
                  <a:lnTo>
                    <a:pt x="1984375" y="785114"/>
                  </a:lnTo>
                  <a:lnTo>
                    <a:pt x="1996440" y="789305"/>
                  </a:lnTo>
                  <a:lnTo>
                    <a:pt x="2000504" y="777367"/>
                  </a:lnTo>
                  <a:close/>
                </a:path>
                <a:path w="5001259" h="826769">
                  <a:moveTo>
                    <a:pt x="2091563" y="815721"/>
                  </a:moveTo>
                  <a:lnTo>
                    <a:pt x="2073973" y="797687"/>
                  </a:lnTo>
                  <a:lnTo>
                    <a:pt x="2032127" y="754761"/>
                  </a:lnTo>
                  <a:lnTo>
                    <a:pt x="2021674" y="784771"/>
                  </a:lnTo>
                  <a:lnTo>
                    <a:pt x="2012569" y="781558"/>
                  </a:lnTo>
                  <a:lnTo>
                    <a:pt x="2008378" y="793496"/>
                  </a:lnTo>
                  <a:lnTo>
                    <a:pt x="2017522" y="796709"/>
                  </a:lnTo>
                  <a:lnTo>
                    <a:pt x="2007108" y="826643"/>
                  </a:lnTo>
                  <a:lnTo>
                    <a:pt x="2091563" y="815721"/>
                  </a:lnTo>
                  <a:close/>
                </a:path>
                <a:path w="5001259" h="826769">
                  <a:moveTo>
                    <a:pt x="5001247" y="375666"/>
                  </a:moveTo>
                  <a:lnTo>
                    <a:pt x="4916043" y="373507"/>
                  </a:lnTo>
                  <a:lnTo>
                    <a:pt x="4929543" y="402272"/>
                  </a:lnTo>
                  <a:lnTo>
                    <a:pt x="4231386" y="729107"/>
                  </a:lnTo>
                  <a:lnTo>
                    <a:pt x="4236847" y="740664"/>
                  </a:lnTo>
                  <a:lnTo>
                    <a:pt x="4934902" y="413689"/>
                  </a:lnTo>
                  <a:lnTo>
                    <a:pt x="4948428" y="442468"/>
                  </a:lnTo>
                  <a:lnTo>
                    <a:pt x="4984483" y="396875"/>
                  </a:lnTo>
                  <a:lnTo>
                    <a:pt x="5001247" y="375666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209794" y="1688211"/>
              <a:ext cx="540385" cy="111760"/>
            </a:xfrm>
            <a:custGeom>
              <a:avLst/>
              <a:gdLst/>
              <a:ahLst/>
              <a:cxnLst/>
              <a:rect l="l" t="t" r="r" b="b"/>
              <a:pathLst>
                <a:path w="540385" h="111760">
                  <a:moveTo>
                    <a:pt x="0" y="111505"/>
                  </a:moveTo>
                  <a:lnTo>
                    <a:pt x="540130" y="0"/>
                  </a:lnTo>
                </a:path>
              </a:pathLst>
            </a:custGeom>
            <a:ln w="12700">
              <a:solidFill>
                <a:srgbClr val="878A8D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12114" y="1647062"/>
              <a:ext cx="2125345" cy="1747520"/>
            </a:xfrm>
            <a:custGeom>
              <a:avLst/>
              <a:gdLst/>
              <a:ahLst/>
              <a:cxnLst/>
              <a:rect l="l" t="t" r="r" b="b"/>
              <a:pathLst>
                <a:path w="2125345" h="1747520">
                  <a:moveTo>
                    <a:pt x="76085" y="1509141"/>
                  </a:moveTo>
                  <a:lnTo>
                    <a:pt x="44335" y="1509141"/>
                  </a:lnTo>
                  <a:lnTo>
                    <a:pt x="47498" y="0"/>
                  </a:lnTo>
                  <a:lnTo>
                    <a:pt x="34798" y="0"/>
                  </a:lnTo>
                  <a:lnTo>
                    <a:pt x="31635" y="1509141"/>
                  </a:lnTo>
                  <a:lnTo>
                    <a:pt x="0" y="1509141"/>
                  </a:lnTo>
                  <a:lnTo>
                    <a:pt x="37833" y="1585214"/>
                  </a:lnTo>
                  <a:lnTo>
                    <a:pt x="69761" y="1521714"/>
                  </a:lnTo>
                  <a:lnTo>
                    <a:pt x="76085" y="1509141"/>
                  </a:lnTo>
                  <a:close/>
                </a:path>
                <a:path w="2125345" h="1747520">
                  <a:moveTo>
                    <a:pt x="1095654" y="64643"/>
                  </a:moveTo>
                  <a:lnTo>
                    <a:pt x="1023899" y="110617"/>
                  </a:lnTo>
                  <a:lnTo>
                    <a:pt x="1051179" y="126860"/>
                  </a:lnTo>
                  <a:lnTo>
                    <a:pt x="223532" y="1516761"/>
                  </a:lnTo>
                  <a:lnTo>
                    <a:pt x="234454" y="1523238"/>
                  </a:lnTo>
                  <a:lnTo>
                    <a:pt x="1062101" y="133350"/>
                  </a:lnTo>
                  <a:lnTo>
                    <a:pt x="1089431" y="149606"/>
                  </a:lnTo>
                  <a:lnTo>
                    <a:pt x="1091895" y="115951"/>
                  </a:lnTo>
                  <a:lnTo>
                    <a:pt x="1095654" y="64643"/>
                  </a:lnTo>
                  <a:close/>
                </a:path>
                <a:path w="2125345" h="1747520">
                  <a:moveTo>
                    <a:pt x="2124976" y="1464068"/>
                  </a:moveTo>
                  <a:lnTo>
                    <a:pt x="2118614" y="1457693"/>
                  </a:lnTo>
                  <a:lnTo>
                    <a:pt x="2089175" y="1494777"/>
                  </a:lnTo>
                  <a:lnTo>
                    <a:pt x="2069553" y="1536192"/>
                  </a:lnTo>
                  <a:lnTo>
                    <a:pt x="2059749" y="1580184"/>
                  </a:lnTo>
                  <a:lnTo>
                    <a:pt x="2059749" y="1625028"/>
                  </a:lnTo>
                  <a:lnTo>
                    <a:pt x="2069553" y="1668983"/>
                  </a:lnTo>
                  <a:lnTo>
                    <a:pt x="2089175" y="1710283"/>
                  </a:lnTo>
                  <a:lnTo>
                    <a:pt x="2118614" y="1747189"/>
                  </a:lnTo>
                  <a:lnTo>
                    <a:pt x="2124976" y="1740827"/>
                  </a:lnTo>
                  <a:lnTo>
                    <a:pt x="2096884" y="1705432"/>
                  </a:lnTo>
                  <a:lnTo>
                    <a:pt x="2078164" y="1665884"/>
                  </a:lnTo>
                  <a:lnTo>
                    <a:pt x="2068791" y="1623872"/>
                  </a:lnTo>
                  <a:lnTo>
                    <a:pt x="2068791" y="1581023"/>
                  </a:lnTo>
                  <a:lnTo>
                    <a:pt x="2078164" y="1538998"/>
                  </a:lnTo>
                  <a:lnTo>
                    <a:pt x="2096884" y="1499463"/>
                  </a:lnTo>
                  <a:lnTo>
                    <a:pt x="2124976" y="1464068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671869" y="3104749"/>
              <a:ext cx="65405" cy="289560"/>
            </a:xfrm>
            <a:custGeom>
              <a:avLst/>
              <a:gdLst/>
              <a:ahLst/>
              <a:cxnLst/>
              <a:rect l="l" t="t" r="r" b="b"/>
              <a:pathLst>
                <a:path w="65405" h="289560">
                  <a:moveTo>
                    <a:pt x="65234" y="283129"/>
                  </a:moveTo>
                  <a:lnTo>
                    <a:pt x="37141" y="247733"/>
                  </a:lnTo>
                  <a:lnTo>
                    <a:pt x="18412" y="208196"/>
                  </a:lnTo>
                  <a:lnTo>
                    <a:pt x="9048" y="166175"/>
                  </a:lnTo>
                  <a:lnTo>
                    <a:pt x="9048" y="123326"/>
                  </a:lnTo>
                  <a:lnTo>
                    <a:pt x="18412" y="81305"/>
                  </a:lnTo>
                  <a:lnTo>
                    <a:pt x="37141" y="41768"/>
                  </a:lnTo>
                  <a:lnTo>
                    <a:pt x="65233" y="6372"/>
                  </a:lnTo>
                  <a:lnTo>
                    <a:pt x="58860" y="0"/>
                  </a:lnTo>
                  <a:lnTo>
                    <a:pt x="29430" y="37081"/>
                  </a:lnTo>
                  <a:lnTo>
                    <a:pt x="9810" y="78494"/>
                  </a:lnTo>
                  <a:lnTo>
                    <a:pt x="0" y="122495"/>
                  </a:lnTo>
                  <a:lnTo>
                    <a:pt x="0" y="167340"/>
                  </a:lnTo>
                  <a:lnTo>
                    <a:pt x="9810" y="211286"/>
                  </a:lnTo>
                  <a:lnTo>
                    <a:pt x="29430" y="252587"/>
                  </a:lnTo>
                  <a:lnTo>
                    <a:pt x="58861" y="289502"/>
                  </a:lnTo>
                  <a:lnTo>
                    <a:pt x="65234" y="283129"/>
                  </a:lnTo>
                  <a:close/>
                </a:path>
              </a:pathLst>
            </a:custGeom>
            <a:ln w="5310">
              <a:solidFill>
                <a:srgbClr val="45454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24487" y="3140785"/>
              <a:ext cx="131348" cy="217885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2661200" y="3643127"/>
              <a:ext cx="65405" cy="289560"/>
            </a:xfrm>
            <a:custGeom>
              <a:avLst/>
              <a:gdLst/>
              <a:ahLst/>
              <a:cxnLst/>
              <a:rect l="l" t="t" r="r" b="b"/>
              <a:pathLst>
                <a:path w="65405" h="289560">
                  <a:moveTo>
                    <a:pt x="0" y="122495"/>
                  </a:moveTo>
                  <a:lnTo>
                    <a:pt x="0" y="167340"/>
                  </a:lnTo>
                  <a:lnTo>
                    <a:pt x="9810" y="211286"/>
                  </a:lnTo>
                  <a:lnTo>
                    <a:pt x="29430" y="252587"/>
                  </a:lnTo>
                  <a:lnTo>
                    <a:pt x="58861" y="289502"/>
                  </a:lnTo>
                  <a:lnTo>
                    <a:pt x="65234" y="283129"/>
                  </a:lnTo>
                  <a:lnTo>
                    <a:pt x="37141" y="247733"/>
                  </a:lnTo>
                  <a:lnTo>
                    <a:pt x="18412" y="208196"/>
                  </a:lnTo>
                  <a:lnTo>
                    <a:pt x="9048" y="166175"/>
                  </a:lnTo>
                  <a:lnTo>
                    <a:pt x="9048" y="123326"/>
                  </a:lnTo>
                  <a:lnTo>
                    <a:pt x="18412" y="81305"/>
                  </a:lnTo>
                  <a:lnTo>
                    <a:pt x="37141" y="41768"/>
                  </a:lnTo>
                  <a:lnTo>
                    <a:pt x="65233" y="6372"/>
                  </a:lnTo>
                  <a:lnTo>
                    <a:pt x="58860" y="0"/>
                  </a:lnTo>
                  <a:lnTo>
                    <a:pt x="29430" y="37081"/>
                  </a:lnTo>
                  <a:lnTo>
                    <a:pt x="9810" y="78494"/>
                  </a:lnTo>
                  <a:lnTo>
                    <a:pt x="0" y="122495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661200" y="3643127"/>
              <a:ext cx="65405" cy="289560"/>
            </a:xfrm>
            <a:custGeom>
              <a:avLst/>
              <a:gdLst/>
              <a:ahLst/>
              <a:cxnLst/>
              <a:rect l="l" t="t" r="r" b="b"/>
              <a:pathLst>
                <a:path w="65405" h="289560">
                  <a:moveTo>
                    <a:pt x="65234" y="283129"/>
                  </a:moveTo>
                  <a:lnTo>
                    <a:pt x="37141" y="247733"/>
                  </a:lnTo>
                  <a:lnTo>
                    <a:pt x="18412" y="208196"/>
                  </a:lnTo>
                  <a:lnTo>
                    <a:pt x="9048" y="166175"/>
                  </a:lnTo>
                  <a:lnTo>
                    <a:pt x="9048" y="123326"/>
                  </a:lnTo>
                  <a:lnTo>
                    <a:pt x="18412" y="81305"/>
                  </a:lnTo>
                  <a:lnTo>
                    <a:pt x="37141" y="41768"/>
                  </a:lnTo>
                  <a:lnTo>
                    <a:pt x="65233" y="6372"/>
                  </a:lnTo>
                  <a:lnTo>
                    <a:pt x="58860" y="0"/>
                  </a:lnTo>
                  <a:lnTo>
                    <a:pt x="29430" y="37081"/>
                  </a:lnTo>
                  <a:lnTo>
                    <a:pt x="9810" y="78494"/>
                  </a:lnTo>
                  <a:lnTo>
                    <a:pt x="0" y="122495"/>
                  </a:lnTo>
                  <a:lnTo>
                    <a:pt x="0" y="167340"/>
                  </a:lnTo>
                  <a:lnTo>
                    <a:pt x="9810" y="211286"/>
                  </a:lnTo>
                  <a:lnTo>
                    <a:pt x="29430" y="252587"/>
                  </a:lnTo>
                  <a:lnTo>
                    <a:pt x="58861" y="289502"/>
                  </a:lnTo>
                  <a:lnTo>
                    <a:pt x="65234" y="283129"/>
                  </a:lnTo>
                  <a:close/>
                </a:path>
              </a:pathLst>
            </a:custGeom>
            <a:ln w="5310">
              <a:solidFill>
                <a:srgbClr val="45454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13819" y="3679163"/>
              <a:ext cx="131348" cy="217885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1121326" y="3637311"/>
              <a:ext cx="65405" cy="289560"/>
            </a:xfrm>
            <a:custGeom>
              <a:avLst/>
              <a:gdLst/>
              <a:ahLst/>
              <a:cxnLst/>
              <a:rect l="l" t="t" r="r" b="b"/>
              <a:pathLst>
                <a:path w="65405" h="289560">
                  <a:moveTo>
                    <a:pt x="0" y="122495"/>
                  </a:moveTo>
                  <a:lnTo>
                    <a:pt x="0" y="167340"/>
                  </a:lnTo>
                  <a:lnTo>
                    <a:pt x="9810" y="211286"/>
                  </a:lnTo>
                  <a:lnTo>
                    <a:pt x="29430" y="252587"/>
                  </a:lnTo>
                  <a:lnTo>
                    <a:pt x="58861" y="289502"/>
                  </a:lnTo>
                  <a:lnTo>
                    <a:pt x="65233" y="283129"/>
                  </a:lnTo>
                  <a:lnTo>
                    <a:pt x="37141" y="247733"/>
                  </a:lnTo>
                  <a:lnTo>
                    <a:pt x="18412" y="208196"/>
                  </a:lnTo>
                  <a:lnTo>
                    <a:pt x="9048" y="166175"/>
                  </a:lnTo>
                  <a:lnTo>
                    <a:pt x="9048" y="123326"/>
                  </a:lnTo>
                  <a:lnTo>
                    <a:pt x="18412" y="81305"/>
                  </a:lnTo>
                  <a:lnTo>
                    <a:pt x="37141" y="41768"/>
                  </a:lnTo>
                  <a:lnTo>
                    <a:pt x="65233" y="6372"/>
                  </a:lnTo>
                  <a:lnTo>
                    <a:pt x="58860" y="0"/>
                  </a:lnTo>
                  <a:lnTo>
                    <a:pt x="29430" y="37081"/>
                  </a:lnTo>
                  <a:lnTo>
                    <a:pt x="9810" y="78494"/>
                  </a:lnTo>
                  <a:lnTo>
                    <a:pt x="0" y="122495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121326" y="3637311"/>
              <a:ext cx="65405" cy="289560"/>
            </a:xfrm>
            <a:custGeom>
              <a:avLst/>
              <a:gdLst/>
              <a:ahLst/>
              <a:cxnLst/>
              <a:rect l="l" t="t" r="r" b="b"/>
              <a:pathLst>
                <a:path w="65405" h="289560">
                  <a:moveTo>
                    <a:pt x="65233" y="283129"/>
                  </a:moveTo>
                  <a:lnTo>
                    <a:pt x="37141" y="247733"/>
                  </a:lnTo>
                  <a:lnTo>
                    <a:pt x="18412" y="208196"/>
                  </a:lnTo>
                  <a:lnTo>
                    <a:pt x="9048" y="166175"/>
                  </a:lnTo>
                  <a:lnTo>
                    <a:pt x="9048" y="123326"/>
                  </a:lnTo>
                  <a:lnTo>
                    <a:pt x="18412" y="81305"/>
                  </a:lnTo>
                  <a:lnTo>
                    <a:pt x="37141" y="41768"/>
                  </a:lnTo>
                  <a:lnTo>
                    <a:pt x="65233" y="6372"/>
                  </a:lnTo>
                  <a:lnTo>
                    <a:pt x="58860" y="0"/>
                  </a:lnTo>
                  <a:lnTo>
                    <a:pt x="29430" y="37081"/>
                  </a:lnTo>
                  <a:lnTo>
                    <a:pt x="9810" y="78494"/>
                  </a:lnTo>
                  <a:lnTo>
                    <a:pt x="0" y="122495"/>
                  </a:lnTo>
                  <a:lnTo>
                    <a:pt x="0" y="167340"/>
                  </a:lnTo>
                  <a:lnTo>
                    <a:pt x="9810" y="211286"/>
                  </a:lnTo>
                  <a:lnTo>
                    <a:pt x="29430" y="252587"/>
                  </a:lnTo>
                  <a:lnTo>
                    <a:pt x="58861" y="289502"/>
                  </a:lnTo>
                  <a:lnTo>
                    <a:pt x="65233" y="283129"/>
                  </a:lnTo>
                  <a:close/>
                </a:path>
              </a:pathLst>
            </a:custGeom>
            <a:ln w="5310">
              <a:solidFill>
                <a:srgbClr val="45454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3944" y="3673347"/>
              <a:ext cx="131348" cy="217885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1149901" y="3107924"/>
              <a:ext cx="65405" cy="289560"/>
            </a:xfrm>
            <a:custGeom>
              <a:avLst/>
              <a:gdLst/>
              <a:ahLst/>
              <a:cxnLst/>
              <a:rect l="l" t="t" r="r" b="b"/>
              <a:pathLst>
                <a:path w="65405" h="289560">
                  <a:moveTo>
                    <a:pt x="0" y="122495"/>
                  </a:moveTo>
                  <a:lnTo>
                    <a:pt x="0" y="167340"/>
                  </a:lnTo>
                  <a:lnTo>
                    <a:pt x="9810" y="211286"/>
                  </a:lnTo>
                  <a:lnTo>
                    <a:pt x="29430" y="252587"/>
                  </a:lnTo>
                  <a:lnTo>
                    <a:pt x="58861" y="289502"/>
                  </a:lnTo>
                  <a:lnTo>
                    <a:pt x="65233" y="283129"/>
                  </a:lnTo>
                  <a:lnTo>
                    <a:pt x="37141" y="247733"/>
                  </a:lnTo>
                  <a:lnTo>
                    <a:pt x="18412" y="208196"/>
                  </a:lnTo>
                  <a:lnTo>
                    <a:pt x="9048" y="166175"/>
                  </a:lnTo>
                  <a:lnTo>
                    <a:pt x="9048" y="123326"/>
                  </a:lnTo>
                  <a:lnTo>
                    <a:pt x="18412" y="81305"/>
                  </a:lnTo>
                  <a:lnTo>
                    <a:pt x="37141" y="41768"/>
                  </a:lnTo>
                  <a:lnTo>
                    <a:pt x="65233" y="6372"/>
                  </a:lnTo>
                  <a:lnTo>
                    <a:pt x="58860" y="0"/>
                  </a:lnTo>
                  <a:lnTo>
                    <a:pt x="29430" y="37081"/>
                  </a:lnTo>
                  <a:lnTo>
                    <a:pt x="9810" y="78494"/>
                  </a:lnTo>
                  <a:lnTo>
                    <a:pt x="0" y="122495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149901" y="3107924"/>
              <a:ext cx="65405" cy="289560"/>
            </a:xfrm>
            <a:custGeom>
              <a:avLst/>
              <a:gdLst/>
              <a:ahLst/>
              <a:cxnLst/>
              <a:rect l="l" t="t" r="r" b="b"/>
              <a:pathLst>
                <a:path w="65405" h="289560">
                  <a:moveTo>
                    <a:pt x="65233" y="283129"/>
                  </a:moveTo>
                  <a:lnTo>
                    <a:pt x="37141" y="247733"/>
                  </a:lnTo>
                  <a:lnTo>
                    <a:pt x="18412" y="208196"/>
                  </a:lnTo>
                  <a:lnTo>
                    <a:pt x="9048" y="166175"/>
                  </a:lnTo>
                  <a:lnTo>
                    <a:pt x="9048" y="123326"/>
                  </a:lnTo>
                  <a:lnTo>
                    <a:pt x="18412" y="81305"/>
                  </a:lnTo>
                  <a:lnTo>
                    <a:pt x="37141" y="41768"/>
                  </a:lnTo>
                  <a:lnTo>
                    <a:pt x="65233" y="6372"/>
                  </a:lnTo>
                  <a:lnTo>
                    <a:pt x="58860" y="0"/>
                  </a:lnTo>
                  <a:lnTo>
                    <a:pt x="29430" y="37081"/>
                  </a:lnTo>
                  <a:lnTo>
                    <a:pt x="9810" y="78494"/>
                  </a:lnTo>
                  <a:lnTo>
                    <a:pt x="0" y="122495"/>
                  </a:lnTo>
                  <a:lnTo>
                    <a:pt x="0" y="167340"/>
                  </a:lnTo>
                  <a:lnTo>
                    <a:pt x="9810" y="211286"/>
                  </a:lnTo>
                  <a:lnTo>
                    <a:pt x="29430" y="252587"/>
                  </a:lnTo>
                  <a:lnTo>
                    <a:pt x="58861" y="289502"/>
                  </a:lnTo>
                  <a:lnTo>
                    <a:pt x="65233" y="283129"/>
                  </a:lnTo>
                  <a:close/>
                </a:path>
              </a:pathLst>
            </a:custGeom>
            <a:ln w="5310">
              <a:solidFill>
                <a:srgbClr val="45454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2519" y="3143960"/>
              <a:ext cx="131348" cy="217885"/>
            </a:xfrm>
            <a:prstGeom prst="rect">
              <a:avLst/>
            </a:prstGeom>
          </p:spPr>
        </p:pic>
      </p:grpSp>
      <p:sp>
        <p:nvSpPr>
          <p:cNvPr id="57" name="object 57" descr=""/>
          <p:cNvSpPr txBox="1"/>
          <p:nvPr/>
        </p:nvSpPr>
        <p:spPr>
          <a:xfrm>
            <a:off x="1356741" y="2332735"/>
            <a:ext cx="61594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50" b="1">
                <a:solidFill>
                  <a:srgbClr val="454545"/>
                </a:solidFill>
                <a:latin typeface="Verdana"/>
                <a:cs typeface="Verdana"/>
              </a:rPr>
              <a:t>6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60" name="object 6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61" name="object 6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8" name="object 58" descr=""/>
          <p:cNvSpPr txBox="1"/>
          <p:nvPr/>
        </p:nvSpPr>
        <p:spPr>
          <a:xfrm>
            <a:off x="1310132" y="2071877"/>
            <a:ext cx="61594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50" b="1">
                <a:solidFill>
                  <a:srgbClr val="454545"/>
                </a:solidFill>
                <a:latin typeface="Verdana"/>
                <a:cs typeface="Verdana"/>
              </a:rPr>
              <a:t>7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18261" y="2414777"/>
            <a:ext cx="61594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50" b="1">
                <a:solidFill>
                  <a:srgbClr val="454545"/>
                </a:solidFill>
                <a:latin typeface="Verdana"/>
                <a:cs typeface="Verdana"/>
              </a:rPr>
              <a:t>9</a:t>
            </a:r>
            <a:endParaRPr sz="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Verdana"/>
                <a:cs typeface="Verdana"/>
              </a:rPr>
              <a:t>Digitalizacja</a:t>
            </a:r>
            <a:r>
              <a:rPr dirty="0" sz="2500" spc="-7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-</a:t>
            </a:r>
            <a:r>
              <a:rPr dirty="0" sz="2500" spc="-95">
                <a:latin typeface="Verdana"/>
                <a:cs typeface="Verdana"/>
              </a:rPr>
              <a:t> </a:t>
            </a:r>
            <a:r>
              <a:rPr dirty="0" sz="2500" spc="-20">
                <a:latin typeface="Verdana"/>
                <a:cs typeface="Verdana"/>
              </a:rPr>
              <a:t>fakty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28066" y="1344295"/>
            <a:ext cx="4020820" cy="3003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180" marR="362585" indent="-285115">
              <a:lnSpc>
                <a:spcPct val="100000"/>
              </a:lnSpc>
              <a:spcBef>
                <a:spcPts val="105"/>
              </a:spcBef>
              <a:buClr>
                <a:srgbClr val="F16234"/>
              </a:buClr>
              <a:buFont typeface="Arial"/>
              <a:buChar char="•"/>
              <a:tabLst>
                <a:tab pos="297180" algn="l"/>
              </a:tabLst>
            </a:pPr>
            <a:r>
              <a:rPr dirty="0" sz="1400" b="1">
                <a:solidFill>
                  <a:srgbClr val="002C6C"/>
                </a:solidFill>
                <a:latin typeface="Verdana"/>
                <a:cs typeface="Verdana"/>
              </a:rPr>
              <a:t>ok</a:t>
            </a:r>
            <a:r>
              <a:rPr dirty="0" sz="1400" spc="-4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2C6C"/>
                </a:solidFill>
                <a:latin typeface="Verdana"/>
                <a:cs typeface="Verdana"/>
              </a:rPr>
              <a:t>99%</a:t>
            </a:r>
            <a:r>
              <a:rPr dirty="0" sz="1400" spc="-3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dokumentów</a:t>
            </a:r>
            <a:r>
              <a:rPr dirty="0" sz="14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handlowych</a:t>
            </a:r>
            <a:r>
              <a:rPr dirty="0" sz="1400" spc="-7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spc="-50">
                <a:solidFill>
                  <a:srgbClr val="002C6C"/>
                </a:solidFill>
                <a:latin typeface="Verdana"/>
                <a:cs typeface="Verdana"/>
              </a:rPr>
              <a:t>i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transportowych</a:t>
            </a:r>
            <a:r>
              <a:rPr dirty="0" sz="1400" spc="-6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na</a:t>
            </a:r>
            <a:r>
              <a:rPr dirty="0" sz="14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świecie</a:t>
            </a:r>
            <a:r>
              <a:rPr dirty="0" sz="14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ma</a:t>
            </a:r>
            <a:r>
              <a:rPr dirty="0" sz="14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002C6C"/>
                </a:solidFill>
                <a:latin typeface="Verdana"/>
                <a:cs typeface="Verdana"/>
              </a:rPr>
              <a:t>postać papierową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80"/>
              </a:spcBef>
              <a:buClr>
                <a:srgbClr val="F16234"/>
              </a:buClr>
              <a:buFont typeface="Arial"/>
              <a:buChar char="•"/>
            </a:pPr>
            <a:endParaRPr sz="1400">
              <a:latin typeface="Verdana"/>
              <a:cs typeface="Verdana"/>
            </a:endParaRPr>
          </a:p>
          <a:p>
            <a:pPr marL="297180" marR="5080" indent="-285115">
              <a:lnSpc>
                <a:spcPct val="100000"/>
              </a:lnSpc>
              <a:buClr>
                <a:srgbClr val="F16234"/>
              </a:buClr>
              <a:buFont typeface="Arial"/>
              <a:buChar char="•"/>
              <a:tabLst>
                <a:tab pos="297180" algn="l"/>
              </a:tabLst>
            </a:pP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4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UE</a:t>
            </a:r>
            <a:r>
              <a:rPr dirty="0" sz="14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każdego</a:t>
            </a:r>
            <a:r>
              <a:rPr dirty="0" sz="14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roku</a:t>
            </a:r>
            <a:r>
              <a:rPr dirty="0" sz="14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wykorzystuje</a:t>
            </a:r>
            <a:r>
              <a:rPr dirty="0" sz="14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się</a:t>
            </a:r>
            <a:r>
              <a:rPr dirty="0" sz="14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spc="-25" b="1">
                <a:solidFill>
                  <a:srgbClr val="002C6C"/>
                </a:solidFill>
                <a:latin typeface="Verdana"/>
                <a:cs typeface="Verdana"/>
              </a:rPr>
              <a:t>400 </a:t>
            </a:r>
            <a:r>
              <a:rPr dirty="0" sz="1400" b="1">
                <a:solidFill>
                  <a:srgbClr val="002C6C"/>
                </a:solidFill>
                <a:latin typeface="Verdana"/>
                <a:cs typeface="Verdana"/>
              </a:rPr>
              <a:t>–</a:t>
            </a:r>
            <a:r>
              <a:rPr dirty="0" sz="1400" spc="-4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2C6C"/>
                </a:solidFill>
                <a:latin typeface="Verdana"/>
                <a:cs typeface="Verdana"/>
              </a:rPr>
              <a:t>500</a:t>
            </a:r>
            <a:r>
              <a:rPr dirty="0" sz="1400" spc="-3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2C6C"/>
                </a:solidFill>
                <a:latin typeface="Verdana"/>
                <a:cs typeface="Verdana"/>
              </a:rPr>
              <a:t>mln</a:t>
            </a:r>
            <a:r>
              <a:rPr dirty="0" sz="1400" spc="-3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papierowych</a:t>
            </a:r>
            <a:r>
              <a:rPr dirty="0" sz="14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002C6C"/>
                </a:solidFill>
                <a:latin typeface="Verdana"/>
                <a:cs typeface="Verdana"/>
              </a:rPr>
              <a:t>listów przewozowych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75"/>
              </a:spcBef>
              <a:buClr>
                <a:srgbClr val="F16234"/>
              </a:buClr>
              <a:buFont typeface="Arial"/>
              <a:buChar char="•"/>
            </a:pPr>
            <a:endParaRPr sz="1400">
              <a:latin typeface="Verdana"/>
              <a:cs typeface="Verdana"/>
            </a:endParaRPr>
          </a:p>
          <a:p>
            <a:pPr marL="297180" marR="65405" indent="-285115">
              <a:lnSpc>
                <a:spcPct val="100000"/>
              </a:lnSpc>
              <a:buClr>
                <a:srgbClr val="F16234"/>
              </a:buClr>
              <a:buFont typeface="Arial"/>
              <a:buChar char="•"/>
              <a:tabLst>
                <a:tab pos="297180" algn="l"/>
              </a:tabLst>
            </a:pP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cyfryzacja</a:t>
            </a:r>
            <a:r>
              <a:rPr dirty="0" sz="1400" spc="-8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papierowych</a:t>
            </a:r>
            <a:r>
              <a:rPr dirty="0" sz="1400" spc="-8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002C6C"/>
                </a:solidFill>
                <a:latin typeface="Verdana"/>
                <a:cs typeface="Verdana"/>
              </a:rPr>
              <a:t>listów przewozowych</a:t>
            </a:r>
            <a:r>
              <a:rPr dirty="0" sz="14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może</a:t>
            </a:r>
            <a:r>
              <a:rPr dirty="0" sz="1400" spc="-1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obniżyć</a:t>
            </a:r>
            <a:r>
              <a:rPr dirty="0" sz="14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koszty</a:t>
            </a:r>
            <a:r>
              <a:rPr dirty="0" sz="14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o</a:t>
            </a:r>
            <a:r>
              <a:rPr dirty="0" sz="14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002C6C"/>
                </a:solidFill>
                <a:latin typeface="Verdana"/>
                <a:cs typeface="Verdana"/>
              </a:rPr>
              <a:t>ok </a:t>
            </a:r>
            <a:r>
              <a:rPr dirty="0" sz="1400" b="1">
                <a:solidFill>
                  <a:srgbClr val="002C6C"/>
                </a:solidFill>
                <a:latin typeface="Verdana"/>
                <a:cs typeface="Verdana"/>
              </a:rPr>
              <a:t>3</a:t>
            </a:r>
            <a:r>
              <a:rPr dirty="0" sz="1400" spc="-2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2C6C"/>
                </a:solidFill>
                <a:latin typeface="Verdana"/>
                <a:cs typeface="Verdana"/>
              </a:rPr>
              <a:t>EUR</a:t>
            </a:r>
            <a:r>
              <a:rPr dirty="0" sz="1400" spc="-2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na</a:t>
            </a:r>
            <a:r>
              <a:rPr dirty="0" sz="14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każdym</a:t>
            </a:r>
            <a:r>
              <a:rPr dirty="0" sz="14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dokumencie,</a:t>
            </a:r>
            <a:r>
              <a:rPr dirty="0" sz="14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002C6C"/>
                </a:solidFill>
                <a:latin typeface="Verdana"/>
                <a:cs typeface="Verdana"/>
              </a:rPr>
              <a:t>co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wskazuje</a:t>
            </a:r>
            <a:r>
              <a:rPr dirty="0" sz="14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na</a:t>
            </a:r>
            <a:r>
              <a:rPr dirty="0" sz="14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roczne</a:t>
            </a:r>
            <a:r>
              <a:rPr dirty="0" sz="14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oszczędności</a:t>
            </a:r>
            <a:r>
              <a:rPr dirty="0" sz="14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spc="-50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endParaRPr sz="1400">
              <a:latin typeface="Verdana"/>
              <a:cs typeface="Verdana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002C6C"/>
                </a:solidFill>
                <a:latin typeface="Verdana"/>
                <a:cs typeface="Verdana"/>
              </a:rPr>
              <a:t>wysokości</a:t>
            </a:r>
            <a:r>
              <a:rPr dirty="0" sz="14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2C6C"/>
                </a:solidFill>
                <a:latin typeface="Verdana"/>
                <a:cs typeface="Verdana"/>
              </a:rPr>
              <a:t>ok</a:t>
            </a:r>
            <a:r>
              <a:rPr dirty="0" sz="1400" spc="-2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2C6C"/>
                </a:solidFill>
                <a:latin typeface="Verdana"/>
                <a:cs typeface="Verdana"/>
              </a:rPr>
              <a:t>1,5</a:t>
            </a:r>
            <a:r>
              <a:rPr dirty="0" sz="1400" spc="-2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002C6C"/>
                </a:solidFill>
                <a:latin typeface="Verdana"/>
                <a:cs typeface="Verdana"/>
              </a:rPr>
              <a:t>mld</a:t>
            </a:r>
            <a:r>
              <a:rPr dirty="0" sz="1400" spc="-3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400" spc="-25" b="1">
                <a:solidFill>
                  <a:srgbClr val="002C6C"/>
                </a:solidFill>
                <a:latin typeface="Verdana"/>
                <a:cs typeface="Verdana"/>
              </a:rPr>
              <a:t>EUR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821" y="1091463"/>
            <a:ext cx="4025519" cy="331199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0"/>
            <a:ext cx="9143980" cy="5143498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"/>
            <a:ext cx="9144000" cy="4541520"/>
            <a:chOff x="0" y="25"/>
            <a:chExt cx="9144000" cy="4541520"/>
          </a:xfrm>
        </p:grpSpPr>
        <p:sp>
          <p:nvSpPr>
            <p:cNvPr id="3" name="object 3" descr=""/>
            <p:cNvSpPr/>
            <p:nvPr/>
          </p:nvSpPr>
          <p:spPr>
            <a:xfrm>
              <a:off x="0" y="25"/>
              <a:ext cx="9144000" cy="4541520"/>
            </a:xfrm>
            <a:custGeom>
              <a:avLst/>
              <a:gdLst/>
              <a:ahLst/>
              <a:cxnLst/>
              <a:rect l="l" t="t" r="r" b="b"/>
              <a:pathLst>
                <a:path w="9144000" h="4541520">
                  <a:moveTo>
                    <a:pt x="9144000" y="0"/>
                  </a:moveTo>
                  <a:lnTo>
                    <a:pt x="0" y="0"/>
                  </a:lnTo>
                  <a:lnTo>
                    <a:pt x="0" y="4541266"/>
                  </a:lnTo>
                  <a:lnTo>
                    <a:pt x="9144000" y="454126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162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580" y="1368933"/>
              <a:ext cx="1829308" cy="18393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8582" y="259219"/>
              <a:ext cx="2730881" cy="409702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568690" y="4769135"/>
            <a:ext cx="138430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5">
                <a:solidFill>
                  <a:srgbClr val="454545"/>
                </a:solidFill>
                <a:latin typeface="Verdana"/>
                <a:cs typeface="Verdana"/>
              </a:rPr>
              <a:t>21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3634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Verdana"/>
                <a:cs typeface="Verdana"/>
              </a:rPr>
              <a:t>Wyzwania</a:t>
            </a:r>
            <a:r>
              <a:rPr dirty="0" sz="2300" spc="-10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branży</a:t>
            </a:r>
            <a:r>
              <a:rPr dirty="0" sz="2300" spc="-90">
                <a:latin typeface="Verdana"/>
                <a:cs typeface="Verdana"/>
              </a:rPr>
              <a:t> </a:t>
            </a:r>
            <a:r>
              <a:rPr dirty="0" sz="2300" spc="-25">
                <a:latin typeface="Verdana"/>
                <a:cs typeface="Verdana"/>
              </a:rPr>
              <a:t>TSL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60"/>
              </a:spcBef>
              <a:buClr>
                <a:srgbClr val="F16234"/>
              </a:buClr>
              <a:buFont typeface="Symbol"/>
              <a:buChar char=""/>
              <a:tabLst>
                <a:tab pos="354965" algn="l"/>
              </a:tabLst>
            </a:pPr>
            <a:r>
              <a:rPr dirty="0"/>
              <a:t>Ciągła rotacja</a:t>
            </a:r>
            <a:r>
              <a:rPr dirty="0" spc="-20"/>
              <a:t> </a:t>
            </a:r>
            <a:r>
              <a:rPr dirty="0"/>
              <a:t>pracowników magazynowych</a:t>
            </a:r>
            <a:r>
              <a:rPr dirty="0" spc="-10"/>
              <a:t> </a:t>
            </a:r>
            <a:r>
              <a:rPr dirty="0"/>
              <a:t>oraz</a:t>
            </a:r>
            <a:r>
              <a:rPr dirty="0" spc="-15"/>
              <a:t> </a:t>
            </a:r>
            <a:r>
              <a:rPr dirty="0" spc="-10"/>
              <a:t>niedobór</a:t>
            </a:r>
          </a:p>
          <a:p>
            <a:pPr marL="355600">
              <a:lnSpc>
                <a:spcPct val="100000"/>
              </a:lnSpc>
              <a:spcBef>
                <a:spcPts val="660"/>
              </a:spcBef>
            </a:pPr>
            <a:r>
              <a:rPr dirty="0"/>
              <a:t>ok</a:t>
            </a:r>
            <a:r>
              <a:rPr dirty="0" spc="-20"/>
              <a:t> </a:t>
            </a:r>
            <a:r>
              <a:rPr dirty="0"/>
              <a:t>80</a:t>
            </a:r>
            <a:r>
              <a:rPr dirty="0" spc="-5"/>
              <a:t> </a:t>
            </a:r>
            <a:r>
              <a:rPr dirty="0"/>
              <a:t>tys.</a:t>
            </a:r>
            <a:r>
              <a:rPr dirty="0" spc="-5"/>
              <a:t> </a:t>
            </a:r>
            <a:r>
              <a:rPr dirty="0" spc="-10"/>
              <a:t>kierowców.</a:t>
            </a:r>
          </a:p>
          <a:p>
            <a:pPr>
              <a:lnSpc>
                <a:spcPct val="100000"/>
              </a:lnSpc>
              <a:spcBef>
                <a:spcPts val="315"/>
              </a:spcBef>
            </a:pPr>
          </a:p>
          <a:p>
            <a:pPr marL="354965" indent="-342265">
              <a:lnSpc>
                <a:spcPct val="100000"/>
              </a:lnSpc>
              <a:buClr>
                <a:srgbClr val="F16234"/>
              </a:buClr>
              <a:buFont typeface="Symbol"/>
              <a:buChar char=""/>
              <a:tabLst>
                <a:tab pos="354965" algn="l"/>
                <a:tab pos="2135505" algn="l"/>
              </a:tabLst>
            </a:pPr>
            <a:r>
              <a:rPr dirty="0"/>
              <a:t>Czynniki</a:t>
            </a:r>
            <a:r>
              <a:rPr dirty="0" spc="114"/>
              <a:t> </a:t>
            </a:r>
            <a:r>
              <a:rPr dirty="0" spc="-10"/>
              <a:t>ekonomiczne:</a:t>
            </a:r>
            <a:r>
              <a:rPr dirty="0"/>
              <a:t>	niskie</a:t>
            </a:r>
            <a:r>
              <a:rPr dirty="0" spc="145"/>
              <a:t> </a:t>
            </a:r>
            <a:r>
              <a:rPr dirty="0"/>
              <a:t>stawki</a:t>
            </a:r>
            <a:r>
              <a:rPr dirty="0" spc="140"/>
              <a:t> </a:t>
            </a:r>
            <a:r>
              <a:rPr dirty="0"/>
              <a:t>za</a:t>
            </a:r>
            <a:r>
              <a:rPr dirty="0" spc="150"/>
              <a:t> </a:t>
            </a:r>
            <a:r>
              <a:rPr dirty="0"/>
              <a:t>fracht,</a:t>
            </a:r>
            <a:r>
              <a:rPr dirty="0" spc="135"/>
              <a:t> </a:t>
            </a:r>
            <a:r>
              <a:rPr dirty="0" spc="-10"/>
              <a:t>wysokie</a:t>
            </a:r>
          </a:p>
          <a:p>
            <a:pPr marL="355600">
              <a:lnSpc>
                <a:spcPct val="100000"/>
              </a:lnSpc>
              <a:spcBef>
                <a:spcPts val="660"/>
              </a:spcBef>
            </a:pPr>
            <a:r>
              <a:rPr dirty="0"/>
              <a:t>koszty,</a:t>
            </a:r>
            <a:r>
              <a:rPr dirty="0" spc="-50"/>
              <a:t> </a:t>
            </a:r>
            <a:r>
              <a:rPr dirty="0"/>
              <a:t>słaba</a:t>
            </a:r>
            <a:r>
              <a:rPr dirty="0" spc="-20"/>
              <a:t> </a:t>
            </a:r>
            <a:r>
              <a:rPr dirty="0"/>
              <a:t>koniunktura</a:t>
            </a:r>
            <a:r>
              <a:rPr dirty="0" spc="-5"/>
              <a:t> </a:t>
            </a:r>
            <a:r>
              <a:rPr dirty="0"/>
              <a:t>–</a:t>
            </a:r>
            <a:r>
              <a:rPr dirty="0" spc="-55"/>
              <a:t> </a:t>
            </a:r>
            <a:r>
              <a:rPr dirty="0"/>
              <a:t>niedobór</a:t>
            </a:r>
            <a:r>
              <a:rPr dirty="0" spc="-35"/>
              <a:t> </a:t>
            </a:r>
            <a:r>
              <a:rPr dirty="0" spc="-10"/>
              <a:t>zleceń</a:t>
            </a:r>
          </a:p>
          <a:p>
            <a:pPr algn="just" marL="355600" marR="6350" indent="-342900">
              <a:lnSpc>
                <a:spcPct val="150000"/>
              </a:lnSpc>
              <a:spcBef>
                <a:spcPts val="1000"/>
              </a:spcBef>
              <a:buClr>
                <a:srgbClr val="F16234"/>
              </a:buClr>
              <a:buFont typeface="Symbol"/>
              <a:buChar char=""/>
              <a:tabLst>
                <a:tab pos="355600" algn="l"/>
              </a:tabLst>
            </a:pPr>
            <a:r>
              <a:rPr dirty="0"/>
              <a:t>Zmiany</a:t>
            </a:r>
            <a:r>
              <a:rPr dirty="0" spc="110"/>
              <a:t>  </a:t>
            </a:r>
            <a:r>
              <a:rPr dirty="0"/>
              <a:t>regulacyjne</a:t>
            </a:r>
            <a:r>
              <a:rPr dirty="0" spc="114"/>
              <a:t>  </a:t>
            </a:r>
            <a:r>
              <a:rPr dirty="0"/>
              <a:t>i</a:t>
            </a:r>
            <a:r>
              <a:rPr dirty="0" spc="100"/>
              <a:t>  </a:t>
            </a:r>
            <a:r>
              <a:rPr dirty="0"/>
              <a:t>zrównoważony</a:t>
            </a:r>
            <a:r>
              <a:rPr dirty="0" spc="110"/>
              <a:t>  </a:t>
            </a:r>
            <a:r>
              <a:rPr dirty="0"/>
              <a:t>rozwój,</a:t>
            </a:r>
            <a:r>
              <a:rPr dirty="0" spc="105"/>
              <a:t>  </a:t>
            </a:r>
            <a:r>
              <a:rPr dirty="0"/>
              <a:t>w</a:t>
            </a:r>
            <a:r>
              <a:rPr dirty="0" spc="105"/>
              <a:t>  </a:t>
            </a:r>
            <a:r>
              <a:rPr dirty="0" spc="-25"/>
              <a:t>tym </a:t>
            </a:r>
            <a:r>
              <a:rPr dirty="0"/>
              <a:t>regulacje</a:t>
            </a:r>
            <a:r>
              <a:rPr dirty="0" spc="175"/>
              <a:t>  </a:t>
            </a:r>
            <a:r>
              <a:rPr dirty="0"/>
              <a:t>związane</a:t>
            </a:r>
            <a:r>
              <a:rPr dirty="0" spc="175"/>
              <a:t>  </a:t>
            </a:r>
            <a:r>
              <a:rPr dirty="0"/>
              <a:t>z</a:t>
            </a:r>
            <a:r>
              <a:rPr dirty="0" spc="170"/>
              <a:t>  </a:t>
            </a:r>
            <a:r>
              <a:rPr dirty="0"/>
              <a:t>Pakietem</a:t>
            </a:r>
            <a:r>
              <a:rPr dirty="0" spc="175"/>
              <a:t>  </a:t>
            </a:r>
            <a:r>
              <a:rPr dirty="0"/>
              <a:t>Mobilnośći</a:t>
            </a:r>
            <a:r>
              <a:rPr dirty="0" spc="165"/>
              <a:t>  </a:t>
            </a:r>
            <a:r>
              <a:rPr dirty="0"/>
              <a:t>UE</a:t>
            </a:r>
            <a:r>
              <a:rPr dirty="0" spc="170"/>
              <a:t>  </a:t>
            </a:r>
            <a:r>
              <a:rPr dirty="0" spc="-20"/>
              <a:t>oraz </a:t>
            </a:r>
            <a:r>
              <a:rPr dirty="0"/>
              <a:t>Zielonym</a:t>
            </a:r>
            <a:r>
              <a:rPr dirty="0" spc="-45"/>
              <a:t> </a:t>
            </a:r>
            <a:r>
              <a:rPr dirty="0" spc="-10"/>
              <a:t>Ładem</a:t>
            </a:r>
          </a:p>
          <a:p>
            <a:pPr algn="just" marL="355600" marR="5080" indent="-342900">
              <a:lnSpc>
                <a:spcPct val="150000"/>
              </a:lnSpc>
              <a:spcBef>
                <a:spcPts val="1010"/>
              </a:spcBef>
              <a:buClr>
                <a:srgbClr val="F16234"/>
              </a:buClr>
              <a:buFont typeface="Symbol"/>
              <a:buChar char=""/>
              <a:tabLst>
                <a:tab pos="355600" algn="l"/>
              </a:tabLst>
            </a:pPr>
            <a:r>
              <a:rPr dirty="0" b="1">
                <a:latin typeface="Verdana"/>
                <a:cs typeface="Verdana"/>
              </a:rPr>
              <a:t>Transformacja</a:t>
            </a:r>
            <a:r>
              <a:rPr dirty="0" spc="375" b="1">
                <a:latin typeface="Verdana"/>
                <a:cs typeface="Verdana"/>
              </a:rPr>
              <a:t> </a:t>
            </a:r>
            <a:r>
              <a:rPr dirty="0" b="1">
                <a:latin typeface="Verdana"/>
                <a:cs typeface="Verdana"/>
              </a:rPr>
              <a:t>cyfrowa</a:t>
            </a:r>
            <a:r>
              <a:rPr dirty="0" spc="370" b="1">
                <a:latin typeface="Verdana"/>
                <a:cs typeface="Verdana"/>
              </a:rPr>
              <a:t> </a:t>
            </a:r>
            <a:r>
              <a:rPr dirty="0" b="1">
                <a:latin typeface="Verdana"/>
                <a:cs typeface="Verdana"/>
              </a:rPr>
              <a:t>związana</a:t>
            </a:r>
            <a:r>
              <a:rPr dirty="0" spc="375" b="1">
                <a:latin typeface="Verdana"/>
                <a:cs typeface="Verdana"/>
              </a:rPr>
              <a:t> </a:t>
            </a:r>
            <a:r>
              <a:rPr dirty="0" b="1">
                <a:latin typeface="Verdana"/>
                <a:cs typeface="Verdana"/>
              </a:rPr>
              <a:t>z</a:t>
            </a:r>
            <a:r>
              <a:rPr dirty="0" spc="400" b="1">
                <a:latin typeface="Verdana"/>
                <a:cs typeface="Verdana"/>
              </a:rPr>
              <a:t> </a:t>
            </a:r>
            <a:r>
              <a:rPr dirty="0" spc="-10" b="1">
                <a:latin typeface="Verdana"/>
                <a:cs typeface="Verdana"/>
              </a:rPr>
              <a:t>koniecznością </a:t>
            </a:r>
            <a:r>
              <a:rPr dirty="0" b="1">
                <a:latin typeface="Verdana"/>
                <a:cs typeface="Verdana"/>
              </a:rPr>
              <a:t>cyfryzacji</a:t>
            </a:r>
            <a:r>
              <a:rPr dirty="0" spc="300" b="1">
                <a:latin typeface="Verdana"/>
                <a:cs typeface="Verdana"/>
              </a:rPr>
              <a:t>  </a:t>
            </a:r>
            <a:r>
              <a:rPr dirty="0" b="1">
                <a:latin typeface="Verdana"/>
                <a:cs typeface="Verdana"/>
              </a:rPr>
              <a:t>procesów</a:t>
            </a:r>
            <a:r>
              <a:rPr dirty="0" spc="305" b="1">
                <a:latin typeface="Verdana"/>
                <a:cs typeface="Verdana"/>
              </a:rPr>
              <a:t>  </a:t>
            </a:r>
            <a:r>
              <a:rPr dirty="0" b="1">
                <a:latin typeface="Verdana"/>
                <a:cs typeface="Verdana"/>
              </a:rPr>
              <a:t>i</a:t>
            </a:r>
            <a:r>
              <a:rPr dirty="0" spc="300" b="1">
                <a:latin typeface="Verdana"/>
                <a:cs typeface="Verdana"/>
              </a:rPr>
              <a:t>  </a:t>
            </a:r>
            <a:r>
              <a:rPr dirty="0" b="1">
                <a:latin typeface="Verdana"/>
                <a:cs typeface="Verdana"/>
              </a:rPr>
              <a:t>integracji</a:t>
            </a:r>
            <a:r>
              <a:rPr dirty="0" spc="300" b="1">
                <a:latin typeface="Verdana"/>
                <a:cs typeface="Verdana"/>
              </a:rPr>
              <a:t>  </a:t>
            </a:r>
            <a:r>
              <a:rPr dirty="0" b="1">
                <a:latin typeface="Verdana"/>
                <a:cs typeface="Verdana"/>
              </a:rPr>
              <a:t>systemów</a:t>
            </a:r>
            <a:r>
              <a:rPr dirty="0" spc="305" b="1">
                <a:latin typeface="Verdana"/>
                <a:cs typeface="Verdana"/>
              </a:rPr>
              <a:t>  </a:t>
            </a:r>
            <a:r>
              <a:rPr dirty="0" spc="-50" b="1">
                <a:latin typeface="Verdana"/>
                <a:cs typeface="Verdana"/>
              </a:rPr>
              <a:t>– </a:t>
            </a:r>
            <a:r>
              <a:rPr dirty="0" b="1">
                <a:latin typeface="Verdana"/>
                <a:cs typeface="Verdana"/>
              </a:rPr>
              <a:t>regulacje</a:t>
            </a:r>
            <a:r>
              <a:rPr dirty="0" spc="-70" b="1">
                <a:latin typeface="Verdana"/>
                <a:cs typeface="Verdana"/>
              </a:rPr>
              <a:t> </a:t>
            </a:r>
            <a:r>
              <a:rPr dirty="0" spc="-25" b="1">
                <a:latin typeface="Verdana"/>
                <a:cs typeface="Verdana"/>
              </a:rPr>
              <a:t>UE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828" y="1405204"/>
            <a:ext cx="3950842" cy="276174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484" y="4649518"/>
            <a:ext cx="635927" cy="38597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116" y="1012939"/>
            <a:ext cx="9007475" cy="3492500"/>
            <a:chOff x="4116" y="1012939"/>
            <a:chExt cx="9007475" cy="34925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6333" y="2157996"/>
              <a:ext cx="1516380" cy="7972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0600" y="2437942"/>
              <a:ext cx="2769743" cy="18600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9865" y="1323594"/>
              <a:ext cx="2058161" cy="20581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6" y="1860169"/>
              <a:ext cx="1646173" cy="73710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9799" y="2375014"/>
              <a:ext cx="2611754" cy="6809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1440" y="3998633"/>
              <a:ext cx="1808480" cy="4571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27265" y="2811487"/>
              <a:ext cx="1353184" cy="100143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32" y="2831490"/>
              <a:ext cx="1516380" cy="7439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99229" y="1638338"/>
              <a:ext cx="1645666" cy="69642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46802" y="3715423"/>
              <a:ext cx="1752727" cy="74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57973" y="1288605"/>
              <a:ext cx="1353184" cy="7507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51370" y="4003319"/>
              <a:ext cx="1530477" cy="50167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67173" y="1012939"/>
              <a:ext cx="2155444" cy="68098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96311" y="1079715"/>
              <a:ext cx="1759077" cy="74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36876" y="2716161"/>
              <a:ext cx="1388872" cy="12152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25570" y="2878150"/>
              <a:ext cx="952550" cy="9525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40611" y="1877593"/>
              <a:ext cx="2311145" cy="28889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Verdana"/>
                <a:cs typeface="Verdana"/>
              </a:rPr>
              <a:t>Wyzwania</a:t>
            </a:r>
            <a:r>
              <a:rPr dirty="0" sz="2500" spc="-7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w</a:t>
            </a:r>
            <a:r>
              <a:rPr dirty="0" sz="2500" spc="-8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TSL</a:t>
            </a:r>
            <a:r>
              <a:rPr dirty="0" sz="2500" spc="-10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–</a:t>
            </a:r>
            <a:r>
              <a:rPr dirty="0" sz="2500" spc="-10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badanie</a:t>
            </a:r>
            <a:r>
              <a:rPr dirty="0" sz="2500" spc="-85">
                <a:latin typeface="Verdana"/>
                <a:cs typeface="Verdana"/>
              </a:rPr>
              <a:t> </a:t>
            </a:r>
            <a:r>
              <a:rPr dirty="0" sz="2500" spc="-25">
                <a:latin typeface="Verdana"/>
                <a:cs typeface="Verdana"/>
              </a:rPr>
              <a:t>GS1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87299" y="3929545"/>
            <a:ext cx="1692275" cy="46875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2803" y="1296428"/>
            <a:ext cx="1893062" cy="368922"/>
          </a:xfrm>
          <a:prstGeom prst="rect">
            <a:avLst/>
          </a:prstGeom>
        </p:spPr>
      </p:pic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7441" y="4272038"/>
            <a:ext cx="2330450" cy="154305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60"/>
              </a:lnSpc>
            </a:pPr>
            <a:r>
              <a:rPr dirty="0" sz="1000" spc="30">
                <a:solidFill>
                  <a:srgbClr val="1F2023"/>
                </a:solidFill>
                <a:latin typeface="Gill Sans MT"/>
                <a:cs typeface="Gill Sans MT"/>
              </a:rPr>
              <a:t>Digitalizacja</a:t>
            </a:r>
            <a:r>
              <a:rPr dirty="0" sz="1000" spc="180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30">
                <a:solidFill>
                  <a:srgbClr val="1F2023"/>
                </a:solidFill>
                <a:latin typeface="Gill Sans MT"/>
                <a:cs typeface="Gill Sans MT"/>
              </a:rPr>
              <a:t>dokumentacji</a:t>
            </a:r>
            <a:r>
              <a:rPr dirty="0" sz="1000" spc="145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-10">
                <a:solidFill>
                  <a:srgbClr val="1F2023"/>
                </a:solidFill>
                <a:latin typeface="Gill Sans MT"/>
                <a:cs typeface="Gill Sans MT"/>
              </a:rPr>
              <a:t>transportowej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7441" y="4425962"/>
            <a:ext cx="666115" cy="152400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60"/>
              </a:lnSpc>
            </a:pPr>
            <a:r>
              <a:rPr dirty="0" sz="1000">
                <a:solidFill>
                  <a:srgbClr val="1F2023"/>
                </a:solidFill>
                <a:latin typeface="Gill Sans MT"/>
                <a:cs typeface="Gill Sans MT"/>
              </a:rPr>
              <a:t>(np.</a:t>
            </a:r>
            <a:r>
              <a:rPr dirty="0" sz="1000" spc="130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-10">
                <a:solidFill>
                  <a:srgbClr val="1F2023"/>
                </a:solidFill>
                <a:latin typeface="Gill Sans MT"/>
                <a:cs typeface="Gill Sans MT"/>
              </a:rPr>
              <a:t>e-</a:t>
            </a:r>
            <a:r>
              <a:rPr dirty="0" sz="1000" spc="-20">
                <a:solidFill>
                  <a:srgbClr val="1F2023"/>
                </a:solidFill>
                <a:latin typeface="Gill Sans MT"/>
                <a:cs typeface="Gill Sans MT"/>
              </a:rPr>
              <a:t>CMR)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1984" y="2216785"/>
            <a:ext cx="2158365" cy="154305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55"/>
              </a:lnSpc>
            </a:pPr>
            <a:r>
              <a:rPr dirty="0" sz="1000" spc="10">
                <a:solidFill>
                  <a:srgbClr val="1F2023"/>
                </a:solidFill>
                <a:latin typeface="Gill Sans MT"/>
                <a:cs typeface="Gill Sans MT"/>
              </a:rPr>
              <a:t>Brak</a:t>
            </a:r>
            <a:r>
              <a:rPr dirty="0" sz="1000" spc="55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10">
                <a:solidFill>
                  <a:srgbClr val="1F2023"/>
                </a:solidFill>
                <a:latin typeface="Gill Sans MT"/>
                <a:cs typeface="Gill Sans MT"/>
              </a:rPr>
              <a:t>integracji</a:t>
            </a:r>
            <a:r>
              <a:rPr dirty="0" sz="1000" spc="30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60">
                <a:solidFill>
                  <a:srgbClr val="1F2023"/>
                </a:solidFill>
                <a:latin typeface="Gill Sans MT"/>
                <a:cs typeface="Gill Sans MT"/>
              </a:rPr>
              <a:t>systemu</a:t>
            </a:r>
            <a:r>
              <a:rPr dirty="0" sz="1000" spc="25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10">
                <a:solidFill>
                  <a:srgbClr val="1F2023"/>
                </a:solidFill>
                <a:latin typeface="Gill Sans MT"/>
                <a:cs typeface="Gill Sans MT"/>
              </a:rPr>
              <a:t>WMS</a:t>
            </a:r>
            <a:r>
              <a:rPr dirty="0" sz="1000" spc="50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130">
                <a:solidFill>
                  <a:srgbClr val="1F2023"/>
                </a:solidFill>
                <a:latin typeface="Gill Sans MT"/>
                <a:cs typeface="Gill Sans MT"/>
              </a:rPr>
              <a:t>/</a:t>
            </a:r>
            <a:r>
              <a:rPr dirty="0" sz="1000" spc="30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65">
                <a:solidFill>
                  <a:srgbClr val="1F2023"/>
                </a:solidFill>
                <a:latin typeface="Gill Sans MT"/>
                <a:cs typeface="Gill Sans MT"/>
              </a:rPr>
              <a:t>TMS</a:t>
            </a:r>
            <a:r>
              <a:rPr dirty="0" sz="1000" spc="55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25">
                <a:solidFill>
                  <a:srgbClr val="1F2023"/>
                </a:solidFill>
                <a:latin typeface="Gill Sans MT"/>
                <a:cs typeface="Gill Sans MT"/>
              </a:rPr>
              <a:t>z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1984" y="2370708"/>
            <a:ext cx="1821814" cy="152400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55"/>
              </a:lnSpc>
            </a:pPr>
            <a:r>
              <a:rPr dirty="0" sz="1000" spc="65">
                <a:solidFill>
                  <a:srgbClr val="1F2023"/>
                </a:solidFill>
                <a:latin typeface="Gill Sans MT"/>
                <a:cs typeface="Gill Sans MT"/>
              </a:rPr>
              <a:t>systemami</a:t>
            </a:r>
            <a:r>
              <a:rPr dirty="0" sz="1000" spc="25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>
                <a:solidFill>
                  <a:srgbClr val="1F2023"/>
                </a:solidFill>
                <a:latin typeface="Gill Sans MT"/>
                <a:cs typeface="Gill Sans MT"/>
              </a:rPr>
              <a:t>klientów</a:t>
            </a:r>
            <a:r>
              <a:rPr dirty="0" sz="1000" spc="40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>
                <a:solidFill>
                  <a:srgbClr val="1F2023"/>
                </a:solidFill>
                <a:latin typeface="Gill Sans MT"/>
                <a:cs typeface="Gill Sans MT"/>
              </a:rPr>
              <a:t>i</a:t>
            </a:r>
            <a:r>
              <a:rPr dirty="0" sz="1000" spc="20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-10">
                <a:solidFill>
                  <a:srgbClr val="1F2023"/>
                </a:solidFill>
                <a:latin typeface="Gill Sans MT"/>
                <a:cs typeface="Gill Sans MT"/>
              </a:rPr>
              <a:t>odbiorców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849248" y="1247518"/>
            <a:ext cx="6985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25"/>
              </a:lnSpc>
            </a:pPr>
            <a:r>
              <a:rPr dirty="0" sz="1000" spc="-50">
                <a:solidFill>
                  <a:srgbClr val="1F2023"/>
                </a:solidFill>
                <a:latin typeface="Gill Sans MT"/>
                <a:cs typeface="Gill Sans MT"/>
              </a:rPr>
              <a:t>h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205" y="1146708"/>
            <a:ext cx="2792730" cy="487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3505" marR="5080" indent="-91440">
              <a:lnSpc>
                <a:spcPct val="151400"/>
              </a:lnSpc>
              <a:spcBef>
                <a:spcPts val="100"/>
              </a:spcBef>
            </a:pPr>
            <a:r>
              <a:rPr dirty="0" sz="1000" spc="20">
                <a:solidFill>
                  <a:srgbClr val="1F2023"/>
                </a:solidFill>
                <a:latin typeface="Gill Sans MT"/>
                <a:cs typeface="Gill Sans MT"/>
              </a:rPr>
              <a:t>Optymalizacja</a:t>
            </a:r>
            <a:r>
              <a:rPr dirty="0" sz="1000" spc="215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20">
                <a:solidFill>
                  <a:srgbClr val="1F2023"/>
                </a:solidFill>
                <a:latin typeface="Gill Sans MT"/>
                <a:cs typeface="Gill Sans MT"/>
              </a:rPr>
              <a:t>procesów</a:t>
            </a:r>
            <a:r>
              <a:rPr dirty="0" sz="1000" spc="165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40">
                <a:solidFill>
                  <a:srgbClr val="1F2023"/>
                </a:solidFill>
                <a:latin typeface="Gill Sans MT"/>
                <a:cs typeface="Gill Sans MT"/>
              </a:rPr>
              <a:t>wewnątrzmagazynowyc </a:t>
            </a:r>
            <a:r>
              <a:rPr dirty="0" sz="1000" spc="45">
                <a:solidFill>
                  <a:srgbClr val="1F2023"/>
                </a:solidFill>
                <a:latin typeface="Gill Sans MT"/>
                <a:cs typeface="Gill Sans MT"/>
              </a:rPr>
              <a:t>Automatyzacja</a:t>
            </a:r>
            <a:r>
              <a:rPr dirty="0" sz="1000" spc="145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10">
                <a:solidFill>
                  <a:srgbClr val="1F2023"/>
                </a:solidFill>
                <a:latin typeface="Gill Sans MT"/>
                <a:cs typeface="Gill Sans MT"/>
              </a:rPr>
              <a:t>procesów</a:t>
            </a:r>
            <a:r>
              <a:rPr dirty="0" sz="1000" spc="90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80">
                <a:solidFill>
                  <a:srgbClr val="1F2023"/>
                </a:solidFill>
                <a:latin typeface="Gill Sans MT"/>
                <a:cs typeface="Gill Sans MT"/>
              </a:rPr>
              <a:t>na</a:t>
            </a:r>
            <a:r>
              <a:rPr dirty="0" sz="1000" spc="85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10">
                <a:solidFill>
                  <a:srgbClr val="1F2023"/>
                </a:solidFill>
                <a:latin typeface="Gill Sans MT"/>
                <a:cs typeface="Gill Sans MT"/>
              </a:rPr>
              <a:t>przyjęciu</a:t>
            </a:r>
            <a:r>
              <a:rPr dirty="0" sz="1000" spc="85">
                <a:solidFill>
                  <a:srgbClr val="1F2023"/>
                </a:solidFill>
                <a:latin typeface="Gill Sans MT"/>
                <a:cs typeface="Gill Sans MT"/>
              </a:rPr>
              <a:t> </a:t>
            </a:r>
            <a:r>
              <a:rPr dirty="0" sz="1000" spc="-10">
                <a:solidFill>
                  <a:srgbClr val="1F2023"/>
                </a:solidFill>
                <a:latin typeface="Gill Sans MT"/>
                <a:cs typeface="Gill Sans MT"/>
              </a:rPr>
              <a:t>towaru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dirty="0" sz="2100">
                <a:latin typeface="Verdana"/>
                <a:cs typeface="Verdana"/>
              </a:rPr>
              <a:t>Jakie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są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najważniejsze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wyzwania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związane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z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procesami logistycznymi,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z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jakimi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mierzy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się obecnie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Państwa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firma?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1043216"/>
            <a:ext cx="9144000" cy="3764915"/>
            <a:chOff x="0" y="1043216"/>
            <a:chExt cx="9144000" cy="376491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1027" y="1043216"/>
              <a:ext cx="6252845" cy="376478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690" y="1682165"/>
              <a:ext cx="1971929" cy="30106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45054"/>
              <a:ext cx="2911387" cy="16322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45" y="2741345"/>
              <a:ext cx="2854706" cy="29446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7326" y="2970072"/>
              <a:ext cx="2104898" cy="15996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735" y="4007815"/>
              <a:ext cx="2130044" cy="15996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9235" y="3767251"/>
              <a:ext cx="1662938" cy="19279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356" y="3517188"/>
              <a:ext cx="2736848" cy="29446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356" y="3214928"/>
              <a:ext cx="2570859" cy="27401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9497" y="2014512"/>
              <a:ext cx="1567053" cy="145249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Verdana"/>
                <a:cs typeface="Verdana"/>
              </a:rPr>
              <a:t>Główne</a:t>
            </a:r>
            <a:r>
              <a:rPr dirty="0" sz="2500" spc="-4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bariery</a:t>
            </a:r>
            <a:r>
              <a:rPr dirty="0" sz="2500" spc="-105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cyfryzacji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6491" y="1191895"/>
            <a:ext cx="7810500" cy="2990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16234"/>
              </a:buClr>
              <a:buFont typeface="Symbol"/>
              <a:buChar char=""/>
              <a:tabLst>
                <a:tab pos="354965" algn="l"/>
              </a:tabLst>
            </a:pP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Brak</a:t>
            </a:r>
            <a:r>
              <a:rPr dirty="0" sz="1500" spc="-7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szeroko</a:t>
            </a:r>
            <a:r>
              <a:rPr dirty="0" sz="1500" spc="-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przyjętych</a:t>
            </a:r>
            <a:r>
              <a:rPr dirty="0" sz="1500" spc="-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modeli</a:t>
            </a:r>
            <a:r>
              <a:rPr dirty="0" sz="15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i</a:t>
            </a:r>
            <a:r>
              <a:rPr dirty="0" sz="1500" spc="-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standardów</a:t>
            </a:r>
            <a:r>
              <a:rPr dirty="0" sz="1500" spc="-6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dla</a:t>
            </a:r>
            <a:r>
              <a:rPr dirty="0" sz="15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cyfryzacji</a:t>
            </a:r>
            <a:r>
              <a:rPr dirty="0" sz="15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łańcuchów</a:t>
            </a:r>
            <a:r>
              <a:rPr dirty="0" sz="1500" spc="-2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002C6C"/>
                </a:solidFill>
                <a:latin typeface="Verdana"/>
                <a:cs typeface="Verdana"/>
              </a:rPr>
              <a:t>dostaw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Symbol"/>
              <a:buChar char=""/>
            </a:pPr>
            <a:endParaRPr sz="15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Clr>
                <a:srgbClr val="F16234"/>
              </a:buClr>
              <a:buFont typeface="Symbol"/>
              <a:buChar char=""/>
              <a:tabLst>
                <a:tab pos="354965" algn="l"/>
              </a:tabLst>
            </a:pP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Luki</a:t>
            </a:r>
            <a:r>
              <a:rPr dirty="0" sz="1500" spc="-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technologiczne –</a:t>
            </a:r>
            <a:r>
              <a:rPr dirty="0" sz="1500" spc="-6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brak</a:t>
            </a:r>
            <a:r>
              <a:rPr dirty="0" sz="15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odpowiednich</a:t>
            </a:r>
            <a:r>
              <a:rPr dirty="0" sz="15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rozwiązań,</a:t>
            </a:r>
            <a:r>
              <a:rPr dirty="0" sz="15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brak</a:t>
            </a:r>
            <a:r>
              <a:rPr dirty="0" sz="15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002C6C"/>
                </a:solidFill>
                <a:latin typeface="Verdana"/>
                <a:cs typeface="Verdana"/>
              </a:rPr>
              <a:t>infrastruktury,</a:t>
            </a:r>
            <a:r>
              <a:rPr dirty="0" sz="1500" spc="-3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002C6C"/>
                </a:solidFill>
                <a:latin typeface="Verdana"/>
                <a:cs typeface="Verdana"/>
              </a:rPr>
              <a:t>brak</a:t>
            </a:r>
            <a:endParaRPr sz="15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905"/>
              </a:spcBef>
            </a:pPr>
            <a:r>
              <a:rPr dirty="0" sz="1500" spc="-10">
                <a:solidFill>
                  <a:srgbClr val="002C6C"/>
                </a:solidFill>
                <a:latin typeface="Verdana"/>
                <a:cs typeface="Verdana"/>
              </a:rPr>
              <a:t>interoperacyjności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5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Clr>
                <a:srgbClr val="F16234"/>
              </a:buClr>
              <a:buFont typeface="Symbol"/>
              <a:buChar char=""/>
              <a:tabLst>
                <a:tab pos="354965" algn="l"/>
                <a:tab pos="2915920" algn="l"/>
              </a:tabLst>
            </a:pP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Brak</a:t>
            </a:r>
            <a:r>
              <a:rPr dirty="0" sz="15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wiedzy</a:t>
            </a:r>
            <a:r>
              <a:rPr dirty="0" sz="15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o</a:t>
            </a:r>
            <a:r>
              <a:rPr dirty="0" sz="15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cyfryzacji</a:t>
            </a:r>
            <a:r>
              <a:rPr dirty="0" sz="15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 spc="-50">
                <a:solidFill>
                  <a:srgbClr val="002C6C"/>
                </a:solidFill>
                <a:latin typeface="Verdana"/>
                <a:cs typeface="Verdana"/>
              </a:rPr>
              <a:t>i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	</a:t>
            </a:r>
            <a:r>
              <a:rPr dirty="0" sz="1500" spc="-10">
                <a:solidFill>
                  <a:srgbClr val="002C6C"/>
                </a:solidFill>
                <a:latin typeface="Verdana"/>
                <a:cs typeface="Verdana"/>
              </a:rPr>
              <a:t>korzyściach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Symbol"/>
              <a:buChar char=""/>
            </a:pPr>
            <a:endParaRPr sz="15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Clr>
                <a:srgbClr val="F16234"/>
              </a:buClr>
              <a:buFont typeface="Symbol"/>
              <a:buChar char=""/>
              <a:tabLst>
                <a:tab pos="354965" algn="l"/>
              </a:tabLst>
            </a:pP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Niski</a:t>
            </a:r>
            <a:r>
              <a:rPr dirty="0" sz="1500" spc="-6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poziom</a:t>
            </a:r>
            <a:r>
              <a:rPr dirty="0" sz="1500" spc="-7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2C6C"/>
                </a:solidFill>
                <a:latin typeface="Verdana"/>
                <a:cs typeface="Verdana"/>
              </a:rPr>
              <a:t>umiejętności</a:t>
            </a:r>
            <a:r>
              <a:rPr dirty="0" sz="15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002C6C"/>
                </a:solidFill>
                <a:latin typeface="Verdana"/>
                <a:cs typeface="Verdana"/>
              </a:rPr>
              <a:t>cyfrowych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4"/>
              </a:spcBef>
              <a:buFont typeface="Symbol"/>
              <a:buChar char=""/>
            </a:pPr>
            <a:endParaRPr sz="15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Clr>
                <a:srgbClr val="F16234"/>
              </a:buClr>
              <a:buFont typeface="Symbol"/>
              <a:buChar char=""/>
              <a:tabLst>
                <a:tab pos="354965" algn="l"/>
              </a:tabLst>
            </a:pPr>
            <a:r>
              <a:rPr dirty="0" sz="1500">
                <a:solidFill>
                  <a:srgbClr val="001F5F"/>
                </a:solidFill>
                <a:latin typeface="Verdana"/>
                <a:cs typeface="Verdana"/>
              </a:rPr>
              <a:t>Przekonanie</a:t>
            </a:r>
            <a:r>
              <a:rPr dirty="0" sz="1500" spc="-6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1F5F"/>
                </a:solidFill>
                <a:latin typeface="Verdana"/>
                <a:cs typeface="Verdana"/>
              </a:rPr>
              <a:t>o</a:t>
            </a:r>
            <a:r>
              <a:rPr dirty="0" sz="1500" spc="-7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001F5F"/>
                </a:solidFill>
                <a:latin typeface="Verdana"/>
                <a:cs typeface="Verdana"/>
              </a:rPr>
              <a:t>wysokich</a:t>
            </a:r>
            <a:r>
              <a:rPr dirty="0" sz="1500" spc="-4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001F5F"/>
                </a:solidFill>
                <a:latin typeface="Verdana"/>
                <a:cs typeface="Verdana"/>
              </a:rPr>
              <a:t>kosztach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Font typeface="Symbol"/>
              <a:buChar char=""/>
            </a:pPr>
            <a:endParaRPr sz="15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Clr>
                <a:srgbClr val="F16234"/>
              </a:buClr>
              <a:buFont typeface="Symbol"/>
              <a:buChar char=""/>
              <a:tabLst>
                <a:tab pos="354965" algn="l"/>
              </a:tabLst>
            </a:pPr>
            <a:r>
              <a:rPr dirty="0" sz="1600">
                <a:solidFill>
                  <a:srgbClr val="001F5F"/>
                </a:solidFill>
                <a:latin typeface="Verdana"/>
                <a:cs typeface="Verdana"/>
              </a:rPr>
              <a:t>Bariery</a:t>
            </a:r>
            <a:r>
              <a:rPr dirty="0" sz="1600" spc="-4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Verdana"/>
                <a:cs typeface="Verdana"/>
              </a:rPr>
              <a:t>mentalne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1877" y="2001354"/>
            <a:ext cx="3335654" cy="222326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Verdana"/>
                <a:cs typeface="Verdana"/>
              </a:rPr>
              <a:t>GS1</a:t>
            </a:r>
            <a:r>
              <a:rPr dirty="0" sz="2500" spc="-7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-</a:t>
            </a:r>
            <a:r>
              <a:rPr dirty="0" sz="2500" spc="-7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Strategia</a:t>
            </a:r>
            <a:r>
              <a:rPr dirty="0" sz="2500" spc="-2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-</a:t>
            </a:r>
            <a:r>
              <a:rPr dirty="0" sz="2500" spc="-75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Wizja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19201" y="1162303"/>
            <a:ext cx="3725545" cy="3184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260" marR="138430">
              <a:lnSpc>
                <a:spcPct val="11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Pomagamy</a:t>
            </a:r>
            <a:r>
              <a:rPr dirty="0" sz="1800" spc="-70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10" b="1" i="1">
                <a:solidFill>
                  <a:srgbClr val="FF0000"/>
                </a:solidFill>
                <a:latin typeface="Verdana"/>
                <a:cs typeface="Verdana"/>
              </a:rPr>
              <a:t>Uczestnikom </a:t>
            </a: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Systemu</a:t>
            </a:r>
            <a:r>
              <a:rPr dirty="0" sz="1800" spc="-70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GS1</a:t>
            </a:r>
            <a:r>
              <a:rPr dirty="0" sz="1800" spc="-65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rozwijać</a:t>
            </a:r>
            <a:r>
              <a:rPr dirty="0" sz="1800" spc="-60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25" b="1" i="1">
                <a:solidFill>
                  <a:srgbClr val="FF0000"/>
                </a:solidFill>
                <a:latin typeface="Verdana"/>
                <a:cs typeface="Verdana"/>
              </a:rPr>
              <a:t>ich </a:t>
            </a: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biznes</a:t>
            </a:r>
            <a:r>
              <a:rPr dirty="0" sz="1800" spc="-15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dirty="0" sz="1800" spc="-15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10" b="1" i="1">
                <a:solidFill>
                  <a:srgbClr val="FF0000"/>
                </a:solidFill>
                <a:latin typeface="Verdana"/>
                <a:cs typeface="Verdana"/>
              </a:rPr>
              <a:t>sprostać </a:t>
            </a: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wymaganiom</a:t>
            </a:r>
            <a:r>
              <a:rPr dirty="0" sz="1800" spc="-145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10" b="1" i="1">
                <a:solidFill>
                  <a:srgbClr val="FF0000"/>
                </a:solidFill>
                <a:latin typeface="Verdana"/>
                <a:cs typeface="Verdana"/>
              </a:rPr>
              <a:t>transformacji cyfrowej!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10000"/>
              </a:lnSpc>
            </a:pPr>
            <a:r>
              <a:rPr dirty="0" sz="1800">
                <a:solidFill>
                  <a:srgbClr val="002C6C"/>
                </a:solidFill>
                <a:latin typeface="Verdana"/>
                <a:cs typeface="Verdana"/>
              </a:rPr>
              <a:t>Standardy</a:t>
            </a:r>
            <a:r>
              <a:rPr dirty="0" sz="18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dirty="0" sz="18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800" spc="-10" b="1">
                <a:solidFill>
                  <a:srgbClr val="002C6C"/>
                </a:solidFill>
                <a:latin typeface="Verdana"/>
                <a:cs typeface="Verdana"/>
              </a:rPr>
              <a:t>podstawą </a:t>
            </a:r>
            <a:r>
              <a:rPr dirty="0" sz="1800">
                <a:solidFill>
                  <a:srgbClr val="002C6C"/>
                </a:solidFill>
                <a:latin typeface="Verdana"/>
                <a:cs typeface="Verdana"/>
              </a:rPr>
              <a:t>udanej</a:t>
            </a:r>
            <a:r>
              <a:rPr dirty="0" sz="1800" spc="-7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002C6C"/>
                </a:solidFill>
                <a:latin typeface="Verdana"/>
                <a:cs typeface="Verdana"/>
              </a:rPr>
              <a:t>transformacji</a:t>
            </a:r>
            <a:r>
              <a:rPr dirty="0" sz="1800" spc="-10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002C6C"/>
                </a:solidFill>
                <a:latin typeface="Verdana"/>
                <a:cs typeface="Verdana"/>
              </a:rPr>
              <a:t>cyfrowej</a:t>
            </a:r>
            <a:r>
              <a:rPr dirty="0" sz="1800" spc="-7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800" spc="-50">
                <a:solidFill>
                  <a:srgbClr val="002C6C"/>
                </a:solidFill>
                <a:latin typeface="Verdana"/>
                <a:cs typeface="Verdana"/>
              </a:rPr>
              <a:t>w </a:t>
            </a:r>
            <a:r>
              <a:rPr dirty="0" sz="1800">
                <a:solidFill>
                  <a:srgbClr val="002C6C"/>
                </a:solidFill>
                <a:latin typeface="Verdana"/>
                <a:cs typeface="Verdana"/>
              </a:rPr>
              <a:t>łańcuchach</a:t>
            </a:r>
            <a:r>
              <a:rPr dirty="0" sz="18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002C6C"/>
                </a:solidFill>
                <a:latin typeface="Verdana"/>
                <a:cs typeface="Verdana"/>
              </a:rPr>
              <a:t>dostaw</a:t>
            </a:r>
            <a:r>
              <a:rPr dirty="0" sz="18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002C6C"/>
                </a:solidFill>
                <a:latin typeface="Verdana"/>
                <a:cs typeface="Verdana"/>
              </a:rPr>
              <a:t>na</a:t>
            </a:r>
            <a:r>
              <a:rPr dirty="0" sz="18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002C6C"/>
                </a:solidFill>
                <a:latin typeface="Verdana"/>
                <a:cs typeface="Verdana"/>
              </a:rPr>
              <a:t>polskim rynku.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8507" y="1166533"/>
            <a:ext cx="3786632" cy="322364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1977" y="1188599"/>
            <a:ext cx="4004945" cy="306324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600" b="1">
                <a:solidFill>
                  <a:srgbClr val="F16234"/>
                </a:solidFill>
                <a:latin typeface="Verdana"/>
                <a:cs typeface="Verdana"/>
              </a:rPr>
              <a:t>Standaryzacja</a:t>
            </a:r>
            <a:r>
              <a:rPr dirty="0" sz="1600" spc="-80" b="1">
                <a:solidFill>
                  <a:srgbClr val="F16234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002C6C"/>
                </a:solidFill>
                <a:latin typeface="Verdana"/>
                <a:cs typeface="Verdana"/>
              </a:rPr>
              <a:t>warunkiem</a:t>
            </a:r>
            <a:r>
              <a:rPr dirty="0" sz="1600" spc="-114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002C6C"/>
                </a:solidFill>
                <a:latin typeface="Verdana"/>
                <a:cs typeface="Verdana"/>
              </a:rPr>
              <a:t>skutecznej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1291590" algn="l"/>
              </a:tabLst>
            </a:pPr>
            <a:r>
              <a:rPr dirty="0" sz="1600" spc="-10">
                <a:solidFill>
                  <a:srgbClr val="002C6C"/>
                </a:solidFill>
                <a:latin typeface="Verdana"/>
                <a:cs typeface="Verdana"/>
              </a:rPr>
              <a:t>digitalizacji</a:t>
            </a:r>
            <a:r>
              <a:rPr dirty="0" sz="1600">
                <a:solidFill>
                  <a:srgbClr val="002C6C"/>
                </a:solidFill>
                <a:latin typeface="Verdana"/>
                <a:cs typeface="Verdana"/>
              </a:rPr>
              <a:t>	łańcucha</a:t>
            </a:r>
            <a:r>
              <a:rPr dirty="0" sz="1600" spc="-6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002C6C"/>
                </a:solidFill>
                <a:latin typeface="Verdana"/>
                <a:cs typeface="Verdana"/>
              </a:rPr>
              <a:t>dostaw</a:t>
            </a:r>
            <a:endParaRPr sz="1600">
              <a:latin typeface="Verdana"/>
              <a:cs typeface="Verdana"/>
            </a:endParaRPr>
          </a:p>
          <a:p>
            <a:pPr marL="85725">
              <a:lnSpc>
                <a:spcPct val="100000"/>
              </a:lnSpc>
              <a:spcBef>
                <a:spcPts val="1380"/>
              </a:spcBef>
            </a:pP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Standardy</a:t>
            </a:r>
            <a:r>
              <a:rPr dirty="0" sz="1300" spc="-114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identyfikacyjne</a:t>
            </a:r>
            <a:r>
              <a:rPr dirty="0" sz="1300" spc="-95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20" b="1">
                <a:solidFill>
                  <a:srgbClr val="002C6C"/>
                </a:solidFill>
                <a:latin typeface="Verdana"/>
                <a:cs typeface="Verdana"/>
              </a:rPr>
              <a:t>GS1:</a:t>
            </a:r>
            <a:endParaRPr sz="1300">
              <a:latin typeface="Verdana"/>
              <a:cs typeface="Verdana"/>
            </a:endParaRPr>
          </a:p>
          <a:p>
            <a:pPr marL="372110" indent="-286385">
              <a:lnSpc>
                <a:spcPct val="100000"/>
              </a:lnSpc>
              <a:spcBef>
                <a:spcPts val="395"/>
              </a:spcBef>
              <a:buClr>
                <a:srgbClr val="F16234"/>
              </a:buClr>
              <a:buChar char="-"/>
              <a:tabLst>
                <a:tab pos="372110" algn="l"/>
              </a:tabLst>
            </a:pP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Zapewniają</a:t>
            </a:r>
            <a:r>
              <a:rPr dirty="0" sz="1300" spc="-4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spójność</a:t>
            </a:r>
            <a:r>
              <a:rPr dirty="0" sz="1300" spc="-5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danych</a:t>
            </a:r>
            <a:r>
              <a:rPr dirty="0" sz="1300" spc="-4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w</a:t>
            </a:r>
            <a:r>
              <a:rPr dirty="0" sz="1300" spc="-6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20">
                <a:solidFill>
                  <a:srgbClr val="002C6C"/>
                </a:solidFill>
                <a:latin typeface="Verdana"/>
                <a:cs typeface="Verdana"/>
              </a:rPr>
              <a:t>całym</a:t>
            </a:r>
            <a:endParaRPr sz="1300">
              <a:latin typeface="Verdana"/>
              <a:cs typeface="Verdana"/>
            </a:endParaRPr>
          </a:p>
          <a:p>
            <a:pPr marL="372110">
              <a:lnSpc>
                <a:spcPct val="100000"/>
              </a:lnSpc>
            </a:pP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łańcuchu</a:t>
            </a:r>
            <a:r>
              <a:rPr dirty="0" sz="13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002C6C"/>
                </a:solidFill>
                <a:latin typeface="Verdana"/>
                <a:cs typeface="Verdana"/>
              </a:rPr>
              <a:t>dostaw</a:t>
            </a:r>
            <a:endParaRPr sz="1300">
              <a:latin typeface="Verdana"/>
              <a:cs typeface="Verdana"/>
            </a:endParaRPr>
          </a:p>
          <a:p>
            <a:pPr marL="372110" indent="-286385">
              <a:lnSpc>
                <a:spcPct val="100000"/>
              </a:lnSpc>
              <a:spcBef>
                <a:spcPts val="409"/>
              </a:spcBef>
              <a:buClr>
                <a:srgbClr val="F16234"/>
              </a:buClr>
              <a:buChar char="-"/>
              <a:tabLst>
                <a:tab pos="372110" algn="l"/>
              </a:tabLst>
            </a:pP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Automatyzują</a:t>
            </a:r>
            <a:r>
              <a:rPr dirty="0" sz="1300" spc="-11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002C6C"/>
                </a:solidFill>
                <a:latin typeface="Verdana"/>
                <a:cs typeface="Verdana"/>
              </a:rPr>
              <a:t>procesy</a:t>
            </a:r>
            <a:endParaRPr sz="1300">
              <a:latin typeface="Verdana"/>
              <a:cs typeface="Verdana"/>
            </a:endParaRPr>
          </a:p>
          <a:p>
            <a:pPr marL="372110" indent="-286385">
              <a:lnSpc>
                <a:spcPct val="100000"/>
              </a:lnSpc>
              <a:spcBef>
                <a:spcPts val="395"/>
              </a:spcBef>
              <a:buClr>
                <a:srgbClr val="F16234"/>
              </a:buClr>
              <a:buChar char="-"/>
              <a:tabLst>
                <a:tab pos="372110" algn="l"/>
              </a:tabLst>
            </a:pP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Wspierają</a:t>
            </a:r>
            <a:r>
              <a:rPr dirty="0" sz="1300" spc="-10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interoperacyjność</a:t>
            </a:r>
            <a:r>
              <a:rPr dirty="0" sz="1300" spc="-8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002C6C"/>
                </a:solidFill>
                <a:latin typeface="Verdana"/>
                <a:cs typeface="Verdana"/>
              </a:rPr>
              <a:t>systemów</a:t>
            </a:r>
            <a:endParaRPr sz="1300">
              <a:latin typeface="Verdana"/>
              <a:cs typeface="Verdana"/>
            </a:endParaRPr>
          </a:p>
          <a:p>
            <a:pPr marL="372110" indent="-286385">
              <a:lnSpc>
                <a:spcPct val="100000"/>
              </a:lnSpc>
              <a:spcBef>
                <a:spcPts val="395"/>
              </a:spcBef>
              <a:buClr>
                <a:srgbClr val="F16234"/>
              </a:buClr>
              <a:buChar char="-"/>
              <a:tabLst>
                <a:tab pos="372110" algn="l"/>
              </a:tabLst>
            </a:pP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Zapewniają</a:t>
            </a:r>
            <a:r>
              <a:rPr dirty="0" sz="13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zgodność</a:t>
            </a:r>
            <a:r>
              <a:rPr dirty="0" sz="1300" spc="-3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z</a:t>
            </a:r>
            <a:r>
              <a:rPr dirty="0" sz="1300" spc="-5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002C6C"/>
                </a:solidFill>
                <a:latin typeface="Verdana"/>
                <a:cs typeface="Verdana"/>
              </a:rPr>
              <a:t>regulacjami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90"/>
              </a:spcBef>
              <a:buClr>
                <a:srgbClr val="F16234"/>
              </a:buClr>
              <a:buFont typeface="Verdana"/>
              <a:buChar char="-"/>
            </a:pPr>
            <a:endParaRPr sz="1300">
              <a:latin typeface="Verdana"/>
              <a:cs typeface="Verdana"/>
            </a:endParaRPr>
          </a:p>
          <a:p>
            <a:pPr marL="85725">
              <a:lnSpc>
                <a:spcPct val="100000"/>
              </a:lnSpc>
            </a:pP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Standardy</a:t>
            </a:r>
            <a:r>
              <a:rPr dirty="0" sz="1300" spc="-114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b="1">
                <a:solidFill>
                  <a:srgbClr val="002C6C"/>
                </a:solidFill>
                <a:latin typeface="Verdana"/>
                <a:cs typeface="Verdana"/>
              </a:rPr>
              <a:t>komunikacyjne</a:t>
            </a:r>
            <a:r>
              <a:rPr dirty="0" sz="1300" spc="-80" b="1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20" b="1">
                <a:solidFill>
                  <a:srgbClr val="002C6C"/>
                </a:solidFill>
                <a:latin typeface="Verdana"/>
                <a:cs typeface="Verdana"/>
              </a:rPr>
              <a:t>GS1:</a:t>
            </a:r>
            <a:endParaRPr sz="1300">
              <a:latin typeface="Verdana"/>
              <a:cs typeface="Verdana"/>
            </a:endParaRPr>
          </a:p>
          <a:p>
            <a:pPr marL="372110" indent="-286385">
              <a:lnSpc>
                <a:spcPct val="100000"/>
              </a:lnSpc>
              <a:spcBef>
                <a:spcPts val="395"/>
              </a:spcBef>
              <a:buClr>
                <a:srgbClr val="F16234"/>
              </a:buClr>
              <a:buChar char="-"/>
              <a:tabLst>
                <a:tab pos="372110" algn="l"/>
              </a:tabLst>
            </a:pPr>
            <a:r>
              <a:rPr dirty="0" sz="1300" spc="-10">
                <a:solidFill>
                  <a:srgbClr val="002C6C"/>
                </a:solidFill>
                <a:latin typeface="Verdana"/>
                <a:cs typeface="Verdana"/>
              </a:rPr>
              <a:t>Standaryzacja</a:t>
            </a:r>
            <a:r>
              <a:rPr dirty="0" sz="13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formatów</a:t>
            </a:r>
            <a:r>
              <a:rPr dirty="0" sz="1300" spc="-2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002C6C"/>
                </a:solidFill>
                <a:latin typeface="Verdana"/>
                <a:cs typeface="Verdana"/>
              </a:rPr>
              <a:t>elektronicznej</a:t>
            </a:r>
            <a:endParaRPr sz="1300">
              <a:latin typeface="Verdana"/>
              <a:cs typeface="Verdana"/>
            </a:endParaRPr>
          </a:p>
          <a:p>
            <a:pPr marL="372110">
              <a:lnSpc>
                <a:spcPct val="100000"/>
              </a:lnSpc>
            </a:pPr>
            <a:r>
              <a:rPr dirty="0" sz="1300">
                <a:solidFill>
                  <a:srgbClr val="002C6C"/>
                </a:solidFill>
                <a:latin typeface="Verdana"/>
                <a:cs typeface="Verdana"/>
              </a:rPr>
              <a:t>wymiany</a:t>
            </a:r>
            <a:r>
              <a:rPr dirty="0" sz="1300" spc="-75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002C6C"/>
                </a:solidFill>
                <a:latin typeface="Verdana"/>
                <a:cs typeface="Verdana"/>
              </a:rPr>
              <a:t>danych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Verdana"/>
                <a:cs typeface="Verdana"/>
              </a:rPr>
              <a:t>Rola</a:t>
            </a:r>
            <a:r>
              <a:rPr dirty="0" sz="2500" spc="-8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standardów</a:t>
            </a:r>
            <a:r>
              <a:rPr dirty="0" sz="2500" spc="-7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GS1</a:t>
            </a:r>
            <a:r>
              <a:rPr dirty="0" sz="2500" spc="-8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w</a:t>
            </a:r>
            <a:r>
              <a:rPr dirty="0" sz="2500" spc="-8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procesie</a:t>
            </a:r>
            <a:r>
              <a:rPr dirty="0" sz="2500" spc="-95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cyfryzacji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5550" y="1337106"/>
            <a:ext cx="3535679" cy="289039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484" y="4649518"/>
            <a:ext cx="635927" cy="38597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2"/>
            <a:ext cx="9144000" cy="45568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9176" y="1874900"/>
            <a:ext cx="79705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Cyfryzacja</a:t>
            </a:r>
            <a:r>
              <a:rPr dirty="0" sz="4000" spc="-2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łańcucha</a:t>
            </a:r>
            <a:r>
              <a:rPr dirty="0" sz="4000" spc="-1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dostaw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GS1 Polska</a:t>
            </a:r>
            <a:r>
              <a:rPr dirty="0" spc="-25"/>
              <a:t> </a:t>
            </a:r>
            <a:r>
              <a:rPr dirty="0" spc="-20"/>
              <a:t>2025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Marta Szymborska | GS1 Polska</dc:creator>
  <dc:title>Zrównoważony rozwój w TSL i KEP</dc:title>
  <dcterms:created xsi:type="dcterms:W3CDTF">2025-03-12T18:23:25Z</dcterms:created>
  <dcterms:modified xsi:type="dcterms:W3CDTF">2025-03-12T18:23:25Z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2025-03-12T00:00:00Z</vt:filetime>
  </property>
  <property fmtid="{D5CDD505-2E9C-101B-9397-08002B2CF9AE}" pid="3" name="Creator">
    <vt:lpwstr>Microsoft® PowerPoint® dla Microsoft 365</vt:lpwstr>
  </property>
  <property fmtid="{D5CDD505-2E9C-101B-9397-08002B2CF9AE}" pid="4" name="LastSaved">
    <vt:filetime>2025-03-12T00:00:00Z</vt:filetime>
  </property>
  <property fmtid="{D5CDD505-2E9C-101B-9397-08002B2CF9AE}" pid="5" name="Producer">
    <vt:lpwstr>3-Heights(TM) PDF Security Shell 4.8.25.2 (http://www.pdf-tools.com)</vt:lpwstr>
  </property>
</Properties>
</file>