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330" r:id="rId3"/>
    <p:sldId id="2147470756" r:id="rId4"/>
    <p:sldId id="2147470757" r:id="rId5"/>
    <p:sldId id="2147470786" r:id="rId6"/>
    <p:sldId id="2147470762" r:id="rId7"/>
    <p:sldId id="2147470764" r:id="rId8"/>
    <p:sldId id="2147470765" r:id="rId9"/>
    <p:sldId id="2147470768" r:id="rId10"/>
    <p:sldId id="2147470783" r:id="rId11"/>
    <p:sldId id="2147470787" r:id="rId12"/>
    <p:sldId id="2147470789" r:id="rId13"/>
    <p:sldId id="2147470788" r:id="rId14"/>
    <p:sldId id="2147470790" r:id="rId15"/>
  </p:sldIdLst>
  <p:sldSz cx="18288000" cy="10287000"/>
  <p:notesSz cx="6858000" cy="9144000"/>
  <p:embeddedFontLst>
    <p:embeddedFont>
      <p:font typeface="League Gothic" panose="020B0604020202020204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Segoe UI" panose="020B0502040204020203" pitchFamily="34" charset="0"/>
      <p:regular r:id="rId22"/>
      <p:bold r:id="rId23"/>
      <p:italic r:id="rId24"/>
      <p:bold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2C2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1" d="100"/>
          <a:sy n="51" d="100"/>
        </p:scale>
        <p:origin x="826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6F79C4-DE18-4DF2-AAED-AE3D73B0E349}" type="datetimeFigureOut">
              <a:rPr lang="pl-PL" smtClean="0"/>
              <a:t>12.03.2025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9299A4-C55F-4DE6-9882-ABD8F1B8AD31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54139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59299A4-C55F-4DE6-9882-ABD8F1B8AD31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4220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7745515" y="2771088"/>
            <a:ext cx="10542485" cy="7515912"/>
            <a:chOff x="0" y="0"/>
            <a:chExt cx="14056646" cy="10021216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/>
            <a:srcRect l="16822" r="4371"/>
            <a:stretch/>
          </p:blipFill>
          <p:spPr>
            <a:xfrm>
              <a:off x="0" y="0"/>
              <a:ext cx="14056646" cy="10021216"/>
            </a:xfrm>
            <a:prstGeom prst="rect">
              <a:avLst/>
            </a:prstGeom>
          </p:spPr>
        </p:pic>
      </p:grpSp>
      <p:sp>
        <p:nvSpPr>
          <p:cNvPr id="4" name="AutoShape 4"/>
          <p:cNvSpPr/>
          <p:nvPr/>
        </p:nvSpPr>
        <p:spPr>
          <a:xfrm>
            <a:off x="1122052" y="6602464"/>
            <a:ext cx="4264412" cy="14288"/>
          </a:xfrm>
          <a:prstGeom prst="line">
            <a:avLst/>
          </a:prstGeom>
          <a:ln w="28575" cap="rnd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grpSp>
        <p:nvGrpSpPr>
          <p:cNvPr id="5" name="Group 5"/>
          <p:cNvGrpSpPr/>
          <p:nvPr/>
        </p:nvGrpSpPr>
        <p:grpSpPr>
          <a:xfrm>
            <a:off x="0" y="2421896"/>
            <a:ext cx="8700715" cy="7028690"/>
            <a:chOff x="0" y="0"/>
            <a:chExt cx="2291546" cy="1851178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291546" cy="1851178"/>
            </a:xfrm>
            <a:custGeom>
              <a:avLst/>
              <a:gdLst/>
              <a:ahLst/>
              <a:cxnLst/>
              <a:rect l="l" t="t" r="r" b="b"/>
              <a:pathLst>
                <a:path w="2291546" h="1851178">
                  <a:moveTo>
                    <a:pt x="0" y="0"/>
                  </a:moveTo>
                  <a:lnTo>
                    <a:pt x="2291546" y="0"/>
                  </a:lnTo>
                  <a:lnTo>
                    <a:pt x="2291546" y="1851178"/>
                  </a:lnTo>
                  <a:lnTo>
                    <a:pt x="0" y="1851178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38100"/>
              <a:ext cx="2291546" cy="181307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893904" y="2652616"/>
            <a:ext cx="6892504" cy="1538229"/>
            <a:chOff x="0" y="0"/>
            <a:chExt cx="1807200" cy="195297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807200" cy="195297"/>
            </a:xfrm>
            <a:custGeom>
              <a:avLst/>
              <a:gdLst/>
              <a:ahLst/>
              <a:cxnLst/>
              <a:rect l="l" t="t" r="r" b="b"/>
              <a:pathLst>
                <a:path w="1807200" h="195297">
                  <a:moveTo>
                    <a:pt x="0" y="0"/>
                  </a:moveTo>
                  <a:lnTo>
                    <a:pt x="1807200" y="0"/>
                  </a:lnTo>
                  <a:lnTo>
                    <a:pt x="1807200" y="195297"/>
                  </a:lnTo>
                  <a:lnTo>
                    <a:pt x="0" y="195297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38100"/>
              <a:ext cx="1807200" cy="15719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>
            <a:off x="6179363" y="919938"/>
            <a:ext cx="2366567" cy="374530"/>
          </a:xfrm>
          <a:custGeom>
            <a:avLst/>
            <a:gdLst/>
            <a:ahLst/>
            <a:cxnLst/>
            <a:rect l="l" t="t" r="r" b="b"/>
            <a:pathLst>
              <a:path w="2366567" h="374530">
                <a:moveTo>
                  <a:pt x="0" y="0"/>
                </a:moveTo>
                <a:lnTo>
                  <a:pt x="2366567" y="0"/>
                </a:lnTo>
                <a:lnTo>
                  <a:pt x="2366567" y="374531"/>
                </a:lnTo>
                <a:lnTo>
                  <a:pt x="0" y="37453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12"/>
          <p:cNvSpPr/>
          <p:nvPr/>
        </p:nvSpPr>
        <p:spPr>
          <a:xfrm>
            <a:off x="2010012" y="368604"/>
            <a:ext cx="2567876" cy="1377245"/>
          </a:xfrm>
          <a:custGeom>
            <a:avLst/>
            <a:gdLst/>
            <a:ahLst/>
            <a:cxnLst/>
            <a:rect l="l" t="t" r="r" b="b"/>
            <a:pathLst>
              <a:path w="2567876" h="1377245">
                <a:moveTo>
                  <a:pt x="0" y="0"/>
                </a:moveTo>
                <a:lnTo>
                  <a:pt x="2567876" y="0"/>
                </a:lnTo>
                <a:lnTo>
                  <a:pt x="2567876" y="1377245"/>
                </a:lnTo>
                <a:lnTo>
                  <a:pt x="0" y="137724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13"/>
          <p:cNvSpPr/>
          <p:nvPr/>
        </p:nvSpPr>
        <p:spPr>
          <a:xfrm>
            <a:off x="10291533" y="122919"/>
            <a:ext cx="2667157" cy="1968569"/>
          </a:xfrm>
          <a:custGeom>
            <a:avLst/>
            <a:gdLst/>
            <a:ahLst/>
            <a:cxnLst/>
            <a:rect l="l" t="t" r="r" b="b"/>
            <a:pathLst>
              <a:path w="2667157" h="1968569">
                <a:moveTo>
                  <a:pt x="0" y="0"/>
                </a:moveTo>
                <a:lnTo>
                  <a:pt x="2667158" y="0"/>
                </a:lnTo>
                <a:lnTo>
                  <a:pt x="2667158" y="1968569"/>
                </a:lnTo>
                <a:lnTo>
                  <a:pt x="0" y="19685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14"/>
          <p:cNvSpPr/>
          <p:nvPr/>
        </p:nvSpPr>
        <p:spPr>
          <a:xfrm>
            <a:off x="14637197" y="339478"/>
            <a:ext cx="1478042" cy="1454546"/>
          </a:xfrm>
          <a:custGeom>
            <a:avLst/>
            <a:gdLst/>
            <a:ahLst/>
            <a:cxnLst/>
            <a:rect l="l" t="t" r="r" b="b"/>
            <a:pathLst>
              <a:path w="1478042" h="1454546">
                <a:moveTo>
                  <a:pt x="0" y="0"/>
                </a:moveTo>
                <a:lnTo>
                  <a:pt x="1478042" y="0"/>
                </a:lnTo>
                <a:lnTo>
                  <a:pt x="1478042" y="1454547"/>
                </a:lnTo>
                <a:lnTo>
                  <a:pt x="0" y="14545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TextBox 15"/>
          <p:cNvSpPr txBox="1"/>
          <p:nvPr/>
        </p:nvSpPr>
        <p:spPr>
          <a:xfrm>
            <a:off x="1122004" y="4411506"/>
            <a:ext cx="6882632" cy="20845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30"/>
              </a:lnSpc>
            </a:pPr>
            <a:r>
              <a:rPr lang="en-US" sz="7391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</a:t>
            </a:r>
          </a:p>
          <a:p>
            <a:pPr algn="l">
              <a:lnSpc>
                <a:spcPts val="8130"/>
              </a:lnSpc>
            </a:pPr>
            <a:r>
              <a:rPr lang="en-US" sz="7391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W POLSCE 2024/2025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122004" y="6716764"/>
            <a:ext cx="6186180" cy="2355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876"/>
              </a:lnSpc>
            </a:pP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Raport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został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opracowany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przez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centrum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analiz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SpotData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na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zlecenie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i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przy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merytorycznej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współpracy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ze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związkiem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pracodawców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Transport i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Logistyka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Polska.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Partnerami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raportu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są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Continental </a:t>
            </a:r>
            <a:r>
              <a:rPr lang="en-US" sz="2054" dirty="0" err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oraz</a:t>
            </a:r>
            <a:r>
              <a:rPr lang="en-US" sz="2054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 Shell.</a:t>
            </a:r>
          </a:p>
          <a:p>
            <a:pPr algn="l">
              <a:lnSpc>
                <a:spcPts val="4445"/>
              </a:lnSpc>
            </a:pPr>
            <a:endParaRPr lang="en-US" sz="2054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1122004" y="3238515"/>
            <a:ext cx="6344651" cy="5205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56"/>
              </a:lnSpc>
            </a:pPr>
            <a:r>
              <a:rPr lang="pl-PL" sz="4400" dirty="0">
                <a:solidFill>
                  <a:srgbClr val="DE5F29"/>
                </a:solidFill>
                <a:latin typeface="League Gothic"/>
                <a:ea typeface="League Gothic"/>
                <a:cs typeface="League Gothic"/>
                <a:sym typeface="League Gothic"/>
              </a:rPr>
              <a:t>CYFRYZACJA W TRANSPORCIE DROGOWYM</a:t>
            </a:r>
            <a:endParaRPr lang="en-US" sz="4400" dirty="0">
              <a:solidFill>
                <a:srgbClr val="DE5F29"/>
              </a:solidFill>
              <a:latin typeface="League Gothic"/>
              <a:ea typeface="League Gothic"/>
              <a:cs typeface="League Gothic"/>
              <a:sym typeface="League Gothic"/>
            </a:endParaRPr>
          </a:p>
        </p:txBody>
      </p:sp>
      <p:sp>
        <p:nvSpPr>
          <p:cNvPr id="18" name="AutoShape 18"/>
          <p:cNvSpPr/>
          <p:nvPr/>
        </p:nvSpPr>
        <p:spPr>
          <a:xfrm>
            <a:off x="-152876" y="10103048"/>
            <a:ext cx="19009138" cy="0"/>
          </a:xfrm>
          <a:prstGeom prst="line">
            <a:avLst/>
          </a:prstGeom>
          <a:ln w="4762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480766"/>
            <a:ext cx="16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Badanie TLP/</a:t>
            </a:r>
            <a:r>
              <a:rPr lang="pl-PL" sz="3600" b="1" dirty="0" err="1">
                <a:solidFill>
                  <a:srgbClr val="000048"/>
                </a:solidFill>
              </a:rPr>
              <a:t>Spotdata</a:t>
            </a:r>
            <a:r>
              <a:rPr lang="pl-PL" sz="3600" b="1" dirty="0">
                <a:solidFill>
                  <a:srgbClr val="000048"/>
                </a:solidFill>
              </a:rPr>
              <a:t>: jakie będą najważniejsze trendy na rynku transportowym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551955" y="1913492"/>
            <a:ext cx="90240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Jaka będzie intensywność zmian na rynku usług TSL w najbliższych pięciu latach</a:t>
            </a:r>
          </a:p>
          <a:p>
            <a:r>
              <a:rPr lang="pl-PL" b="1" dirty="0">
                <a:solidFill>
                  <a:srgbClr val="000048"/>
                </a:solidFill>
              </a:rPr>
              <a:t>w wymienionych poniżej obszarach? (1 = brak zmian / 10 = ekspresowe zmiany w danym kierunku)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10063155" y="3549038"/>
            <a:ext cx="77586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W najbliższych pięciu latach firmy spodziewają się, że dynamicznie zmieni się struktura rynku TSL wskutek jego konsolidacji i stopniowej dominacji dużych przedsiębiorstw. Do innych ważnych zmian, które ulegną intensyfikacji, przedsiębiorstwa zaliczyły imigrację i rozwój usług o wysokiej wartości dodanej, a także cyfryzację i automatyzację pracy kierowców.</a:t>
            </a:r>
            <a:endParaRPr lang="en-GB" sz="3000" b="1" dirty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3CA357-EE9D-AC84-8FEB-B3E99662EF01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209F683-1DDB-D940-2800-D58181D590AB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D4A63D-C667-F389-70CC-510E29ED7233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529996-FE3B-1636-47F1-7AA4EDFB0F79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DE054E-0413-1558-33E9-C6CECADB3CB9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16FA111-F877-CE96-EBCB-D5F0721F3DD2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9865D6A-EA55-95A8-D2E4-B9C803CEDC82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A563179-AB2E-C590-917C-BD40EC2D52CE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B91D3883-129E-E745-3FB7-5FCD0F4162E6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4762" y="3014366"/>
            <a:ext cx="8853057" cy="5729948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82EF4821-73B0-FE13-1223-E3532A6B4956}"/>
              </a:ext>
            </a:extLst>
          </p:cNvPr>
          <p:cNvSpPr/>
          <p:nvPr/>
        </p:nvSpPr>
        <p:spPr>
          <a:xfrm>
            <a:off x="3554635" y="4686300"/>
            <a:ext cx="5893183" cy="7620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2479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480766"/>
            <a:ext cx="16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W sektorze TSL istnieje wysoki potencjał do zwiększenia zakresu cyfryzacji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551955" y="1913492"/>
            <a:ext cx="902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Odsetek firm z co najmniej podstawowym poziomem intensywności cyfrowej wg sektorów</a:t>
            </a:r>
          </a:p>
          <a:p>
            <a:r>
              <a:rPr lang="pl-PL" b="1" dirty="0">
                <a:solidFill>
                  <a:srgbClr val="000048"/>
                </a:solidFill>
              </a:rPr>
              <a:t>w Polsce (%)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9993537" y="3198359"/>
            <a:ext cx="7758633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Sektor TSL jest mniej zaawansowany cyfrowo niż inne sektory polskiej gospodarki. Wyprzedza pod tym względem tylko budownictwo. Wynika to w dużej mierze z dużej roli pracy fizycznej (kierowców), ale współczesne technologie cyfrowe pozwalają unowocześniać coraz większy zakres pracy i będą rozwijały się szybko również w transporcie</a:t>
            </a:r>
            <a:endParaRPr lang="en-GB" sz="3000" b="1" dirty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3CA357-EE9D-AC84-8FEB-B3E99662EF01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209F683-1DDB-D940-2800-D58181D590AB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D4A63D-C667-F389-70CC-510E29ED7233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529996-FE3B-1636-47F1-7AA4EDFB0F79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DE054E-0413-1558-33E9-C6CECADB3CB9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16FA111-F877-CE96-EBCB-D5F0721F3DD2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9865D6A-EA55-95A8-D2E4-B9C803CEDC82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A563179-AB2E-C590-917C-BD40EC2D52CE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B91D3883-129E-E745-3FB7-5FCD0F4162E6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 rotWithShape="1">
          <a:blip r:embed="rId6"/>
          <a:srcRect t="14115"/>
          <a:stretch/>
        </p:blipFill>
        <p:spPr>
          <a:xfrm>
            <a:off x="362339" y="2933700"/>
            <a:ext cx="8830264" cy="4343400"/>
          </a:xfrm>
          <a:prstGeom prst="rect">
            <a:avLst/>
          </a:prstGeom>
        </p:spPr>
      </p:pic>
      <p:sp>
        <p:nvSpPr>
          <p:cNvPr id="2" name="Owal 1">
            <a:extLst>
              <a:ext uri="{FF2B5EF4-FFF2-40B4-BE49-F238E27FC236}">
                <a16:creationId xmlns:a16="http://schemas.microsoft.com/office/drawing/2014/main" id="{82EF4821-73B0-FE13-1223-E3532A6B4956}"/>
              </a:ext>
            </a:extLst>
          </p:cNvPr>
          <p:cNvSpPr/>
          <p:nvPr/>
        </p:nvSpPr>
        <p:spPr>
          <a:xfrm>
            <a:off x="3429000" y="4838700"/>
            <a:ext cx="1905000" cy="2615944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058088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828800" y="574896"/>
            <a:ext cx="16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Jak mierzyć cyfryzację firm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533400" y="3086100"/>
            <a:ext cx="77586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Zaawansowanie technologiczne kraju można zobrazować, posługując się wskaźnikiem intensywności cyfrowej (DII), który mierzy poziom cyfryzacji przedsiębiorstw na terenie UE. Wskaźnik ten opiera się na 12 zmiennych, gdzie każda jest warta 1 pkt.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3CA357-EE9D-AC84-8FEB-B3E99662EF01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209F683-1DDB-D940-2800-D58181D590AB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D4A63D-C667-F389-70CC-510E29ED7233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529996-FE3B-1636-47F1-7AA4EDFB0F79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DE054E-0413-1558-33E9-C6CECADB3CB9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16FA111-F877-CE96-EBCB-D5F0721F3DD2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9865D6A-EA55-95A8-D2E4-B9C803CEDC82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A563179-AB2E-C590-917C-BD40EC2D52CE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B91D3883-129E-E745-3FB7-5FCD0F4162E6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17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9296400" y="2532123"/>
            <a:ext cx="899160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1. Dostęp do </a:t>
            </a:r>
            <a:r>
              <a:rPr lang="pl-PL" sz="2400" dirty="0" err="1">
                <a:solidFill>
                  <a:srgbClr val="000048"/>
                </a:solidFill>
                <a:cs typeface="Segoe UI" panose="020B0502040204020203" pitchFamily="34" charset="0"/>
              </a:rPr>
              <a:t>internetu</a:t>
            </a:r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 dla ponad 50 proc. pracowników</a:t>
            </a:r>
          </a:p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2. Maksymalna prędkość pobierania </a:t>
            </a:r>
            <a:r>
              <a:rPr lang="pl-PL" sz="2400" dirty="0" err="1">
                <a:solidFill>
                  <a:srgbClr val="000048"/>
                </a:solidFill>
                <a:cs typeface="Segoe UI" panose="020B0502040204020203" pitchFamily="34" charset="0"/>
              </a:rPr>
              <a:t>internetu</a:t>
            </a:r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 stacjonarnego</a:t>
            </a:r>
          </a:p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3. Sprzedaż e-commerce na poziomie co najmniej 1 proc. obrotu</a:t>
            </a:r>
          </a:p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4. Udział sprzedaży internetowej w obrotach</a:t>
            </a:r>
          </a:p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5. Zapewnienie urządzeń przenośnych z dostępem do </a:t>
            </a:r>
            <a:r>
              <a:rPr lang="pl-PL" sz="2400" dirty="0" err="1">
                <a:solidFill>
                  <a:srgbClr val="000048"/>
                </a:solidFill>
                <a:cs typeface="Segoe UI" panose="020B0502040204020203" pitchFamily="34" charset="0"/>
              </a:rPr>
              <a:t>internetu</a:t>
            </a:r>
            <a:endParaRPr lang="pl-PL" sz="2400" dirty="0">
              <a:solidFill>
                <a:srgbClr val="000048"/>
              </a:solidFill>
              <a:cs typeface="Segoe UI" panose="020B0502040204020203" pitchFamily="34" charset="0"/>
            </a:endParaRPr>
          </a:p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6. Posiadanie strony internetowej lub stosowanie środków bezpieczeństwa ICT</a:t>
            </a:r>
          </a:p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7. Korzystanie z mediów społecznościowych</a:t>
            </a:r>
          </a:p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8. Szkolenia ICT dla pracowników</a:t>
            </a:r>
          </a:p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9. Zatrudnianie specjalistów ICT lub korzystanie z analityki danych</a:t>
            </a:r>
          </a:p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10. Wykorzystanie technologii AI lub robotów przemysłowych</a:t>
            </a:r>
          </a:p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11. Korzystanie z oprogramowania ERP lub usług chmurowych</a:t>
            </a:r>
          </a:p>
          <a:p>
            <a:r>
              <a:rPr lang="pl-PL" sz="2400" dirty="0">
                <a:solidFill>
                  <a:srgbClr val="000048"/>
                </a:solidFill>
                <a:cs typeface="Segoe UI" panose="020B0502040204020203" pitchFamily="34" charset="0"/>
              </a:rPr>
              <a:t>12. Wykorzystanie CRM lub prowadzenie spotkań zdalnych</a:t>
            </a:r>
          </a:p>
        </p:txBody>
      </p:sp>
    </p:spTree>
    <p:extLst>
      <p:ext uri="{BB962C8B-B14F-4D97-AF65-F5344CB8AC3E}">
        <p14:creationId xmlns:p14="http://schemas.microsoft.com/office/powerpoint/2010/main" val="408110811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480766"/>
            <a:ext cx="16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Polska pod względem cyfryzacji jest opóźniona, ale szybko nadrabia zaległości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551954" y="1913492"/>
            <a:ext cx="167073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Odsetek firm z co najmniej podstawowym poziomem intensywności cyfrowej w sektorze TSL w krajach UE ...        oraz zmiana tego odsetka w latach 2021-2023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63CA357-EE9D-AC84-8FEB-B3E99662EF01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B209F683-1DDB-D940-2800-D58181D590AB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1D4A63D-C667-F389-70CC-510E29ED7233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E9529996-FE3B-1636-47F1-7AA4EDFB0F79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07DE054E-0413-1558-33E9-C6CECADB3CB9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D16FA111-F877-CE96-EBCB-D5F0721F3DD2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C9865D6A-EA55-95A8-D2E4-B9C803CEDC82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EA563179-AB2E-C590-917C-BD40EC2D52CE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B91D3883-129E-E745-3FB7-5FCD0F4162E6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 rotWithShape="1">
          <a:blip r:embed="rId6"/>
          <a:srcRect t="12834"/>
          <a:stretch/>
        </p:blipFill>
        <p:spPr>
          <a:xfrm>
            <a:off x="599827" y="2839234"/>
            <a:ext cx="8305800" cy="5030483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4601" y="2305064"/>
            <a:ext cx="6276356" cy="6588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2651284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432A49-8010-3D30-10DE-1145B06D49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ole tekstowe 7">
            <a:extLst>
              <a:ext uri="{FF2B5EF4-FFF2-40B4-BE49-F238E27FC236}">
                <a16:creationId xmlns:a16="http://schemas.microsoft.com/office/drawing/2014/main" id="{4F618ED0-4EF8-0B1D-5476-BBF068CE590E}"/>
              </a:ext>
            </a:extLst>
          </p:cNvPr>
          <p:cNvSpPr txBox="1"/>
          <p:nvPr/>
        </p:nvSpPr>
        <p:spPr>
          <a:xfrm>
            <a:off x="5486400" y="3314700"/>
            <a:ext cx="62298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600" b="1" dirty="0">
                <a:solidFill>
                  <a:srgbClr val="000048"/>
                </a:solidFill>
              </a:rPr>
              <a:t>Dziękujemy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333BD4-89E5-FCA3-02E7-9017A1223514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E657BF9-19F2-595E-2DDF-71C86EB9B4C5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3BC6120-6389-2FAE-3151-1672769A1202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F8E09BC0-57D4-862D-BF34-5A462CDEEDAA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77435C8D-7ABA-F3F3-AA48-B20412EF7059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B46F8278-58D2-D2B5-2192-B1BAA5D4138C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5564559F-CB5C-B411-4875-382E21F86AE1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0E9E7A2E-D47D-9D86-6E24-E2C896F2912B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BACFEDD0-A5EC-268B-5612-CF9239E9A404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781C771D-2F92-EBBC-0606-D8C840CEDB42}"/>
              </a:ext>
            </a:extLst>
          </p:cNvPr>
          <p:cNvSpPr txBox="1"/>
          <p:nvPr/>
        </p:nvSpPr>
        <p:spPr>
          <a:xfrm>
            <a:off x="8939040" y="7227972"/>
            <a:ext cx="93489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b="1" dirty="0">
                <a:solidFill>
                  <a:srgbClr val="000048"/>
                </a:solidFill>
              </a:rPr>
              <a:t>Artur Kalisiak, Transport i Logistyka Polska</a:t>
            </a:r>
          </a:p>
          <a:p>
            <a:r>
              <a:rPr lang="pl-PL" sz="4000" b="1" dirty="0">
                <a:solidFill>
                  <a:srgbClr val="000048"/>
                </a:solidFill>
              </a:rPr>
              <a:t>Ignacy Morawski, </a:t>
            </a:r>
            <a:r>
              <a:rPr lang="pl-PL" sz="4000" b="1" dirty="0" err="1">
                <a:solidFill>
                  <a:srgbClr val="000048"/>
                </a:solidFill>
              </a:rPr>
              <a:t>SpotData</a:t>
            </a:r>
            <a:r>
              <a:rPr lang="pl-PL" sz="4000" b="1" dirty="0">
                <a:solidFill>
                  <a:srgbClr val="000048"/>
                </a:solidFill>
              </a:rPr>
              <a:t>, Puls Biznesu</a:t>
            </a:r>
          </a:p>
        </p:txBody>
      </p:sp>
    </p:spTree>
    <p:extLst>
      <p:ext uri="{BB962C8B-B14F-4D97-AF65-F5344CB8AC3E}">
        <p14:creationId xmlns:p14="http://schemas.microsoft.com/office/powerpoint/2010/main" val="3262293579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480766"/>
            <a:ext cx="16985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Cały sektor TSL jest najmocniej dotknięty spowolnieniem ze wszystkich sektorów gospodarki</a:t>
            </a:r>
          </a:p>
        </p:txBody>
      </p:sp>
      <p:sp>
        <p:nvSpPr>
          <p:cNvPr id="6" name="Prostokąt 5"/>
          <p:cNvSpPr/>
          <p:nvPr/>
        </p:nvSpPr>
        <p:spPr>
          <a:xfrm>
            <a:off x="3422074" y="2784764"/>
            <a:ext cx="1274618" cy="429491"/>
          </a:xfrm>
          <a:prstGeom prst="rect">
            <a:avLst/>
          </a:prstGeom>
          <a:solidFill>
            <a:srgbClr val="FFFDF0"/>
          </a:solidFill>
          <a:ln>
            <a:solidFill>
              <a:srgbClr val="FFF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7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2305224"/>
            <a:ext cx="1698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Zmiana realnej wartości dodanej w Polsce w 2023 roku w podziale na sektory (w proc.)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10305875" y="3433397"/>
            <a:ext cx="775863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b="1" dirty="0">
                <a:solidFill>
                  <a:srgbClr val="000048"/>
                </a:solidFill>
                <a:cs typeface="Segoe UI" panose="020B0502040204020203" pitchFamily="34" charset="0"/>
              </a:rPr>
              <a:t>Kryzys w sektorze zaczął się w połowie 2023 roku, dokładnie w momencie, gdy w recesję wszedł niemiecki przemysł</a:t>
            </a:r>
            <a:endParaRPr lang="en-GB" sz="3000" b="1" dirty="0">
              <a:solidFill>
                <a:srgbClr val="000048"/>
              </a:solidFill>
              <a:cs typeface="Segoe UI" panose="020B0502040204020203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18EE580-D229-B108-39D1-1702EDA713A7}"/>
              </a:ext>
            </a:extLst>
          </p:cNvPr>
          <p:cNvSpPr txBox="1"/>
          <p:nvPr/>
        </p:nvSpPr>
        <p:spPr>
          <a:xfrm>
            <a:off x="10305875" y="5253494"/>
            <a:ext cx="78393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W opinii polskich przewoźników jest to najpoważniejszy kryzys rynkowy od ponad 20 lat</a:t>
            </a:r>
            <a:endParaRPr lang="en-GB" sz="3000" dirty="0">
              <a:solidFill>
                <a:srgbClr val="000048"/>
              </a:solidFill>
              <a:cs typeface="Segoe UI" panose="020B0502040204020203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0CD91CE8-5777-417C-5EF8-1D53FF5C8F94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13B103EA-9A66-0B3B-B3D3-D5AA3DF1C375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20CEB23D-FF26-2B54-A29D-AFBBAEB2669E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id="{8DF321EE-B834-C058-6168-3D8139166D67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26D28DDC-0499-8115-5B80-B180A7AACC52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7">
            <a:extLst>
              <a:ext uri="{FF2B5EF4-FFF2-40B4-BE49-F238E27FC236}">
                <a16:creationId xmlns:a16="http://schemas.microsoft.com/office/drawing/2014/main" id="{8D261E6D-613C-04F3-CA3D-DBA7D039F20A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8">
            <a:extLst>
              <a:ext uri="{FF2B5EF4-FFF2-40B4-BE49-F238E27FC236}">
                <a16:creationId xmlns:a16="http://schemas.microsoft.com/office/drawing/2014/main" id="{D8D295C1-6AAC-EFE0-C964-EF2F513FB261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9">
            <a:extLst>
              <a:ext uri="{FF2B5EF4-FFF2-40B4-BE49-F238E27FC236}">
                <a16:creationId xmlns:a16="http://schemas.microsoft.com/office/drawing/2014/main" id="{441C24DB-2AAB-3C64-CDEE-AEFD9500EB13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AutoShape 10">
            <a:extLst>
              <a:ext uri="{FF2B5EF4-FFF2-40B4-BE49-F238E27FC236}">
                <a16:creationId xmlns:a16="http://schemas.microsoft.com/office/drawing/2014/main" id="{830289C0-3352-CB0E-998A-581B308CD1DE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17" name="Obraz 16"/>
          <p:cNvPicPr>
            <a:picLocks noChangeAspect="1"/>
          </p:cNvPicPr>
          <p:nvPr/>
        </p:nvPicPr>
        <p:blipFill rotWithShape="1">
          <a:blip r:embed="rId7"/>
          <a:srcRect l="6795"/>
          <a:stretch/>
        </p:blipFill>
        <p:spPr>
          <a:xfrm>
            <a:off x="586883" y="2674556"/>
            <a:ext cx="9406654" cy="5064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43855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480766"/>
            <a:ext cx="16985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Cały sektor TSL jest najmocniej dotknięty spowolnieniem ze wszystkich sektorów gospodarki c.d.</a:t>
            </a:r>
          </a:p>
        </p:txBody>
      </p:sp>
      <p:sp>
        <p:nvSpPr>
          <p:cNvPr id="6" name="Prostokąt 5"/>
          <p:cNvSpPr/>
          <p:nvPr/>
        </p:nvSpPr>
        <p:spPr>
          <a:xfrm>
            <a:off x="3422074" y="2784764"/>
            <a:ext cx="1274618" cy="429491"/>
          </a:xfrm>
          <a:prstGeom prst="rect">
            <a:avLst/>
          </a:prstGeom>
          <a:solidFill>
            <a:srgbClr val="FFFDF0"/>
          </a:solidFill>
          <a:ln>
            <a:solidFill>
              <a:srgbClr val="FFFD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sz="2700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2305224"/>
            <a:ext cx="1698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Praca przewozowa w tonokilometrach na każde euro PKB (liczone w cenach z 2015 r.)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10301532" y="3778226"/>
            <a:ext cx="775863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W 2023 roku nastąpił spadek relacji przewozów transportowych do PKB. W latach 2002-2023 ta relacja rosła średnio o </a:t>
            </a:r>
            <a:r>
              <a:rPr lang="pl-PL" sz="3000" b="1" dirty="0">
                <a:solidFill>
                  <a:schemeClr val="accent2"/>
                </a:solidFill>
                <a:cs typeface="Segoe UI" panose="020B0502040204020203" pitchFamily="34" charset="0"/>
              </a:rPr>
              <a:t>3,6 proc. </a:t>
            </a:r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rocznie. W samym 2023 roku spadła o </a:t>
            </a:r>
            <a:r>
              <a:rPr lang="pl-PL" sz="3000" b="1" dirty="0">
                <a:solidFill>
                  <a:schemeClr val="accent2"/>
                </a:solidFill>
                <a:cs typeface="Segoe UI" panose="020B0502040204020203" pitchFamily="34" charset="0"/>
              </a:rPr>
              <a:t>1,5 proc.</a:t>
            </a:r>
            <a:endParaRPr lang="en-GB" sz="3000" b="1" dirty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B419A15-96FE-5F21-616F-8EDF00C64885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023E1499-9CFD-752A-93BF-784B588241F4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4744451-525E-6FD6-AEAE-776FB4240B5C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7" name="TextBox 5">
            <a:extLst>
              <a:ext uri="{FF2B5EF4-FFF2-40B4-BE49-F238E27FC236}">
                <a16:creationId xmlns:a16="http://schemas.microsoft.com/office/drawing/2014/main" id="{6A2D0CEF-145D-FBDE-AF0B-9A69E26C40BD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8D8E9570-2636-D248-B12B-FFC43D40AD59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09E2BC81-ED4D-A178-5CA9-1F00715F0018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8">
            <a:extLst>
              <a:ext uri="{FF2B5EF4-FFF2-40B4-BE49-F238E27FC236}">
                <a16:creationId xmlns:a16="http://schemas.microsoft.com/office/drawing/2014/main" id="{B490B905-4C64-4BFF-04E4-891D08D9171F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9">
            <a:extLst>
              <a:ext uri="{FF2B5EF4-FFF2-40B4-BE49-F238E27FC236}">
                <a16:creationId xmlns:a16="http://schemas.microsoft.com/office/drawing/2014/main" id="{3C07CBD3-2A98-4C3F-D0DA-DBF6CC63FDD5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AutoShape 10">
            <a:extLst>
              <a:ext uri="{FF2B5EF4-FFF2-40B4-BE49-F238E27FC236}">
                <a16:creationId xmlns:a16="http://schemas.microsoft.com/office/drawing/2014/main" id="{794B81C4-5B4E-75FE-8C09-AD62287EE27B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6845" y="2929755"/>
            <a:ext cx="9894687" cy="545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621473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480765"/>
            <a:ext cx="169855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Polska ekspansja na europejskich rynkach została zahamowana. Główne pytanie brzmi, czy ten udział może wrócić na ścieżkę wzrostową? 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2073223"/>
            <a:ext cx="16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Udział Polski i Niemiec w pracy przewozowej realizowanej przez europejskie firmy</a:t>
            </a:r>
          </a:p>
          <a:p>
            <a:r>
              <a:rPr lang="pl-PL" b="1" dirty="0">
                <a:solidFill>
                  <a:srgbClr val="000048"/>
                </a:solidFill>
              </a:rPr>
              <a:t>(według kraju zarejestrowania przedsiębiorstw), w proc.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10301532" y="3015405"/>
            <a:ext cx="7758633" cy="43396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accent2"/>
                </a:solidFill>
                <a:cs typeface="Segoe UI" panose="020B0502040204020203" pitchFamily="34" charset="0"/>
              </a:rPr>
              <a:t>20 proc.</a:t>
            </a:r>
          </a:p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Tyle wynosi udział przewoźników z Polski w pracy przewozowej realizowanej przez firmy z UE. Jednak ten udział przestał rosnąć. To, czy wróci na ścieżkę ekspansji, zależy od zdolności firm, otoczenia biznesowego oraz rządu do dostosowania do wyzwań strukturalnych: wysokich kosztów, braku pracowników, zbyt szybkiego tempa dekarbonizacji</a:t>
            </a:r>
            <a:endParaRPr lang="en-GB" sz="3000" dirty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4ED1413-ADC4-96AA-CA7B-1E581CD88860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8392966-FE43-EC42-7BFC-38C1BA0144DC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412BD22-5F27-6835-031E-7D6AF3A1598B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8D2430-0AD1-D8DE-9B75-455A44A87238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1F13CE3-27ED-CCFC-D7A6-A49DADBA40E6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1099FE5-50D0-1A15-C446-6C9EDCF1FB65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E3EA7D74-D568-7101-F220-7D3B71CD205D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46EED88-B73E-3E3B-E130-D9DB26BA0410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03B89285-59A9-49E8-BDC5-4B4BBA140026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4045" y="2857500"/>
            <a:ext cx="8350311" cy="5253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79513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480765"/>
            <a:ext cx="16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Polski rynek jest wciąż oparty na małych firmach, bardziej podatnych na wstrząsy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2073223"/>
            <a:ext cx="16985511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Rozkład liczby firm transportowych z licencją wspólnotową według liczby posiadanych</a:t>
            </a:r>
          </a:p>
          <a:p>
            <a:r>
              <a:rPr lang="pl-PL" b="1" dirty="0">
                <a:solidFill>
                  <a:srgbClr val="000048"/>
                </a:solidFill>
              </a:rPr>
              <a:t>pojazdów, w 2023 r.</a:t>
            </a:r>
          </a:p>
          <a:p>
            <a:r>
              <a:rPr lang="pl-PL" b="1" dirty="0">
                <a:solidFill>
                  <a:srgbClr val="000048"/>
                </a:solidFill>
              </a:rPr>
              <a:t>Licencja na wykonywanie </a:t>
            </a:r>
            <a:r>
              <a:rPr lang="pl-PL" b="1" dirty="0" err="1">
                <a:solidFill>
                  <a:srgbClr val="000048"/>
                </a:solidFill>
              </a:rPr>
              <a:t>miedzynarodowego</a:t>
            </a:r>
            <a:r>
              <a:rPr lang="pl-PL" b="1" dirty="0">
                <a:solidFill>
                  <a:srgbClr val="000048"/>
                </a:solidFill>
              </a:rPr>
              <a:t> transportu</a:t>
            </a:r>
          </a:p>
          <a:p>
            <a:r>
              <a:rPr lang="pl-PL" b="1" dirty="0">
                <a:solidFill>
                  <a:srgbClr val="000048"/>
                </a:solidFill>
              </a:rPr>
              <a:t>drogowego towarów </a:t>
            </a:r>
          </a:p>
          <a:p>
            <a:r>
              <a:rPr lang="pl-PL" b="1" dirty="0">
                <a:solidFill>
                  <a:srgbClr val="000048"/>
                </a:solidFill>
              </a:rPr>
              <a:t>30 000</a:t>
            </a:r>
          </a:p>
          <a:p>
            <a:r>
              <a:rPr lang="pl-PL" b="1" dirty="0">
                <a:solidFill>
                  <a:srgbClr val="000048"/>
                </a:solidFill>
              </a:rPr>
              <a:t>40 000</a:t>
            </a:r>
          </a:p>
          <a:p>
            <a:r>
              <a:rPr lang="pl-PL" b="1" dirty="0">
                <a:solidFill>
                  <a:srgbClr val="000048"/>
                </a:solidFill>
              </a:rPr>
              <a:t>50 000</a:t>
            </a:r>
          </a:p>
          <a:p>
            <a:r>
              <a:rPr lang="pl-PL" b="1" dirty="0">
                <a:solidFill>
                  <a:srgbClr val="000048"/>
                </a:solidFill>
              </a:rPr>
              <a:t>2018 2019 2020 2021 2022 2023</a:t>
            </a:r>
          </a:p>
          <a:p>
            <a:r>
              <a:rPr lang="pl-PL" b="1" dirty="0">
                <a:solidFill>
                  <a:srgbClr val="000048"/>
                </a:solidFill>
              </a:rPr>
              <a:t>Stan na koniec roku</a:t>
            </a:r>
          </a:p>
          <a:p>
            <a:r>
              <a:rPr lang="pl-PL" b="1" dirty="0">
                <a:solidFill>
                  <a:srgbClr val="000048"/>
                </a:solidFill>
              </a:rPr>
              <a:t>2 000</a:t>
            </a:r>
          </a:p>
          <a:p>
            <a:r>
              <a:rPr lang="pl-PL" b="1" dirty="0">
                <a:solidFill>
                  <a:srgbClr val="000048"/>
                </a:solidFill>
              </a:rPr>
              <a:t>4 000</a:t>
            </a:r>
          </a:p>
          <a:p>
            <a:r>
              <a:rPr lang="pl-PL" b="1" dirty="0">
                <a:solidFill>
                  <a:srgbClr val="000048"/>
                </a:solidFill>
              </a:rPr>
              <a:t>6 000</a:t>
            </a:r>
          </a:p>
          <a:p>
            <a:r>
              <a:rPr lang="pl-PL" b="1" dirty="0">
                <a:solidFill>
                  <a:srgbClr val="000048"/>
                </a:solidFill>
              </a:rPr>
              <a:t>8 000</a:t>
            </a:r>
          </a:p>
          <a:p>
            <a:r>
              <a:rPr lang="pl-PL" b="1" dirty="0">
                <a:solidFill>
                  <a:srgbClr val="000048"/>
                </a:solidFill>
              </a:rPr>
              <a:t>10 000</a:t>
            </a:r>
          </a:p>
          <a:p>
            <a:r>
              <a:rPr lang="pl-PL" b="1" dirty="0">
                <a:solidFill>
                  <a:srgbClr val="000048"/>
                </a:solidFill>
              </a:rPr>
              <a:t>12 000</a:t>
            </a:r>
          </a:p>
          <a:p>
            <a:r>
              <a:rPr lang="pl-PL" b="1" dirty="0">
                <a:solidFill>
                  <a:srgbClr val="000048"/>
                </a:solidFill>
              </a:rPr>
              <a:t>2018 2019 2020 2021 2022 2023</a:t>
            </a:r>
          </a:p>
          <a:p>
            <a:r>
              <a:rPr lang="pl-PL" b="1" dirty="0">
                <a:solidFill>
                  <a:srgbClr val="000048"/>
                </a:solidFill>
              </a:rPr>
              <a:t>Przepływy (liczba </a:t>
            </a:r>
            <a:r>
              <a:rPr lang="pl-PL" b="1" dirty="0" err="1">
                <a:solidFill>
                  <a:srgbClr val="000048"/>
                </a:solidFill>
              </a:rPr>
              <a:t>nowo-zarejestrowanych</a:t>
            </a:r>
            <a:r>
              <a:rPr lang="pl-PL" b="1" dirty="0">
                <a:solidFill>
                  <a:srgbClr val="000048"/>
                </a:solidFill>
              </a:rPr>
              <a:t> firm)</a:t>
            </a:r>
          </a:p>
          <a:p>
            <a:r>
              <a:rPr lang="pl-PL" b="1" dirty="0" err="1">
                <a:solidFill>
                  <a:srgbClr val="000048"/>
                </a:solidFill>
              </a:rPr>
              <a:t>Rozk</a:t>
            </a:r>
            <a:endParaRPr lang="pl-PL" b="1" dirty="0">
              <a:solidFill>
                <a:srgbClr val="000048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10301532" y="3015405"/>
            <a:ext cx="7758633" cy="57246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accent2"/>
                </a:solidFill>
                <a:cs typeface="Segoe UI" panose="020B0502040204020203" pitchFamily="34" charset="0"/>
              </a:rPr>
              <a:t>279 </a:t>
            </a:r>
          </a:p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Tyle firm w Polsce ma ponad 100 pojazdów. W latach 2020–2023 liczba firm z ponad setką pojazdów zwiększyła się o 55 proc., natomiast liczba firm z pojazdami w przedziale 11–50 wzrosła o 42,5 proc. (należy pamiętać, że w tym okresie nastąpiła zmiana regulacyjna, która objęła sprawozdawczością pojazdy o </a:t>
            </a:r>
            <a:r>
              <a:rPr lang="pl-PL" sz="3000" dirty="0" err="1">
                <a:solidFill>
                  <a:srgbClr val="000048"/>
                </a:solidFill>
                <a:cs typeface="Segoe UI" panose="020B0502040204020203" pitchFamily="34" charset="0"/>
              </a:rPr>
              <a:t>dmc</a:t>
            </a:r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 2,5–3,5 tony). Mimo że struktura rynku zmienia się w stronę coraz większego udział dużych przedsiębiorstw, rynek wciąż jest rozdrobniony i opiera się na małych firmach.</a:t>
            </a:r>
            <a:endParaRPr lang="en-GB" sz="3000" dirty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64ED1413-ADC4-96AA-CA7B-1E581CD88860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C8392966-FE43-EC42-7BFC-38C1BA0144DC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0412BD22-5F27-6835-031E-7D6AF3A1598B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D58D2430-0AD1-D8DE-9B75-455A44A87238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B1F13CE3-27ED-CCFC-D7A6-A49DADBA40E6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91099FE5-50D0-1A15-C446-6C9EDCF1FB65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E3EA7D74-D568-7101-F220-7D3B71CD205D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946EED88-B73E-3E3B-E130-D9DB26BA0410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03B89285-59A9-49E8-BDC5-4B4BBA140026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5800" y="2640614"/>
            <a:ext cx="8782746" cy="5611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08320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480766"/>
            <a:ext cx="16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Wyniki finansowe przedsiębiorstw od 2023 roku zaczęły się pogarszać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1552967"/>
            <a:ext cx="1698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Mediana przychodów firm z listy Top-100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10025010" y="2381621"/>
            <a:ext cx="7758633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Medianowe przychody w całym sektorze TSL wzrosły o </a:t>
            </a:r>
            <a:r>
              <a:rPr lang="pl-PL" sz="3000" b="1" dirty="0">
                <a:solidFill>
                  <a:schemeClr val="accent2"/>
                </a:solidFill>
                <a:cs typeface="Segoe UI" panose="020B0502040204020203" pitchFamily="34" charset="0"/>
              </a:rPr>
              <a:t>1,2 proc.</a:t>
            </a:r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, co wynika m.in. z niezłej sytuacji wśród firm kurierskich. Gdyby wyłączyć branżę kurierską z tych szacunków, wówczas dynamika przychodów kurczy się o ok. </a:t>
            </a:r>
            <a:r>
              <a:rPr lang="pl-PL" sz="3000" b="1" dirty="0">
                <a:solidFill>
                  <a:schemeClr val="accent2"/>
                </a:solidFill>
                <a:cs typeface="Segoe UI" panose="020B0502040204020203" pitchFamily="34" charset="0"/>
              </a:rPr>
              <a:t>1 proc.</a:t>
            </a:r>
            <a:endParaRPr lang="en-GB" sz="3000" b="1" dirty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6002405"/>
            <a:ext cx="16985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Mediana rentowności ze sprzedaży firm z listy Top-100</a:t>
            </a:r>
          </a:p>
        </p:txBody>
      </p:sp>
      <p:sp>
        <p:nvSpPr>
          <p:cNvPr id="12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10053233" y="5296321"/>
            <a:ext cx="7758633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Pogorszeniu uległa rentowność sprzedaży, która wyniosła w 2023 r.</a:t>
            </a:r>
            <a:r>
              <a:rPr lang="pl-PL" sz="3000" b="1" dirty="0">
                <a:solidFill>
                  <a:schemeClr val="accent2"/>
                </a:solidFill>
                <a:cs typeface="Segoe UI" panose="020B0502040204020203" pitchFamily="34" charset="0"/>
              </a:rPr>
              <a:t> 2,3 proc.</a:t>
            </a:r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 wobec </a:t>
            </a:r>
            <a:r>
              <a:rPr lang="pl-PL" sz="3000" b="1" dirty="0">
                <a:solidFill>
                  <a:schemeClr val="accent2"/>
                </a:solidFill>
                <a:cs typeface="Segoe UI" panose="020B0502040204020203" pitchFamily="34" charset="0"/>
              </a:rPr>
              <a:t>3,8 proc. </a:t>
            </a:r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w 2022 r. Odsetek nierentownych firm wzrósł w pierwszym kwartale 2024 r. aż o 41 proc. rok do roku – w żadnej innej branży (od przemysłu, handlu po usługi finansowe i informatyczne) wzrost ten nie był tak wysoki.</a:t>
            </a:r>
            <a:endParaRPr lang="en-GB" sz="3000" b="1" dirty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sp>
        <p:nvSpPr>
          <p:cNvPr id="13" name="Freeform 6">
            <a:extLst>
              <a:ext uri="{FF2B5EF4-FFF2-40B4-BE49-F238E27FC236}">
                <a16:creationId xmlns:a16="http://schemas.microsoft.com/office/drawing/2014/main" id="{3EC98E05-58F3-09DA-5C8D-8C0FBEF43081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id="{0ADDDEC1-C26F-EE90-EEE4-2CE389CA3D9A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16D7C8DB-AEC2-2026-E747-ADF274F60C55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0920C52C-C699-6DCF-3BAE-F74988CBB3D0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1AEFFF74-460C-2BE8-DEBA-FEC45A8F55BE}"/>
              </a:ext>
            </a:extLst>
          </p:cNvPr>
          <p:cNvSpPr/>
          <p:nvPr/>
        </p:nvSpPr>
        <p:spPr>
          <a:xfrm flipV="1">
            <a:off x="9538380" y="8953500"/>
            <a:ext cx="9733974" cy="67067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4654" y="2254994"/>
            <a:ext cx="7898390" cy="338709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5104" y="6642700"/>
            <a:ext cx="8040157" cy="337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908665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480766"/>
            <a:ext cx="16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Badanie TLP/</a:t>
            </a:r>
            <a:r>
              <a:rPr lang="pl-PL" sz="3600" b="1" dirty="0" err="1">
                <a:solidFill>
                  <a:srgbClr val="000048"/>
                </a:solidFill>
              </a:rPr>
              <a:t>Spotdata</a:t>
            </a:r>
            <a:r>
              <a:rPr lang="pl-PL" sz="3600" b="1" dirty="0">
                <a:solidFill>
                  <a:srgbClr val="000048"/>
                </a:solidFill>
              </a:rPr>
              <a:t>: jaka jest ocena firm dotycząca przeszłych i przyszłych obrotów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551955" y="1913492"/>
            <a:ext cx="902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Jak według Pani/Pana wiedzy zmieniły się średnioroczne przychody firmy, w której </a:t>
            </a:r>
          </a:p>
          <a:p>
            <a:r>
              <a:rPr lang="pl-PL" b="1" dirty="0">
                <a:solidFill>
                  <a:srgbClr val="000048"/>
                </a:solidFill>
              </a:rPr>
              <a:t>Pani/Pan pracuje, w ciągu ostatnich 2 lat?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756746" y="7281912"/>
            <a:ext cx="169636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/>
              <a:t>=&gt; </a:t>
            </a:r>
            <a:r>
              <a:rPr lang="pl-PL" sz="2700" b="1" dirty="0">
                <a:solidFill>
                  <a:schemeClr val="accent2"/>
                </a:solidFill>
              </a:rPr>
              <a:t>54 proc. </a:t>
            </a:r>
            <a:r>
              <a:rPr lang="pl-PL" sz="2700" dirty="0"/>
              <a:t>badanych firm raportuje spadek przychodów w ostatnich dwóch latach</a:t>
            </a:r>
          </a:p>
        </p:txBody>
      </p:sp>
      <p:sp>
        <p:nvSpPr>
          <p:cNvPr id="13" name="pole tekstowe 12"/>
          <p:cNvSpPr txBox="1"/>
          <p:nvPr/>
        </p:nvSpPr>
        <p:spPr>
          <a:xfrm>
            <a:off x="756746" y="8031471"/>
            <a:ext cx="16963697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700" dirty="0"/>
              <a:t>=&gt; </a:t>
            </a:r>
            <a:r>
              <a:rPr lang="pl-PL" sz="2700" b="1" dirty="0">
                <a:solidFill>
                  <a:schemeClr val="accent2"/>
                </a:solidFill>
              </a:rPr>
              <a:t>37 proc. </a:t>
            </a:r>
            <a:r>
              <a:rPr lang="pl-PL" sz="2700" dirty="0"/>
              <a:t>firm oczekuje spadku przychodów w najbliższych dwóch latach, kolejne 14 proc. oczekuje stagnacji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9036087" y="1913490"/>
            <a:ext cx="90240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Jak według Pani/Pana zmienią się średnioroczne przychody firmy, w której </a:t>
            </a:r>
          </a:p>
          <a:p>
            <a:r>
              <a:rPr lang="pl-PL" b="1" dirty="0">
                <a:solidFill>
                  <a:srgbClr val="000048"/>
                </a:solidFill>
              </a:rPr>
              <a:t>Pani/Pan pracuje, w ciągu najbliższych 2 lat?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BBEA5DF8-6A72-E25F-C4C1-48954D200A72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5" name="Freeform 3">
              <a:extLst>
                <a:ext uri="{FF2B5EF4-FFF2-40B4-BE49-F238E27FC236}">
                  <a16:creationId xmlns:a16="http://schemas.microsoft.com/office/drawing/2014/main" id="{CBAA6E89-350B-E870-2EEC-577ADF4CB87E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6" name="TextBox 4">
              <a:extLst>
                <a:ext uri="{FF2B5EF4-FFF2-40B4-BE49-F238E27FC236}">
                  <a16:creationId xmlns:a16="http://schemas.microsoft.com/office/drawing/2014/main" id="{AD70DEF5-330E-F1E1-BF3E-E902564F5E53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9" name="TextBox 5">
            <a:extLst>
              <a:ext uri="{FF2B5EF4-FFF2-40B4-BE49-F238E27FC236}">
                <a16:creationId xmlns:a16="http://schemas.microsoft.com/office/drawing/2014/main" id="{B4E7C1A1-0AE4-4655-D7B2-41CB50100AB4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11" name="Freeform 6">
            <a:extLst>
              <a:ext uri="{FF2B5EF4-FFF2-40B4-BE49-F238E27FC236}">
                <a16:creationId xmlns:a16="http://schemas.microsoft.com/office/drawing/2014/main" id="{3CA353A5-CCCD-5FF2-103C-82342401BDF2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7">
            <a:extLst>
              <a:ext uri="{FF2B5EF4-FFF2-40B4-BE49-F238E27FC236}">
                <a16:creationId xmlns:a16="http://schemas.microsoft.com/office/drawing/2014/main" id="{F8FA6F68-51F1-B7C0-80C1-8F348F9995AB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5" name="Freeform 8">
            <a:extLst>
              <a:ext uri="{FF2B5EF4-FFF2-40B4-BE49-F238E27FC236}">
                <a16:creationId xmlns:a16="http://schemas.microsoft.com/office/drawing/2014/main" id="{8A964896-D45E-2160-CAB0-6B0A311F9266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4863EEFB-1F4D-D81C-5E3E-FC8A35475B59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7" name="AutoShape 10">
            <a:extLst>
              <a:ext uri="{FF2B5EF4-FFF2-40B4-BE49-F238E27FC236}">
                <a16:creationId xmlns:a16="http://schemas.microsoft.com/office/drawing/2014/main" id="{86A7D229-F74E-333A-2FFF-28D48377E37D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5913" y="2938689"/>
            <a:ext cx="7948539" cy="3017656"/>
          </a:xfrm>
          <a:prstGeom prst="rect">
            <a:avLst/>
          </a:prstGeom>
        </p:spPr>
      </p:pic>
      <p:pic>
        <p:nvPicPr>
          <p:cNvPr id="19" name="Obraz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71821" y="2938689"/>
            <a:ext cx="8311542" cy="3041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1202524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480766"/>
            <a:ext cx="16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Coraz więcej firm znika z rynku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1978633"/>
            <a:ext cx="16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Udział transportu drogowego towarów w całkowitej liczbie restrukturyzacji i upadłości</a:t>
            </a:r>
          </a:p>
          <a:p>
            <a:r>
              <a:rPr lang="pl-PL" b="1" dirty="0">
                <a:solidFill>
                  <a:srgbClr val="000048"/>
                </a:solidFill>
              </a:rPr>
              <a:t>firm, w proc.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10063155" y="3501743"/>
            <a:ext cx="775863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Jeszcze w 2021 roku udział transportu drogowego w liczbie postępowań restrukturyzacyjnych wynosił </a:t>
            </a:r>
            <a:r>
              <a:rPr lang="pl-PL" sz="3000" b="1" dirty="0">
                <a:solidFill>
                  <a:schemeClr val="accent2"/>
                </a:solidFill>
                <a:cs typeface="Segoe UI" panose="020B0502040204020203" pitchFamily="34" charset="0"/>
              </a:rPr>
              <a:t>5 proc. </a:t>
            </a:r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W 2024 roku wzrósł do </a:t>
            </a:r>
            <a:r>
              <a:rPr lang="pl-PL" sz="3000" b="1" dirty="0">
                <a:solidFill>
                  <a:schemeClr val="accent2"/>
                </a:solidFill>
                <a:cs typeface="Segoe UI" panose="020B0502040204020203" pitchFamily="34" charset="0"/>
              </a:rPr>
              <a:t>13 proc. </a:t>
            </a:r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W minionym roku </a:t>
            </a:r>
            <a:r>
              <a:rPr lang="pl-PL" sz="3000" b="1" dirty="0">
                <a:solidFill>
                  <a:schemeClr val="accent2"/>
                </a:solidFill>
                <a:cs typeface="Segoe UI" panose="020B0502040204020203" pitchFamily="34" charset="0"/>
              </a:rPr>
              <a:t>ponad 500 </a:t>
            </a:r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przedsiębiorstw transportowych stało się niewypłacalnych.</a:t>
            </a:r>
            <a:endParaRPr lang="en-GB" sz="3000" b="1" dirty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5747C5DB-E798-3554-D11C-0E9C65854DEB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id="{6DEFCD05-BC76-0D2A-0991-942D11D6839C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id="{F80D32F7-B868-743D-2DC0-12B1284682CA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85991EFE-6182-5484-C54D-787BC78A18DB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97BCE8D2-BF02-53FA-4D94-881C33EF6A00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ADE5A616-94B6-437E-0319-08D384457320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D9C32638-4358-9876-01C6-84BE080472A4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B607985B-4F7B-F566-D2BB-76E4FEA355E6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06798F1E-074B-D8A4-F31A-6AA3224E6408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298" y="2934967"/>
            <a:ext cx="8965239" cy="4889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377345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le tekstowe 9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1074654" y="480766"/>
            <a:ext cx="169855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b="1" dirty="0">
                <a:solidFill>
                  <a:srgbClr val="000048"/>
                </a:solidFill>
              </a:rPr>
              <a:t>Badanie TLP/</a:t>
            </a:r>
            <a:r>
              <a:rPr lang="pl-PL" sz="3600" b="1" dirty="0" err="1">
                <a:solidFill>
                  <a:srgbClr val="000048"/>
                </a:solidFill>
              </a:rPr>
              <a:t>Spotdata</a:t>
            </a:r>
            <a:r>
              <a:rPr lang="pl-PL" sz="3600" b="1" dirty="0">
                <a:solidFill>
                  <a:srgbClr val="000048"/>
                </a:solidFill>
              </a:rPr>
              <a:t>: jakie są najważniejsze wyzwania na przyszłość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DCC7197D-4354-4382-93B2-676EB95E4E93}"/>
              </a:ext>
            </a:extLst>
          </p:cNvPr>
          <p:cNvSpPr txBox="1"/>
          <p:nvPr/>
        </p:nvSpPr>
        <p:spPr>
          <a:xfrm>
            <a:off x="551955" y="1913492"/>
            <a:ext cx="951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rgbClr val="000048"/>
                </a:solidFill>
              </a:rPr>
              <a:t>Jak w skali od 1 do 10 ocenia Pani/Pan rangę wyzwań, z którymi będzie musiała</a:t>
            </a:r>
          </a:p>
          <a:p>
            <a:r>
              <a:rPr lang="pl-PL" b="1" dirty="0">
                <a:solidFill>
                  <a:srgbClr val="000048"/>
                </a:solidFill>
              </a:rPr>
              <a:t>zmierzyć się firma w ciągu najbliższych pięciu lat (1=bardzo małe / 10=bardzo duże wyzwanie)</a:t>
            </a: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id="{CF70D618-950D-10A0-445D-C3455C68C12B}"/>
              </a:ext>
            </a:extLst>
          </p:cNvPr>
          <p:cNvSpPr txBox="1"/>
          <p:nvPr/>
        </p:nvSpPr>
        <p:spPr>
          <a:xfrm>
            <a:off x="10063155" y="3549038"/>
            <a:ext cx="7758633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Pomimo złej koniunktury to nie problemy makroekonomiczne są największym wyzwaniem dla firm w perspektywie średniookresowej. Największym wyzwaniem są wysokie koszty pracy. Na coraz wyższe</a:t>
            </a:r>
          </a:p>
          <a:p>
            <a:pPr algn="ctr"/>
            <a:r>
              <a:rPr lang="pl-PL" sz="3000" dirty="0">
                <a:solidFill>
                  <a:srgbClr val="000048"/>
                </a:solidFill>
                <a:cs typeface="Segoe UI" panose="020B0502040204020203" pitchFamily="34" charset="0"/>
              </a:rPr>
              <a:t>pozycje przesuwają się wyzwania strukturalne: dekarbonizacja (regulacje UE dotyczące zmian klimatu), dostosowanie do pakietu mobilności czy brak kierowców.</a:t>
            </a:r>
            <a:endParaRPr lang="en-GB" sz="3000" b="1" dirty="0">
              <a:solidFill>
                <a:schemeClr val="accent2"/>
              </a:solidFill>
              <a:cs typeface="Segoe UI" panose="020B0502040204020203" pitchFamily="34" charset="0"/>
            </a:endParaRPr>
          </a:p>
        </p:txBody>
      </p:sp>
      <p:grpSp>
        <p:nvGrpSpPr>
          <p:cNvPr id="2" name="Group 2">
            <a:extLst>
              <a:ext uri="{FF2B5EF4-FFF2-40B4-BE49-F238E27FC236}">
                <a16:creationId xmlns:a16="http://schemas.microsoft.com/office/drawing/2014/main" id="{D7504D15-937B-0857-65DC-C14470A35D80}"/>
              </a:ext>
            </a:extLst>
          </p:cNvPr>
          <p:cNvGrpSpPr/>
          <p:nvPr/>
        </p:nvGrpSpPr>
        <p:grpSpPr>
          <a:xfrm>
            <a:off x="0" y="9410705"/>
            <a:ext cx="8126636" cy="561892"/>
            <a:chOff x="0" y="0"/>
            <a:chExt cx="3547387" cy="170756"/>
          </a:xfrm>
        </p:grpSpPr>
        <p:sp>
          <p:nvSpPr>
            <p:cNvPr id="4" name="Freeform 3">
              <a:extLst>
                <a:ext uri="{FF2B5EF4-FFF2-40B4-BE49-F238E27FC236}">
                  <a16:creationId xmlns:a16="http://schemas.microsoft.com/office/drawing/2014/main" id="{C66E459A-E981-26E6-CE49-51AB3BF59535}"/>
                </a:ext>
              </a:extLst>
            </p:cNvPr>
            <p:cNvSpPr/>
            <p:nvPr/>
          </p:nvSpPr>
          <p:spPr>
            <a:xfrm>
              <a:off x="0" y="0"/>
              <a:ext cx="3547387" cy="170756"/>
            </a:xfrm>
            <a:custGeom>
              <a:avLst/>
              <a:gdLst/>
              <a:ahLst/>
              <a:cxnLst/>
              <a:rect l="l" t="t" r="r" b="b"/>
              <a:pathLst>
                <a:path w="3547387" h="170756">
                  <a:moveTo>
                    <a:pt x="0" y="0"/>
                  </a:moveTo>
                  <a:lnTo>
                    <a:pt x="3547387" y="0"/>
                  </a:lnTo>
                  <a:lnTo>
                    <a:pt x="3547387" y="170756"/>
                  </a:lnTo>
                  <a:lnTo>
                    <a:pt x="0" y="170756"/>
                  </a:lnTo>
                  <a:close/>
                </a:path>
              </a:pathLst>
            </a:custGeom>
            <a:solidFill>
              <a:srgbClr val="DE5F29"/>
            </a:solidFill>
          </p:spPr>
          <p:txBody>
            <a:bodyPr/>
            <a:lstStyle/>
            <a:p>
              <a:endParaRPr lang="pl-PL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4EDA29E-9AAC-968D-CC54-A316E0D60326}"/>
                </a:ext>
              </a:extLst>
            </p:cNvPr>
            <p:cNvSpPr txBox="1"/>
            <p:nvPr/>
          </p:nvSpPr>
          <p:spPr>
            <a:xfrm>
              <a:off x="0" y="38100"/>
              <a:ext cx="3547387" cy="13265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050"/>
                </a:lnSpc>
              </a:pPr>
              <a:endParaRPr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9D3F8480-F341-9AD1-7883-F3C7AB13975D}"/>
              </a:ext>
            </a:extLst>
          </p:cNvPr>
          <p:cNvSpPr txBox="1"/>
          <p:nvPr/>
        </p:nvSpPr>
        <p:spPr>
          <a:xfrm>
            <a:off x="1071293" y="9588249"/>
            <a:ext cx="12620970" cy="3467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562"/>
              </a:lnSpc>
            </a:pPr>
            <a:r>
              <a:rPr lang="en-US" sz="2785" dirty="0">
                <a:solidFill>
                  <a:srgbClr val="FFFFFF"/>
                </a:solidFill>
                <a:latin typeface="League Gothic"/>
                <a:ea typeface="League Gothic"/>
                <a:cs typeface="League Gothic"/>
                <a:sym typeface="League Gothic"/>
              </a:rPr>
              <a:t>TRANSPORT DROGOWY W POLSCE 2024/2025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D007EC0C-5917-7F7D-7ED2-341F1CF1A917}"/>
              </a:ext>
            </a:extLst>
          </p:cNvPr>
          <p:cNvSpPr/>
          <p:nvPr/>
        </p:nvSpPr>
        <p:spPr>
          <a:xfrm>
            <a:off x="12152213" y="9617722"/>
            <a:ext cx="1216427" cy="192510"/>
          </a:xfrm>
          <a:custGeom>
            <a:avLst/>
            <a:gdLst/>
            <a:ahLst/>
            <a:cxnLst/>
            <a:rect l="l" t="t" r="r" b="b"/>
            <a:pathLst>
              <a:path w="1216427" h="192510">
                <a:moveTo>
                  <a:pt x="0" y="0"/>
                </a:moveTo>
                <a:lnTo>
                  <a:pt x="1216426" y="0"/>
                </a:lnTo>
                <a:lnTo>
                  <a:pt x="1216426" y="192510"/>
                </a:lnTo>
                <a:lnTo>
                  <a:pt x="0" y="1925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1" name="Freeform 7">
            <a:extLst>
              <a:ext uri="{FF2B5EF4-FFF2-40B4-BE49-F238E27FC236}">
                <a16:creationId xmlns:a16="http://schemas.microsoft.com/office/drawing/2014/main" id="{8B14108F-7F45-DFCF-8DB6-7BF368C8A3A4}"/>
              </a:ext>
            </a:extLst>
          </p:cNvPr>
          <p:cNvSpPr/>
          <p:nvPr/>
        </p:nvSpPr>
        <p:spPr>
          <a:xfrm>
            <a:off x="9993537" y="9278246"/>
            <a:ext cx="1455312" cy="780537"/>
          </a:xfrm>
          <a:custGeom>
            <a:avLst/>
            <a:gdLst/>
            <a:ahLst/>
            <a:cxnLst/>
            <a:rect l="l" t="t" r="r" b="b"/>
            <a:pathLst>
              <a:path w="1455312" h="780537">
                <a:moveTo>
                  <a:pt x="0" y="0"/>
                </a:moveTo>
                <a:lnTo>
                  <a:pt x="1455312" y="0"/>
                </a:lnTo>
                <a:lnTo>
                  <a:pt x="1455312" y="780537"/>
                </a:lnTo>
                <a:lnTo>
                  <a:pt x="0" y="78053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2" name="Freeform 8">
            <a:extLst>
              <a:ext uri="{FF2B5EF4-FFF2-40B4-BE49-F238E27FC236}">
                <a16:creationId xmlns:a16="http://schemas.microsoft.com/office/drawing/2014/main" id="{7CDC05F4-B01C-CAA1-C5AA-48A76DA2851B}"/>
              </a:ext>
            </a:extLst>
          </p:cNvPr>
          <p:cNvSpPr/>
          <p:nvPr/>
        </p:nvSpPr>
        <p:spPr>
          <a:xfrm>
            <a:off x="14265888" y="9208050"/>
            <a:ext cx="1370931" cy="1011854"/>
          </a:xfrm>
          <a:custGeom>
            <a:avLst/>
            <a:gdLst/>
            <a:ahLst/>
            <a:cxnLst/>
            <a:rect l="l" t="t" r="r" b="b"/>
            <a:pathLst>
              <a:path w="1370931" h="1011854">
                <a:moveTo>
                  <a:pt x="0" y="0"/>
                </a:moveTo>
                <a:lnTo>
                  <a:pt x="1370931" y="0"/>
                </a:lnTo>
                <a:lnTo>
                  <a:pt x="1370931" y="1011854"/>
                </a:lnTo>
                <a:lnTo>
                  <a:pt x="0" y="10118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3" name="Freeform 9">
            <a:extLst>
              <a:ext uri="{FF2B5EF4-FFF2-40B4-BE49-F238E27FC236}">
                <a16:creationId xmlns:a16="http://schemas.microsoft.com/office/drawing/2014/main" id="{A4B9A0B6-EAFE-CEB9-4044-0B5ACE8899AD}"/>
              </a:ext>
            </a:extLst>
          </p:cNvPr>
          <p:cNvSpPr/>
          <p:nvPr/>
        </p:nvSpPr>
        <p:spPr>
          <a:xfrm>
            <a:off x="16499579" y="9319363"/>
            <a:ext cx="759721" cy="747644"/>
          </a:xfrm>
          <a:custGeom>
            <a:avLst/>
            <a:gdLst/>
            <a:ahLst/>
            <a:cxnLst/>
            <a:rect l="l" t="t" r="r" b="b"/>
            <a:pathLst>
              <a:path w="759721" h="747644">
                <a:moveTo>
                  <a:pt x="0" y="0"/>
                </a:moveTo>
                <a:lnTo>
                  <a:pt x="759721" y="0"/>
                </a:lnTo>
                <a:lnTo>
                  <a:pt x="759721" y="747643"/>
                </a:lnTo>
                <a:lnTo>
                  <a:pt x="0" y="74764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807" b="-807"/>
            </a:stretch>
          </a:blipFill>
        </p:spPr>
        <p:txBody>
          <a:bodyPr/>
          <a:lstStyle/>
          <a:p>
            <a:endParaRPr lang="pl-PL"/>
          </a:p>
        </p:txBody>
      </p:sp>
      <p:sp>
        <p:nvSpPr>
          <p:cNvPr id="14" name="AutoShape 10">
            <a:extLst>
              <a:ext uri="{FF2B5EF4-FFF2-40B4-BE49-F238E27FC236}">
                <a16:creationId xmlns:a16="http://schemas.microsoft.com/office/drawing/2014/main" id="{0194A0DF-6E8D-C36A-620F-67B77D8E3488}"/>
              </a:ext>
            </a:extLst>
          </p:cNvPr>
          <p:cNvSpPr/>
          <p:nvPr/>
        </p:nvSpPr>
        <p:spPr>
          <a:xfrm>
            <a:off x="-360569" y="9031838"/>
            <a:ext cx="19009138" cy="0"/>
          </a:xfrm>
          <a:prstGeom prst="line">
            <a:avLst/>
          </a:prstGeom>
          <a:ln w="28575" cap="rnd">
            <a:solidFill>
              <a:srgbClr val="DE5F29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pl-PL"/>
          </a:p>
        </p:txBody>
      </p:sp>
      <p:pic>
        <p:nvPicPr>
          <p:cNvPr id="15" name="Obraz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1902" y="2944705"/>
            <a:ext cx="9241038" cy="5079720"/>
          </a:xfrm>
          <a:prstGeom prst="rect">
            <a:avLst/>
          </a:prstGeom>
        </p:spPr>
      </p:pic>
      <p:sp>
        <p:nvSpPr>
          <p:cNvPr id="3" name="Owal 2">
            <a:extLst>
              <a:ext uri="{FF2B5EF4-FFF2-40B4-BE49-F238E27FC236}">
                <a16:creationId xmlns:a16="http://schemas.microsoft.com/office/drawing/2014/main" id="{27485EB5-90EF-1962-D06E-CC65348FEFDB}"/>
              </a:ext>
            </a:extLst>
          </p:cNvPr>
          <p:cNvSpPr/>
          <p:nvPr/>
        </p:nvSpPr>
        <p:spPr>
          <a:xfrm>
            <a:off x="3886200" y="7269856"/>
            <a:ext cx="4572000" cy="94400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239230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478</TotalTime>
  <Words>1221</Words>
  <Application>Microsoft Office PowerPoint</Application>
  <PresentationFormat>Niestandardowy</PresentationFormat>
  <Paragraphs>98</Paragraphs>
  <Slides>14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1" baseType="lpstr">
      <vt:lpstr>Montserrat</vt:lpstr>
      <vt:lpstr>Segoe UI</vt:lpstr>
      <vt:lpstr>Calibri</vt:lpstr>
      <vt:lpstr>Aptos</vt:lpstr>
      <vt:lpstr>League Gothic</vt:lpstr>
      <vt:lpstr>Arial</vt:lpstr>
      <vt:lpstr>Office Theme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Blue Modern Simple Corporate Presentation</dc:title>
  <dc:creator>Morawski Ignacy</dc:creator>
  <cp:lastModifiedBy>Artur Kalisiak</cp:lastModifiedBy>
  <cp:revision>26</cp:revision>
  <dcterms:created xsi:type="dcterms:W3CDTF">2006-08-16T00:00:00Z</dcterms:created>
  <dcterms:modified xsi:type="dcterms:W3CDTF">2025-03-12T12:14:05Z</dcterms:modified>
  <dc:identifier>DAGawMF41Kc</dc:identifier>
</cp:coreProperties>
</file>