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embeddedFontLst>
    <p:embeddedFont>
      <p:font typeface="Calibri (MS)" charset="1" panose="020F0502020204030204"/>
      <p:regular r:id="rId17"/>
    </p:embeddedFont>
    <p:embeddedFont>
      <p:font typeface="Arial Bold" charset="1" panose="020B0802020202020204"/>
      <p:regular r:id="rId18"/>
    </p:embeddedFont>
    <p:embeddedFont>
      <p:font typeface="Calibri (MS) Bold" charset="1" panose="020F0702030404030204"/>
      <p:regular r:id="rId19"/>
    </p:embeddedFont>
    <p:embeddedFont>
      <p:font typeface="Arial" charset="1" panose="020B0502020202020204"/>
      <p:regular r:id="rId20"/>
    </p:embeddedFont>
    <p:embeddedFont>
      <p:font typeface="Verdana Pro Heavy Italics" charset="1" panose="020B0A040305040B0204"/>
      <p:regular r:id="rId21"/>
    </p:embeddedFont>
    <p:embeddedFont>
      <p:font typeface="Calibri (MS) Light" charset="1" panose="020F0302020204030204"/>
      <p:regular r:id="rId22"/>
    </p:embeddedFont>
    <p:embeddedFont>
      <p:font typeface="Verdana Pro" charset="1" panose="020B0604030504040204"/>
      <p:regular r:id="rId23"/>
    </p:embeddedFont>
    <p:embeddedFont>
      <p:font typeface="Verdana Pro Bold" charset="1" panose="020B0804030504040204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png" Type="http://schemas.openxmlformats.org/officeDocument/2006/relationships/image"/><Relationship Id="rId12" Target="../media/image14.png" Type="http://schemas.openxmlformats.org/officeDocument/2006/relationships/image"/><Relationship Id="rId13" Target="../media/image15.png" Type="http://schemas.openxmlformats.org/officeDocument/2006/relationships/image"/><Relationship Id="rId14" Target="../media/image16.svg" Type="http://schemas.openxmlformats.org/officeDocument/2006/relationships/image"/><Relationship Id="rId15" Target="https://./#NOP" TargetMode="External" Type="http://schemas.openxmlformats.org/officeDocument/2006/relationships/hyperlink"/><Relationship Id="rId16" Target="https://./#NOP" TargetMode="External" Type="http://schemas.openxmlformats.org/officeDocument/2006/relationships/hyperlink"/><Relationship Id="rId17" Target="https://www.cichontransport.eu/" TargetMode="External" Type="http://schemas.openxmlformats.org/officeDocument/2006/relationships/hyperlink"/><Relationship Id="rId18" Target="https://./#NOP" TargetMode="External" Type="http://schemas.openxmlformats.org/officeDocument/2006/relationships/hyperlink"/><Relationship Id="rId19" Target="https://./#NOP" TargetMode="External" Type="http://schemas.openxmlformats.org/officeDocument/2006/relationships/hyperlink"/><Relationship Id="rId2" Target="../media/image2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17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" y="1267"/>
            <a:ext cx="12191981" cy="6856733"/>
          </a:xfrm>
          <a:custGeom>
            <a:avLst/>
            <a:gdLst/>
            <a:ahLst/>
            <a:cxnLst/>
            <a:rect r="r" b="b" t="t" l="l"/>
            <a:pathLst>
              <a:path h="6856733" w="12191981">
                <a:moveTo>
                  <a:pt x="0" y="0"/>
                </a:moveTo>
                <a:lnTo>
                  <a:pt x="12191981" y="0"/>
                </a:lnTo>
                <a:lnTo>
                  <a:pt x="12191981" y="6856733"/>
                </a:lnTo>
                <a:lnTo>
                  <a:pt x="0" y="68567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29640" y="6428384"/>
            <a:ext cx="710555" cy="213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11.03.2025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166348" y="6380569"/>
            <a:ext cx="98517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2192000" cy="6858000"/>
          </a:xfrm>
          <a:custGeom>
            <a:avLst/>
            <a:gdLst/>
            <a:ahLst/>
            <a:cxnLst/>
            <a:rect r="r" b="b" t="t" l="l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0540" y="1586484"/>
            <a:ext cx="653034" cy="534162"/>
          </a:xfrm>
          <a:custGeom>
            <a:avLst/>
            <a:gdLst/>
            <a:ahLst/>
            <a:cxnLst/>
            <a:rect r="r" b="b" t="t" l="l"/>
            <a:pathLst>
              <a:path h="534162" w="653034">
                <a:moveTo>
                  <a:pt x="0" y="0"/>
                </a:moveTo>
                <a:lnTo>
                  <a:pt x="653034" y="0"/>
                </a:lnTo>
                <a:lnTo>
                  <a:pt x="653034" y="534162"/>
                </a:lnTo>
                <a:lnTo>
                  <a:pt x="0" y="5341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121408" y="2487425"/>
            <a:ext cx="4402836" cy="16764"/>
          </a:xfrm>
          <a:custGeom>
            <a:avLst/>
            <a:gdLst/>
            <a:ahLst/>
            <a:cxnLst/>
            <a:rect r="r" b="b" t="t" l="l"/>
            <a:pathLst>
              <a:path h="16764" w="4402836">
                <a:moveTo>
                  <a:pt x="0" y="0"/>
                </a:moveTo>
                <a:lnTo>
                  <a:pt x="4402836" y="0"/>
                </a:lnTo>
                <a:lnTo>
                  <a:pt x="4402836" y="16764"/>
                </a:lnTo>
                <a:lnTo>
                  <a:pt x="0" y="16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121408" y="4514345"/>
            <a:ext cx="3112008" cy="16764"/>
          </a:xfrm>
          <a:custGeom>
            <a:avLst/>
            <a:gdLst/>
            <a:ahLst/>
            <a:cxnLst/>
            <a:rect r="r" b="b" t="t" l="l"/>
            <a:pathLst>
              <a:path h="16764" w="3112008">
                <a:moveTo>
                  <a:pt x="0" y="0"/>
                </a:moveTo>
                <a:lnTo>
                  <a:pt x="3112008" y="0"/>
                </a:lnTo>
                <a:lnTo>
                  <a:pt x="3112008" y="16764"/>
                </a:lnTo>
                <a:lnTo>
                  <a:pt x="0" y="167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10540" y="1860804"/>
            <a:ext cx="653034" cy="534162"/>
          </a:xfrm>
          <a:custGeom>
            <a:avLst/>
            <a:gdLst/>
            <a:ahLst/>
            <a:cxnLst/>
            <a:rect r="r" b="b" t="t" l="l"/>
            <a:pathLst>
              <a:path h="534162" w="653034">
                <a:moveTo>
                  <a:pt x="0" y="0"/>
                </a:moveTo>
                <a:lnTo>
                  <a:pt x="653034" y="0"/>
                </a:lnTo>
                <a:lnTo>
                  <a:pt x="653034" y="534162"/>
                </a:lnTo>
                <a:lnTo>
                  <a:pt x="0" y="5341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10540" y="2135124"/>
            <a:ext cx="653034" cy="534162"/>
          </a:xfrm>
          <a:custGeom>
            <a:avLst/>
            <a:gdLst/>
            <a:ahLst/>
            <a:cxnLst/>
            <a:rect r="r" b="b" t="t" l="l"/>
            <a:pathLst>
              <a:path h="534162" w="653034">
                <a:moveTo>
                  <a:pt x="0" y="0"/>
                </a:moveTo>
                <a:lnTo>
                  <a:pt x="653034" y="0"/>
                </a:lnTo>
                <a:lnTo>
                  <a:pt x="653034" y="534162"/>
                </a:lnTo>
                <a:lnTo>
                  <a:pt x="0" y="5341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10540" y="2409444"/>
            <a:ext cx="636270" cy="534162"/>
          </a:xfrm>
          <a:custGeom>
            <a:avLst/>
            <a:gdLst/>
            <a:ahLst/>
            <a:cxnLst/>
            <a:rect r="r" b="b" t="t" l="l"/>
            <a:pathLst>
              <a:path h="534162" w="636270">
                <a:moveTo>
                  <a:pt x="0" y="0"/>
                </a:moveTo>
                <a:lnTo>
                  <a:pt x="636270" y="0"/>
                </a:lnTo>
                <a:lnTo>
                  <a:pt x="636270" y="534162"/>
                </a:lnTo>
                <a:lnTo>
                  <a:pt x="0" y="5341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10540" y="3613404"/>
            <a:ext cx="653034" cy="534162"/>
          </a:xfrm>
          <a:custGeom>
            <a:avLst/>
            <a:gdLst/>
            <a:ahLst/>
            <a:cxnLst/>
            <a:rect r="r" b="b" t="t" l="l"/>
            <a:pathLst>
              <a:path h="534162" w="653034">
                <a:moveTo>
                  <a:pt x="0" y="0"/>
                </a:moveTo>
                <a:lnTo>
                  <a:pt x="653034" y="0"/>
                </a:lnTo>
                <a:lnTo>
                  <a:pt x="653034" y="534162"/>
                </a:lnTo>
                <a:lnTo>
                  <a:pt x="0" y="5341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10540" y="3887724"/>
            <a:ext cx="511302" cy="534162"/>
          </a:xfrm>
          <a:custGeom>
            <a:avLst/>
            <a:gdLst/>
            <a:ahLst/>
            <a:cxnLst/>
            <a:rect r="r" b="b" t="t" l="l"/>
            <a:pathLst>
              <a:path h="534162" w="511302">
                <a:moveTo>
                  <a:pt x="0" y="0"/>
                </a:moveTo>
                <a:lnTo>
                  <a:pt x="511302" y="0"/>
                </a:lnTo>
                <a:lnTo>
                  <a:pt x="511302" y="534162"/>
                </a:lnTo>
                <a:lnTo>
                  <a:pt x="0" y="53416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10540" y="4162044"/>
            <a:ext cx="653034" cy="534162"/>
          </a:xfrm>
          <a:custGeom>
            <a:avLst/>
            <a:gdLst/>
            <a:ahLst/>
            <a:cxnLst/>
            <a:rect r="r" b="b" t="t" l="l"/>
            <a:pathLst>
              <a:path h="534162" w="653034">
                <a:moveTo>
                  <a:pt x="0" y="0"/>
                </a:moveTo>
                <a:lnTo>
                  <a:pt x="653034" y="0"/>
                </a:lnTo>
                <a:lnTo>
                  <a:pt x="653034" y="534162"/>
                </a:lnTo>
                <a:lnTo>
                  <a:pt x="0" y="5341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10540" y="4436364"/>
            <a:ext cx="636270" cy="534162"/>
          </a:xfrm>
          <a:custGeom>
            <a:avLst/>
            <a:gdLst/>
            <a:ahLst/>
            <a:cxnLst/>
            <a:rect r="r" b="b" t="t" l="l"/>
            <a:pathLst>
              <a:path h="534162" w="636270">
                <a:moveTo>
                  <a:pt x="0" y="0"/>
                </a:moveTo>
                <a:lnTo>
                  <a:pt x="636270" y="0"/>
                </a:lnTo>
                <a:lnTo>
                  <a:pt x="636270" y="534162"/>
                </a:lnTo>
                <a:lnTo>
                  <a:pt x="0" y="5341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10540" y="5239512"/>
            <a:ext cx="636270" cy="534162"/>
          </a:xfrm>
          <a:custGeom>
            <a:avLst/>
            <a:gdLst/>
            <a:ahLst/>
            <a:cxnLst/>
            <a:rect r="r" b="b" t="t" l="l"/>
            <a:pathLst>
              <a:path h="534162" w="636270">
                <a:moveTo>
                  <a:pt x="0" y="0"/>
                </a:moveTo>
                <a:lnTo>
                  <a:pt x="636270" y="0"/>
                </a:lnTo>
                <a:lnTo>
                  <a:pt x="636270" y="534162"/>
                </a:lnTo>
                <a:lnTo>
                  <a:pt x="0" y="53416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62940" y="5855522"/>
            <a:ext cx="3092196" cy="16764"/>
          </a:xfrm>
          <a:custGeom>
            <a:avLst/>
            <a:gdLst/>
            <a:ahLst/>
            <a:cxnLst/>
            <a:rect r="r" b="b" t="t" l="l"/>
            <a:pathLst>
              <a:path h="16764" w="3092196">
                <a:moveTo>
                  <a:pt x="0" y="0"/>
                </a:moveTo>
                <a:lnTo>
                  <a:pt x="3092196" y="0"/>
                </a:lnTo>
                <a:lnTo>
                  <a:pt x="3092196" y="16764"/>
                </a:lnTo>
                <a:lnTo>
                  <a:pt x="0" y="1676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538602" y="557727"/>
            <a:ext cx="9300143" cy="751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7"/>
              </a:lnSpc>
            </a:pPr>
            <a:r>
              <a:rPr lang="en-US" b="true" sz="3998">
                <a:solidFill>
                  <a:srgbClr val="10B9ED"/>
                </a:solidFill>
                <a:latin typeface="Arial Bold"/>
                <a:ea typeface="Arial Bold"/>
                <a:cs typeface="Arial Bold"/>
                <a:sym typeface="Arial Bold"/>
              </a:rPr>
              <a:t>Transport towarowy Krzysztof Cichon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95172" y="1616640"/>
            <a:ext cx="5641362" cy="11680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2006">
                <a:solidFill>
                  <a:srgbClr val="000000"/>
                </a:solidFill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b="true" sz="2006">
                <a:solidFill>
                  <a:srgbClr val="000000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Tomasz Białek</a:t>
            </a:r>
          </a:p>
          <a:p>
            <a:pPr algn="l">
              <a:lnSpc>
                <a:spcPts val="2160"/>
              </a:lnSpc>
            </a:pPr>
            <a:r>
              <a:rPr lang="en-US" sz="2004">
                <a:solidFill>
                  <a:srgbClr val="000000"/>
                </a:solidFill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b="true" sz="2004" i="true">
                <a:solidFill>
                  <a:srgbClr val="000000"/>
                </a:solidFill>
                <a:latin typeface="Verdana Pro Heavy Italics"/>
                <a:ea typeface="Verdana Pro Heavy Italics"/>
                <a:cs typeface="Verdana Pro Heavy Italics"/>
                <a:sym typeface="Verdana Pro Heavy Italics"/>
              </a:rPr>
              <a:t>Contract and Key Customer Manager </a:t>
            </a:r>
            <a:r>
              <a:rPr lang="en-US" sz="2004">
                <a:solidFill>
                  <a:srgbClr val="000000"/>
                </a:solidFill>
                <a:latin typeface="Verdana Pro"/>
                <a:ea typeface="Verdana Pro"/>
                <a:cs typeface="Verdana Pro"/>
                <a:sym typeface="Verdana Pro"/>
              </a:rPr>
              <a:t> E-mail: </a:t>
            </a:r>
            <a:r>
              <a:rPr lang="en-US" sz="2004">
                <a:solidFill>
                  <a:srgbClr val="0563C1"/>
                </a:solidFill>
                <a:latin typeface="Verdana Pro"/>
                <a:ea typeface="Verdana Pro"/>
                <a:cs typeface="Verdana Pro"/>
                <a:sym typeface="Verdana Pro"/>
                <a:hlinkClick r:id="rId15" tooltip="https://./#NOP"/>
              </a:rPr>
              <a:t>tomasz.bialek@cichontransport.eu </a:t>
            </a:r>
            <a:r>
              <a:rPr lang="en-US" sz="2004">
                <a:solidFill>
                  <a:srgbClr val="000000"/>
                </a:solidFill>
                <a:latin typeface="Verdana Pro"/>
                <a:ea typeface="Verdana Pro"/>
                <a:cs typeface="Verdana Pro"/>
                <a:sym typeface="Verdana Pro"/>
              </a:rPr>
              <a:t> Telefon:</a:t>
            </a:r>
            <a:r>
              <a:rPr lang="en-US" sz="2004">
                <a:solidFill>
                  <a:srgbClr val="000000"/>
                </a:solidFill>
                <a:latin typeface="Verdana Pro"/>
                <a:ea typeface="Verdana Pro"/>
                <a:cs typeface="Verdana Pro"/>
                <a:sym typeface="Verdana Pro"/>
                <a:hlinkClick r:id="rId16" tooltip="https://./#NOP"/>
              </a:rPr>
              <a:t> +48 531 455 372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62940" y="5534206"/>
            <a:ext cx="3155032" cy="344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2006">
                <a:solidFill>
                  <a:srgbClr val="0563C1"/>
                </a:solidFill>
                <a:latin typeface="Verdana Pro"/>
                <a:ea typeface="Verdana Pro"/>
                <a:cs typeface="Verdana Pro"/>
                <a:sym typeface="Verdana Pro"/>
                <a:hlinkClick r:id="rId17" tooltip="https://www.cichontransport.eu/"/>
              </a:rPr>
              <a:t>www.cichontransport.eu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62940" y="3023464"/>
            <a:ext cx="2188674" cy="554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10"/>
              </a:lnSpc>
            </a:pPr>
            <a:r>
              <a:rPr lang="en-US" b="true" sz="2004">
                <a:solidFill>
                  <a:srgbClr val="000000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Siedziba firmy: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11936" y="3777844"/>
            <a:ext cx="7072312" cy="211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70"/>
              </a:lnSpc>
            </a:pPr>
            <a:r>
              <a:rPr lang="en-US" sz="2004">
                <a:solidFill>
                  <a:srgbClr val="000000"/>
                </a:solidFill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b="true" sz="2004">
                <a:solidFill>
                  <a:srgbClr val="000000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Transport Towarowy Krzysztof Cichoń Sp. z o.o.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70204" y="3918814"/>
            <a:ext cx="4304167" cy="344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49"/>
              </a:lnSpc>
            </a:pPr>
            <a:r>
              <a:rPr lang="en-US" sz="2004">
                <a:solidFill>
                  <a:srgbClr val="000000"/>
                </a:solidFill>
                <a:latin typeface="Verdana Pro"/>
                <a:ea typeface="Verdana Pro"/>
                <a:cs typeface="Verdana Pro"/>
                <a:sym typeface="Verdana Pro"/>
              </a:rPr>
              <a:t> ul. Młyńska 4, 48-250 Głogówek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95172" y="4326179"/>
            <a:ext cx="4324331" cy="486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66"/>
              </a:lnSpc>
            </a:pPr>
            <a:r>
              <a:rPr lang="en-US" sz="2006">
                <a:solidFill>
                  <a:srgbClr val="000000"/>
                </a:solidFill>
                <a:latin typeface="Verdana Pro"/>
                <a:ea typeface="Verdana Pro"/>
                <a:cs typeface="Verdana Pro"/>
                <a:sym typeface="Verdana Pro"/>
              </a:rPr>
              <a:t> E-mail: </a:t>
            </a:r>
            <a:r>
              <a:rPr lang="en-US" sz="2006">
                <a:solidFill>
                  <a:srgbClr val="0563C1"/>
                </a:solidFill>
                <a:latin typeface="Verdana Pro"/>
                <a:ea typeface="Verdana Pro"/>
                <a:cs typeface="Verdana Pro"/>
                <a:sym typeface="Verdana Pro"/>
                <a:hlinkClick r:id="rId18" tooltip="https://./#NOP"/>
              </a:rPr>
              <a:t>info@cichontransport.eu</a:t>
            </a:r>
          </a:p>
          <a:p>
            <a:pPr algn="l">
              <a:lnSpc>
                <a:spcPts val="2859"/>
              </a:lnSpc>
            </a:pPr>
            <a:r>
              <a:rPr lang="en-US" sz="2004">
                <a:solidFill>
                  <a:srgbClr val="000000"/>
                </a:solidFill>
                <a:latin typeface="Verdana Pro"/>
                <a:ea typeface="Verdana Pro"/>
                <a:cs typeface="Verdana Pro"/>
                <a:sym typeface="Verdana Pro"/>
              </a:rPr>
              <a:t> Telefon:</a:t>
            </a:r>
            <a:r>
              <a:rPr lang="en-US" sz="2004">
                <a:solidFill>
                  <a:srgbClr val="000000"/>
                </a:solidFill>
                <a:latin typeface="Verdana Pro"/>
                <a:ea typeface="Verdana Pro"/>
                <a:cs typeface="Verdana Pro"/>
                <a:sym typeface="Verdana Pro"/>
                <a:hlinkClick r:id="rId19" tooltip="https://./#NOP"/>
              </a:rPr>
              <a:t> +48 77 406 77 60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95172" y="5061309"/>
            <a:ext cx="3031922" cy="554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10"/>
              </a:lnSpc>
            </a:pPr>
            <a:r>
              <a:rPr lang="en-US" sz="2004" spc="2">
                <a:solidFill>
                  <a:srgbClr val="000000"/>
                </a:solidFill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b="true" sz="2004" spc="2">
                <a:solidFill>
                  <a:srgbClr val="000000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Strona internetowa: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070079" y="6380569"/>
            <a:ext cx="196758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FF0000"/>
                </a:solidFill>
                <a:latin typeface="Calibri (MS)"/>
                <a:ea typeface="Calibri (MS)"/>
                <a:cs typeface="Calibri (MS)"/>
                <a:sym typeface="Calibri (MS)"/>
              </a:rPr>
              <a:t>10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29640" y="6428384"/>
            <a:ext cx="710555" cy="213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11.03.2025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2192000" cy="6858000"/>
          </a:xfrm>
          <a:custGeom>
            <a:avLst/>
            <a:gdLst/>
            <a:ahLst/>
            <a:cxnLst/>
            <a:rect r="r" b="b" t="t" l="l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2192000" cy="6858000"/>
          </a:xfrm>
          <a:custGeom>
            <a:avLst/>
            <a:gdLst/>
            <a:ahLst/>
            <a:cxnLst/>
            <a:rect r="r" b="b" t="t" l="l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2192000" cy="6858000"/>
          </a:xfrm>
          <a:custGeom>
            <a:avLst/>
            <a:gdLst/>
            <a:ahLst/>
            <a:cxnLst/>
            <a:rect r="r" b="b" t="t" l="l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97554" y="397993"/>
            <a:ext cx="7891615" cy="1185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3"/>
              </a:lnSpc>
            </a:pPr>
            <a:r>
              <a:rPr lang="en-US" b="true" sz="3995" spc="3">
                <a:solidFill>
                  <a:srgbClr val="10B9ED"/>
                </a:solidFill>
                <a:latin typeface="Arial Bold"/>
                <a:ea typeface="Arial Bold"/>
                <a:cs typeface="Arial Bold"/>
                <a:sym typeface="Arial Bold"/>
              </a:rPr>
              <a:t>Wdrażamy najlepsze praktyki w transporcie drogowym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62940" y="4464977"/>
            <a:ext cx="10516029" cy="1725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5"/>
              </a:lnSpc>
            </a:pPr>
            <a:r>
              <a:rPr lang="en-US" b="true" sz="2795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Optymalizacje Operacyjną </a:t>
            </a:r>
            <a:r>
              <a:rPr lang="en-US" sz="279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– Usprawniamy efektywność operacyjną (konsultacje, audyty, projekty optymalizacyjne) </a:t>
            </a:r>
          </a:p>
          <a:p>
            <a:pPr algn="l">
              <a:lnSpc>
                <a:spcPts val="3917"/>
              </a:lnSpc>
            </a:pPr>
            <a:r>
              <a:rPr lang="en-US" b="true" sz="2798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Publicystyka</a:t>
            </a:r>
            <a:r>
              <a:rPr lang="en-US" sz="279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– Konferencje, LinkedIn, branżowe portale oraz magazyny, </a:t>
            </a:r>
          </a:p>
          <a:p>
            <a:pPr algn="l">
              <a:lnSpc>
                <a:spcPts val="6989"/>
              </a:lnSpc>
            </a:pPr>
            <a:r>
              <a:rPr lang="en-US" sz="279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blog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62940" y="1651035"/>
            <a:ext cx="10259501" cy="1726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5"/>
              </a:lnSpc>
            </a:pPr>
            <a:r>
              <a:rPr lang="en-US" b="true" sz="2795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UPSWING OPTIMIZE </a:t>
            </a:r>
            <a:r>
              <a:rPr lang="en-US" sz="279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powstało 1 sierpnia 2019 roku z zamiarem realizowania misji wdrażania najlepszych praktyk w branży transportu drogowego</a:t>
            </a:r>
          </a:p>
          <a:p>
            <a:pPr algn="l">
              <a:lnSpc>
                <a:spcPts val="6995"/>
              </a:lnSpc>
            </a:pPr>
            <a:r>
              <a:rPr lang="en-US" sz="279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Niniejszą misję realizujemy poprzez: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62940" y="3580933"/>
            <a:ext cx="10586352" cy="818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5"/>
              </a:lnSpc>
            </a:pPr>
            <a:r>
              <a:rPr lang="en-US" b="true" sz="2798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Szkolenia</a:t>
            </a:r>
            <a:r>
              <a:rPr lang="en-US" sz="279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– Podnosimy kompetencje zespołów oraz osób zarządzających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166348" y="6380569"/>
            <a:ext cx="98517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FF0000"/>
                </a:solidFill>
                <a:latin typeface="Calibri (MS)"/>
                <a:ea typeface="Calibri (MS)"/>
                <a:cs typeface="Calibri (MS)"/>
                <a:sym typeface="Calibri (MS)"/>
              </a:rPr>
              <a:t>2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29640" y="6428384"/>
            <a:ext cx="710555" cy="213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11.03.2025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2192000" cy="6858000"/>
          </a:xfrm>
          <a:custGeom>
            <a:avLst/>
            <a:gdLst/>
            <a:ahLst/>
            <a:cxnLst/>
            <a:rect r="r" b="b" t="t" l="l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71500" y="5468083"/>
            <a:ext cx="2507999" cy="1181291"/>
          </a:xfrm>
          <a:custGeom>
            <a:avLst/>
            <a:gdLst/>
            <a:ahLst/>
            <a:cxnLst/>
            <a:rect r="r" b="b" t="t" l="l"/>
            <a:pathLst>
              <a:path h="1181291" w="2507999">
                <a:moveTo>
                  <a:pt x="0" y="0"/>
                </a:moveTo>
                <a:lnTo>
                  <a:pt x="2507999" y="0"/>
                </a:lnTo>
                <a:lnTo>
                  <a:pt x="2507999" y="1181291"/>
                </a:lnTo>
                <a:lnTo>
                  <a:pt x="0" y="11812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538602" y="329127"/>
            <a:ext cx="9300143" cy="751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7"/>
              </a:lnSpc>
            </a:pPr>
            <a:r>
              <a:rPr lang="en-US" b="true" sz="3998">
                <a:solidFill>
                  <a:srgbClr val="10B9ED"/>
                </a:solidFill>
                <a:latin typeface="Arial Bold"/>
                <a:ea typeface="Arial Bold"/>
                <a:cs typeface="Arial Bold"/>
                <a:sym typeface="Arial Bold"/>
              </a:rPr>
              <a:t>Transport towarowy Krzysztof Cichon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770889" y="1219419"/>
            <a:ext cx="6508756" cy="582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5"/>
              </a:lnSpc>
            </a:pPr>
            <a:r>
              <a:rPr lang="en-US" b="true" sz="320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Ponad 25 lat na rynku transportowym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62940" y="4016026"/>
            <a:ext cx="108814" cy="929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88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•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62940" y="1761773"/>
            <a:ext cx="8597770" cy="476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85"/>
              </a:lnSpc>
            </a:pPr>
            <a:r>
              <a:rPr lang="en-US" sz="2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</a:t>
            </a:r>
            <a:r>
              <a:rPr lang="en-US" b="true" sz="24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Usługi: </a:t>
            </a:r>
            <a:r>
              <a:rPr lang="en-US" sz="2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Transport, spedycja, magazyny, flota kontraktowa, warsztat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2940" y="2207638"/>
            <a:ext cx="108918" cy="4741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89"/>
              </a:lnSpc>
            </a:pPr>
            <a:r>
              <a:rPr lang="en-US" sz="240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91540" y="4060060"/>
            <a:ext cx="8921105" cy="910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88"/>
              </a:lnSpc>
            </a:pPr>
            <a:r>
              <a:rPr lang="en-US" b="true" sz="24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Specjalizacja: </a:t>
            </a:r>
            <a:r>
              <a:rPr lang="en-US" sz="2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Time Critical, Meble, Ładunki przestrzenne </a:t>
            </a:r>
            <a:r>
              <a:rPr lang="en-US" b="true" sz="24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Kierunki: : </a:t>
            </a:r>
            <a:r>
              <a:rPr lang="en-US" sz="2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Europa zachodnia, Serbia, Albania, Chorwacja, Skandynawia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91540" y="2270760"/>
            <a:ext cx="729472" cy="436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3"/>
              </a:lnSpc>
            </a:pPr>
            <a:r>
              <a:rPr lang="en-US" b="true" sz="2402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Tabor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20140" y="2653503"/>
            <a:ext cx="90859" cy="1380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57"/>
              </a:lnSpc>
            </a:pPr>
            <a:r>
              <a:rPr lang="en-US" sz="200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• • •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48997" y="2691851"/>
            <a:ext cx="3795322" cy="1363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7"/>
              </a:lnSpc>
            </a:pPr>
            <a:r>
              <a:rPr lang="en-US" sz="200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Busy do 3,5 t Solówki z windą Zestawy Jumbo Naczepy: standard, mega, platforma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29413" y="4994758"/>
            <a:ext cx="8840438" cy="344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b="true" sz="2004" i="true">
                <a:solidFill>
                  <a:srgbClr val="000000"/>
                </a:solidFill>
                <a:latin typeface="Verdana Pro Heavy Italics"/>
                <a:ea typeface="Verdana Pro Heavy Italics"/>
                <a:cs typeface="Verdana Pro Heavy Italics"/>
                <a:sym typeface="Verdana Pro Heavy Italics"/>
              </a:rPr>
              <a:t>Doświadczenie, niezawodność, kompleksowa obsługa transportowa.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166348" y="6380569"/>
            <a:ext cx="98517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FF0000"/>
                </a:solidFill>
                <a:latin typeface="Calibri (MS)"/>
                <a:ea typeface="Calibri (MS)"/>
                <a:cs typeface="Calibri (MS)"/>
                <a:sym typeface="Calibri (MS)"/>
              </a:rPr>
              <a:t>3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29640" y="6428384"/>
            <a:ext cx="710555" cy="213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11.03.2025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2192000" cy="6858000"/>
          </a:xfrm>
          <a:custGeom>
            <a:avLst/>
            <a:gdLst/>
            <a:ahLst/>
            <a:cxnLst/>
            <a:rect r="r" b="b" t="t" l="l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29640" y="6428384"/>
            <a:ext cx="710555" cy="213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11.03.2025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166348" y="6380569"/>
            <a:ext cx="98517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FF0000"/>
                </a:solidFill>
                <a:latin typeface="Calibri (MS)"/>
                <a:ea typeface="Calibri (MS)"/>
                <a:cs typeface="Calibri (MS)"/>
                <a:sym typeface="Calibri (MS)"/>
              </a:rPr>
              <a:t>4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168652" y="2746543"/>
            <a:ext cx="8128016" cy="1278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 co należy zadbać, aby szkolenie było wartościowe dla firmy transportowej?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2192000" cy="6858000"/>
          </a:xfrm>
          <a:custGeom>
            <a:avLst/>
            <a:gdLst/>
            <a:ahLst/>
            <a:cxnLst/>
            <a:rect r="r" b="b" t="t" l="l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29640" y="558384"/>
            <a:ext cx="5759425" cy="805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68"/>
              </a:lnSpc>
            </a:pPr>
            <a:r>
              <a:rPr lang="en-US" sz="4406">
                <a:solidFill>
                  <a:srgbClr val="000000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Wybór firmy szkoleniowej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29640" y="1704299"/>
            <a:ext cx="126873" cy="3098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23"/>
              </a:lnSpc>
            </a:pPr>
            <a:r>
              <a:rPr lang="en-US" sz="279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• • • • •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58240" y="1734988"/>
            <a:ext cx="9130132" cy="30980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23"/>
              </a:lnSpc>
            </a:pPr>
            <a:r>
              <a:rPr lang="en-US" sz="279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Doświadczenie w branży klienta (firmy, trenera) Badanie potrzeb szkoleniowych (np. ankiety, konsultacje) Elastyczny program szkoleniowy Rekomendacje (nie listy płatników!) Forma warsztatowa: ćwiczenia, case studies, burze mózgów Dopasowanie organizacyjne (termin, godziny, zastępowalność)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29640" y="6428384"/>
            <a:ext cx="710555" cy="213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11.03.2025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166348" y="6380569"/>
            <a:ext cx="98517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FF0000"/>
                </a:solidFill>
                <a:latin typeface="Calibri (MS)"/>
                <a:ea typeface="Calibri (MS)"/>
                <a:cs typeface="Calibri (MS)"/>
                <a:sym typeface="Calibri (MS)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2192000" cy="6858000"/>
          </a:xfrm>
          <a:custGeom>
            <a:avLst/>
            <a:gdLst/>
            <a:ahLst/>
            <a:cxnLst/>
            <a:rect r="r" b="b" t="t" l="l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29640" y="558384"/>
            <a:ext cx="5159312" cy="1789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68"/>
              </a:lnSpc>
            </a:pPr>
            <a:r>
              <a:rPr lang="en-US" sz="4406">
                <a:solidFill>
                  <a:srgbClr val="000000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Przed i po szkoleniu </a:t>
            </a:r>
          </a:p>
          <a:p>
            <a:pPr algn="l">
              <a:lnSpc>
                <a:spcPts val="4488"/>
              </a:lnSpc>
            </a:pPr>
            <a:r>
              <a:rPr lang="en-US" sz="320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</a:t>
            </a:r>
            <a:r>
              <a:rPr lang="en-US" b="true" sz="3206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Informacje przed szkoleniem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87097" y="2287172"/>
            <a:ext cx="108918" cy="1385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85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• •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87097" y="4230910"/>
            <a:ext cx="2236280" cy="476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85"/>
              </a:lnSpc>
            </a:pPr>
            <a:r>
              <a:rPr lang="en-US" sz="2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•Wnioski trenera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87097" y="4676775"/>
            <a:ext cx="108918" cy="4741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89"/>
              </a:lnSpc>
            </a:pPr>
            <a:r>
              <a:rPr lang="en-US" sz="240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87097" y="5144167"/>
            <a:ext cx="3048648" cy="932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85"/>
              </a:lnSpc>
            </a:pPr>
            <a:r>
              <a:rPr lang="en-US" sz="2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•Materiały szkoleniowe •Pytania i odpowiedzi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15697" y="2331215"/>
            <a:ext cx="6374759" cy="1366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88"/>
              </a:lnSpc>
            </a:pPr>
            <a:r>
              <a:rPr lang="en-US" sz="2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Program Ankiety przed szkoleniowe Kwestie organizacyjne (np. czas trwania, adres itd.)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15697" y="4739897"/>
            <a:ext cx="4178570" cy="436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3"/>
              </a:lnSpc>
            </a:pPr>
            <a:r>
              <a:rPr lang="en-US" sz="240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Podsumowanie notatek (szablon)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29640" y="3642474"/>
            <a:ext cx="4558370" cy="6104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5"/>
              </a:lnSpc>
            </a:pPr>
            <a:r>
              <a:rPr lang="en-US" sz="320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</a:t>
            </a:r>
            <a:r>
              <a:rPr lang="en-US" b="true" sz="320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Podsumowanie szkolenia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29640" y="6428384"/>
            <a:ext cx="710555" cy="213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11.03.2025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166348" y="6380569"/>
            <a:ext cx="98517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FF0000"/>
                </a:solidFill>
                <a:latin typeface="Calibri (MS)"/>
                <a:ea typeface="Calibri (MS)"/>
                <a:cs typeface="Calibri (MS)"/>
                <a:sym typeface="Calibri (MS)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2192000" cy="6858000"/>
          </a:xfrm>
          <a:custGeom>
            <a:avLst/>
            <a:gdLst/>
            <a:ahLst/>
            <a:cxnLst/>
            <a:rect r="r" b="b" t="t" l="l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29640" y="558384"/>
            <a:ext cx="2361419" cy="805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68"/>
              </a:lnSpc>
            </a:pPr>
            <a:r>
              <a:rPr lang="en-US" sz="4406">
                <a:solidFill>
                  <a:srgbClr val="000000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Niedasizm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29640" y="4143966"/>
            <a:ext cx="6412144" cy="559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8"/>
              </a:lnSpc>
            </a:pPr>
            <a:r>
              <a:rPr lang="en-US" sz="219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•Czy masz inny pomysł na rozwiązanie tego problemu?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87097" y="4699873"/>
            <a:ext cx="3062716" cy="532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05"/>
              </a:lnSpc>
            </a:pPr>
            <a:r>
              <a:rPr lang="en-US" sz="189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•Jakie ryzyka i koszty widzisz?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29640" y="5361261"/>
            <a:ext cx="7427128" cy="597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7"/>
              </a:lnSpc>
            </a:pPr>
            <a:r>
              <a:rPr lang="en-US" sz="219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•Czy unikasz wdrożenia, bo tak jest wygodniej (status quo)?</a:t>
            </a:r>
          </a:p>
          <a:p>
            <a:pPr algn="l">
              <a:lnSpc>
                <a:spcPts val="4613"/>
              </a:lnSpc>
            </a:pPr>
            <a:r>
              <a:rPr lang="en-US" sz="219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•Jeżeli pomysł się nie sprawdził, czy szukałeś kolejnych hipotez?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15697" y="1504102"/>
            <a:ext cx="9132903" cy="635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89"/>
              </a:lnSpc>
            </a:pPr>
            <a:r>
              <a:rPr lang="en-US" b="true" sz="2195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Pomysł na usprawnienie to hipoteza, którą należy sprawdzić i ocenić „w boju”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29640" y="2226859"/>
            <a:ext cx="9535430" cy="1232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89"/>
              </a:lnSpc>
            </a:pPr>
            <a:r>
              <a:rPr lang="en-US" b="true" sz="2195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Zanim stwierdzisz, że „nie da się” lub „to nie ma sensu” uzasadnij odpowiedzi na </a:t>
            </a:r>
          </a:p>
          <a:p>
            <a:pPr algn="l">
              <a:lnSpc>
                <a:spcPts val="1097"/>
              </a:lnSpc>
            </a:pPr>
            <a:r>
              <a:rPr lang="en-US" b="true" sz="2195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poniższe pytania:</a:t>
            </a:r>
          </a:p>
          <a:p>
            <a:pPr algn="l">
              <a:lnSpc>
                <a:spcPts val="4613"/>
              </a:lnSpc>
            </a:pPr>
            <a:r>
              <a:rPr lang="en-US" sz="219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•Jaki problem rozwiązujemy?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29640" y="3572685"/>
            <a:ext cx="99670" cy="2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"/>
              </a:lnSpc>
            </a:pPr>
            <a:r>
              <a:rPr lang="en-US" sz="219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58240" y="3413798"/>
            <a:ext cx="4006577" cy="406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7"/>
              </a:lnSpc>
            </a:pPr>
            <a:r>
              <a:rPr lang="en-US" sz="219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Czy sprawdziłeś pomysł? Jeżeli tak: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87097" y="3759470"/>
            <a:ext cx="85963" cy="56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87"/>
              </a:lnSpc>
            </a:pPr>
            <a:r>
              <a:rPr lang="en-US" sz="189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•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87097" y="4395359"/>
            <a:ext cx="85963" cy="560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39"/>
              </a:lnSpc>
            </a:pPr>
            <a:r>
              <a:rPr lang="en-US" sz="189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15697" y="3786730"/>
            <a:ext cx="3759517" cy="5611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87"/>
              </a:lnSpc>
            </a:pPr>
            <a:r>
              <a:rPr lang="en-US" sz="189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Ile razy próbowałeś? Czy zmierzyłeś efektywność pomysłu?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615697" y="4422619"/>
            <a:ext cx="3906641" cy="553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39"/>
              </a:lnSpc>
            </a:pPr>
            <a:r>
              <a:rPr lang="en-US" sz="189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Czy pomysł jest możliwy do wdrożenia?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29640" y="6428384"/>
            <a:ext cx="710555" cy="213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11.03.2025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166348" y="6380569"/>
            <a:ext cx="98517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FF0000"/>
                </a:solidFill>
                <a:latin typeface="Calibri (MS)"/>
                <a:ea typeface="Calibri (MS)"/>
                <a:cs typeface="Calibri (MS)"/>
                <a:sym typeface="Calibri (MS)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2192000" cy="6858000"/>
          </a:xfrm>
          <a:custGeom>
            <a:avLst/>
            <a:gdLst/>
            <a:ahLst/>
            <a:cxnLst/>
            <a:rect r="r" b="b" t="t" l="l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458967" y="2396747"/>
            <a:ext cx="3515011" cy="1114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3"/>
              </a:lnSpc>
            </a:pPr>
            <a:r>
              <a:rPr lang="en-US" sz="6002">
                <a:solidFill>
                  <a:srgbClr val="000000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Case study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29640" y="6428384"/>
            <a:ext cx="710555" cy="213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11.03.2025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166348" y="6380569"/>
            <a:ext cx="98517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FF0000"/>
                </a:solidFill>
                <a:latin typeface="Calibri (MS)"/>
                <a:ea typeface="Calibri (MS)"/>
                <a:cs typeface="Calibri (MS)"/>
                <a:sym typeface="Calibri (MS)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2192000" cy="6858000"/>
          </a:xfrm>
          <a:custGeom>
            <a:avLst/>
            <a:gdLst/>
            <a:ahLst/>
            <a:cxnLst/>
            <a:rect r="r" b="b" t="t" l="l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061334" y="397993"/>
            <a:ext cx="8373380" cy="636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3"/>
              </a:lnSpc>
            </a:pPr>
            <a:r>
              <a:rPr lang="en-US" b="true" sz="3995">
                <a:solidFill>
                  <a:srgbClr val="10B9ED"/>
                </a:solidFill>
                <a:latin typeface="Arial Bold"/>
                <a:ea typeface="Arial Bold"/>
                <a:cs typeface="Arial Bold"/>
                <a:sym typeface="Arial Bold"/>
              </a:rPr>
              <a:t>Programy szkoleniowe UPSWING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897879" y="947014"/>
            <a:ext cx="2444820" cy="636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3"/>
              </a:lnSpc>
            </a:pPr>
            <a:r>
              <a:rPr lang="en-US" b="true" sz="3995">
                <a:solidFill>
                  <a:srgbClr val="10B9ED"/>
                </a:solidFill>
                <a:latin typeface="Arial Bold"/>
                <a:ea typeface="Arial Bold"/>
                <a:cs typeface="Arial Bold"/>
                <a:sym typeface="Arial Bold"/>
              </a:rPr>
              <a:t>OPTIMIZE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62940" y="1531782"/>
            <a:ext cx="280130" cy="532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4"/>
              </a:lnSpc>
            </a:pPr>
            <a:r>
              <a:rPr lang="en-US" b="true" sz="2795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62940" y="3068355"/>
            <a:ext cx="280130" cy="532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4"/>
              </a:lnSpc>
            </a:pPr>
            <a:r>
              <a:rPr lang="en-US" b="true" sz="2795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62940" y="4606328"/>
            <a:ext cx="280130" cy="532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4"/>
              </a:lnSpc>
            </a:pPr>
            <a:r>
              <a:rPr lang="en-US" b="true" sz="2795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3.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78357" y="4606328"/>
            <a:ext cx="3246339" cy="532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4"/>
              </a:lnSpc>
            </a:pPr>
            <a:r>
              <a:rPr lang="en-US" b="true" sz="2795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Programy partnerskie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78357" y="3068355"/>
            <a:ext cx="8037805" cy="532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4"/>
              </a:lnSpc>
            </a:pPr>
            <a:r>
              <a:rPr lang="en-US" b="true" sz="2795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Komunikacja i organizacja pracy operacyjnej (3 bloki):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78357" y="1531782"/>
            <a:ext cx="8982046" cy="532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4"/>
              </a:lnSpc>
            </a:pPr>
            <a:r>
              <a:rPr lang="en-US" b="true" sz="2795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Kompetencje operacyjne w transporcie drogowym (3 bloki):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20140" y="2037331"/>
            <a:ext cx="235734" cy="1090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96"/>
              </a:lnSpc>
            </a:pPr>
            <a:r>
              <a:rPr lang="en-US" sz="2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1. 2.</a:t>
            </a:r>
          </a:p>
          <a:p>
            <a:pPr algn="just">
              <a:lnSpc>
                <a:spcPts val="3363"/>
              </a:lnSpc>
            </a:pPr>
            <a:r>
              <a:rPr lang="en-US" sz="240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3.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20140" y="3564379"/>
            <a:ext cx="235734" cy="1100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8"/>
              </a:lnSpc>
            </a:pPr>
            <a:r>
              <a:rPr lang="en-US" sz="2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1. 2.</a:t>
            </a:r>
          </a:p>
          <a:p>
            <a:pPr algn="just">
              <a:lnSpc>
                <a:spcPts val="3363"/>
              </a:lnSpc>
            </a:pPr>
            <a:r>
              <a:rPr lang="en-US" sz="240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3.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20140" y="5100828"/>
            <a:ext cx="235734" cy="1102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8"/>
              </a:lnSpc>
            </a:pPr>
            <a:r>
              <a:rPr lang="en-US" sz="2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1. 2. 3.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635509" y="2037331"/>
            <a:ext cx="9623136" cy="1090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6"/>
              </a:lnSpc>
            </a:pPr>
            <a:r>
              <a:rPr lang="en-US" sz="2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Rentowność w transporcie drogowym Świadomość prawna spedytorów</a:t>
            </a:r>
          </a:p>
          <a:p>
            <a:pPr algn="l">
              <a:lnSpc>
                <a:spcPts val="3363"/>
              </a:lnSpc>
            </a:pPr>
            <a:r>
              <a:rPr lang="en-US" sz="240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Planowanie transportu w drogowego: czas pracy kierowcy, pakiet mobilności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35509" y="5100828"/>
            <a:ext cx="5171446" cy="1102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2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Well-being (zdrowie pracowników) Przewozy ADR w transporcie drogowym Odprawy celne w transporcie drogowym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635509" y="3564379"/>
            <a:ext cx="8481241" cy="1100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2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Współpraca i komunikacja wewnątrz firmy + organizacja operacyjna Pozyskiwanie i obsługa klienta</a:t>
            </a:r>
          </a:p>
          <a:p>
            <a:pPr algn="l">
              <a:lnSpc>
                <a:spcPts val="3363"/>
              </a:lnSpc>
            </a:pPr>
            <a:r>
              <a:rPr lang="en-US" sz="240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Współpraca i komunikacja z kierowcą oraz przewoźnikiem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166348" y="6380569"/>
            <a:ext cx="98517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FF0000"/>
                </a:solidFill>
                <a:latin typeface="Calibri (MS)"/>
                <a:ea typeface="Calibri (MS)"/>
                <a:cs typeface="Calibri (MS)"/>
                <a:sym typeface="Calibri (MS)"/>
              </a:rPr>
              <a:t>9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29640" y="6428384"/>
            <a:ext cx="710555" cy="213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11.03.2025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DAGiXT7-u04</dc:identifier>
  <dcterms:modified xsi:type="dcterms:W3CDTF">2011-08-01T06:04:30Z</dcterms:modified>
  <cp:revision>1</cp:revision>
  <dc:title>Materiały dla uczestników UPSWING OPTIMIZE .pdf</dc:title>
</cp:coreProperties>
</file>