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Poppins"/>
      <p:regular r:id="rId24"/>
      <p:bold r:id="rId25"/>
      <p:italic r:id="rId26"/>
      <p:boldItalic r:id="rId27"/>
    </p:embeddedFont>
    <p:embeddedFont>
      <p:font typeface="Poppins Medium"/>
      <p:regular r:id="rId28"/>
      <p:bold r:id="rId29"/>
      <p:italic r:id="rId30"/>
      <p:boldItalic r:id="rId31"/>
    </p:embeddedFont>
    <p:embeddedFont>
      <p:font typeface="Poppins SemiBold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Poppins-regular.fntdata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oppins-italic.fntdata"/><Relationship Id="rId25" Type="http://schemas.openxmlformats.org/officeDocument/2006/relationships/font" Target="fonts/Poppins-bold.fntdata"/><Relationship Id="rId28" Type="http://schemas.openxmlformats.org/officeDocument/2006/relationships/font" Target="fonts/PoppinsMedium-regular.fntdata"/><Relationship Id="rId27" Type="http://schemas.openxmlformats.org/officeDocument/2006/relationships/font" Target="fonts/Poppi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oppinsMedium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oppinsMedium-boldItalic.fntdata"/><Relationship Id="rId30" Type="http://schemas.openxmlformats.org/officeDocument/2006/relationships/font" Target="fonts/PoppinsMedium-italic.fntdata"/><Relationship Id="rId11" Type="http://schemas.openxmlformats.org/officeDocument/2006/relationships/slide" Target="slides/slide6.xml"/><Relationship Id="rId33" Type="http://schemas.openxmlformats.org/officeDocument/2006/relationships/font" Target="fonts/PoppinsSemiBold-bold.fntdata"/><Relationship Id="rId10" Type="http://schemas.openxmlformats.org/officeDocument/2006/relationships/slide" Target="slides/slide5.xml"/><Relationship Id="rId32" Type="http://schemas.openxmlformats.org/officeDocument/2006/relationships/font" Target="fonts/PoppinsSemiBold-regular.fntdata"/><Relationship Id="rId13" Type="http://schemas.openxmlformats.org/officeDocument/2006/relationships/slide" Target="slides/slide8.xml"/><Relationship Id="rId35" Type="http://schemas.openxmlformats.org/officeDocument/2006/relationships/font" Target="fonts/PoppinsSemiBold-boldItalic.fntdata"/><Relationship Id="rId12" Type="http://schemas.openxmlformats.org/officeDocument/2006/relationships/slide" Target="slides/slide7.xml"/><Relationship Id="rId34" Type="http://schemas.openxmlformats.org/officeDocument/2006/relationships/font" Target="fonts/PoppinsSemiBold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3eb0a60d01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3eb0a60d01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3d80adff85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3d80adff85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3d80adff85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3d80adff8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3eb0a60d0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3eb0a60d0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3d80adff85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3d80adff85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3eb0a60d01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3eb0a60d0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3eb0a60d01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3eb0a60d01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3eb0a60d01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3eb0a60d01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3eb0a60d01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3eb0a60d01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3eb0a60d01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3eb0a60d01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3d80adff8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3d80adff8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3d80adff85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3d80adff8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3d80adff85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3d80adff8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3d80adff85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3d80adff85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3d80adff85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3d80adff85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3d80adff85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3d80adff8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3d80adff85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3d80adff85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3d80adff8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3d80adff8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31.png"/><Relationship Id="rId5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22.png"/><Relationship Id="rId11" Type="http://schemas.openxmlformats.org/officeDocument/2006/relationships/image" Target="../media/image32.png"/><Relationship Id="rId10" Type="http://schemas.openxmlformats.org/officeDocument/2006/relationships/image" Target="../media/image24.png"/><Relationship Id="rId9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1.png"/><Relationship Id="rId7" Type="http://schemas.openxmlformats.org/officeDocument/2006/relationships/image" Target="../media/image15.png"/><Relationship Id="rId8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37.png"/><Relationship Id="rId5" Type="http://schemas.openxmlformats.org/officeDocument/2006/relationships/image" Target="../media/image28.png"/><Relationship Id="rId6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39.png"/><Relationship Id="rId5" Type="http://schemas.openxmlformats.org/officeDocument/2006/relationships/image" Target="../media/image3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Relationship Id="rId4" Type="http://schemas.openxmlformats.org/officeDocument/2006/relationships/image" Target="../media/image4.png"/><Relationship Id="rId5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7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29.png"/><Relationship Id="rId9" Type="http://schemas.openxmlformats.org/officeDocument/2006/relationships/image" Target="../media/image17.png"/><Relationship Id="rId5" Type="http://schemas.openxmlformats.org/officeDocument/2006/relationships/image" Target="../media/image23.png"/><Relationship Id="rId6" Type="http://schemas.openxmlformats.org/officeDocument/2006/relationships/image" Target="../media/image14.png"/><Relationship Id="rId7" Type="http://schemas.openxmlformats.org/officeDocument/2006/relationships/image" Target="../media/image33.png"/><Relationship Id="rId8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BFC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000" y="353050"/>
            <a:ext cx="2322739" cy="10886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729550" y="2382175"/>
            <a:ext cx="4068300" cy="160200"/>
          </a:xfrm>
          <a:prstGeom prst="rect">
            <a:avLst/>
          </a:prstGeom>
          <a:solidFill>
            <a:srgbClr val="D3B6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54CDB"/>
              </a:solidFill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729550" y="1708157"/>
            <a:ext cx="4726500" cy="12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l" sz="2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Masowe zwolnienia dzięki Sztucznej Inteligencji w 2025</a:t>
            </a:r>
            <a:endParaRPr b="1" sz="2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57" name="Google Shape;57;p13"/>
          <p:cNvGrpSpPr/>
          <p:nvPr/>
        </p:nvGrpSpPr>
        <p:grpSpPr>
          <a:xfrm>
            <a:off x="677358" y="3495268"/>
            <a:ext cx="3731855" cy="1088636"/>
            <a:chOff x="5029855" y="3337825"/>
            <a:chExt cx="5165912" cy="1449775"/>
          </a:xfrm>
        </p:grpSpPr>
        <p:sp>
          <p:nvSpPr>
            <p:cNvPr id="58" name="Google Shape;58;p13"/>
            <p:cNvSpPr/>
            <p:nvPr/>
          </p:nvSpPr>
          <p:spPr>
            <a:xfrm>
              <a:off x="5029855" y="3507800"/>
              <a:ext cx="1281900" cy="1279800"/>
            </a:xfrm>
            <a:prstGeom prst="ellipse">
              <a:avLst/>
            </a:prstGeom>
            <a:solidFill>
              <a:srgbClr val="0C6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13"/>
            <p:cNvSpPr txBox="1"/>
            <p:nvPr/>
          </p:nvSpPr>
          <p:spPr>
            <a:xfrm>
              <a:off x="6656090" y="4172699"/>
              <a:ext cx="3421800" cy="46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2700" lIns="62700" spcFirstLastPara="1" rIns="62700" wrap="square" tIns="62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">
                  <a:solidFill>
                    <a:srgbClr val="000000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Kierownik ds. Rozwoju Sprzedaży w HOGS</a:t>
              </a:r>
              <a:endParaRPr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sp>
          <p:nvSpPr>
            <p:cNvPr id="60" name="Google Shape;60;p13"/>
            <p:cNvSpPr txBox="1"/>
            <p:nvPr/>
          </p:nvSpPr>
          <p:spPr>
            <a:xfrm>
              <a:off x="6656067" y="3562719"/>
              <a:ext cx="3539700" cy="47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2700" lIns="62700" spcFirstLastPara="1" rIns="62700" wrap="square" tIns="62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l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Michał Noga</a:t>
              </a:r>
              <a:endParaRPr b="1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61" name="Google Shape;61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181925" y="3337825"/>
              <a:ext cx="1311400" cy="13391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2" name="Google Shape;6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2350" y="-831525"/>
            <a:ext cx="4326800" cy="432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2"/>
          <p:cNvSpPr txBox="1"/>
          <p:nvPr>
            <p:ph type="title"/>
          </p:nvPr>
        </p:nvSpPr>
        <p:spPr>
          <a:xfrm>
            <a:off x="311700" y="326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l" sz="222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NIE MYLMY SZTUCZNEJ INTELIGENCJI Z TYM:</a:t>
            </a:r>
            <a:endParaRPr b="1" sz="222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BFC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3"/>
          <p:cNvSpPr/>
          <p:nvPr/>
        </p:nvSpPr>
        <p:spPr>
          <a:xfrm>
            <a:off x="607063" y="2104375"/>
            <a:ext cx="3774300" cy="2003100"/>
          </a:xfrm>
          <a:prstGeom prst="roundRect">
            <a:avLst>
              <a:gd fmla="val 555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pic>
        <p:nvPicPr>
          <p:cNvPr id="205" name="Google Shape;20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8400" y="179325"/>
            <a:ext cx="943001" cy="4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3"/>
          <p:cNvSpPr txBox="1"/>
          <p:nvPr/>
        </p:nvSpPr>
        <p:spPr>
          <a:xfrm>
            <a:off x="811612" y="3226375"/>
            <a:ext cx="31692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l"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AI przejmuje powtarzalne zadania </a:t>
            </a:r>
            <a:br>
              <a:rPr lang="pl"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r>
              <a:rPr lang="pl"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→ ludzie skupiają się na wyjątkach</a:t>
            </a:r>
            <a:endParaRPr sz="11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07" name="Google Shape;207;p23"/>
          <p:cNvSpPr/>
          <p:nvPr/>
        </p:nvSpPr>
        <p:spPr>
          <a:xfrm>
            <a:off x="4762638" y="2104375"/>
            <a:ext cx="3774300" cy="2003100"/>
          </a:xfrm>
          <a:prstGeom prst="roundRect">
            <a:avLst>
              <a:gd fmla="val 555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sp>
        <p:nvSpPr>
          <p:cNvPr id="208" name="Google Shape;208;p23"/>
          <p:cNvSpPr txBox="1"/>
          <p:nvPr/>
        </p:nvSpPr>
        <p:spPr>
          <a:xfrm>
            <a:off x="5065187" y="3226375"/>
            <a:ext cx="31692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l"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Transformacja zawodów: kierowca </a:t>
            </a:r>
            <a:br>
              <a:rPr lang="pl"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r>
              <a:rPr lang="pl"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→ operator floty, spedytor → analityk</a:t>
            </a:r>
            <a:endParaRPr sz="11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09" name="Google Shape;209;p23"/>
          <p:cNvSpPr txBox="1"/>
          <p:nvPr>
            <p:ph type="title"/>
          </p:nvPr>
        </p:nvSpPr>
        <p:spPr>
          <a:xfrm>
            <a:off x="745600" y="346257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1820">
                <a:latin typeface="Poppins SemiBold"/>
                <a:ea typeface="Poppins SemiBold"/>
                <a:cs typeface="Poppins SemiBold"/>
                <a:sym typeface="Poppins SemiBold"/>
              </a:rPr>
              <a:t>Automatyzacja = Efektywność, ale też redukcja etatów</a:t>
            </a:r>
            <a:endParaRPr sz="182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10" name="Google Shape;210;p23"/>
          <p:cNvSpPr/>
          <p:nvPr/>
        </p:nvSpPr>
        <p:spPr>
          <a:xfrm>
            <a:off x="455225" y="491225"/>
            <a:ext cx="175500" cy="175500"/>
          </a:xfrm>
          <a:prstGeom prst="ellipse">
            <a:avLst/>
          </a:prstGeom>
          <a:solidFill>
            <a:srgbClr val="2D55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1313" y="1640912"/>
            <a:ext cx="1869800" cy="136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4875" y="1640898"/>
            <a:ext cx="1869814" cy="136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BFC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4"/>
          <p:cNvSpPr txBox="1"/>
          <p:nvPr>
            <p:ph type="title"/>
          </p:nvPr>
        </p:nvSpPr>
        <p:spPr>
          <a:xfrm>
            <a:off x="745600" y="331628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1920">
                <a:latin typeface="Poppins SemiBold"/>
                <a:ea typeface="Poppins SemiBold"/>
                <a:cs typeface="Poppins SemiBold"/>
                <a:sym typeface="Poppins SemiBold"/>
              </a:rPr>
              <a:t>HOGS Timeline</a:t>
            </a:r>
            <a:endParaRPr sz="192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18" name="Google Shape;218;p24"/>
          <p:cNvSpPr/>
          <p:nvPr/>
        </p:nvSpPr>
        <p:spPr>
          <a:xfrm>
            <a:off x="455225" y="491225"/>
            <a:ext cx="175500" cy="175500"/>
          </a:xfrm>
          <a:prstGeom prst="ellipse">
            <a:avLst/>
          </a:prstGeom>
          <a:solidFill>
            <a:srgbClr val="2D55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4"/>
          <p:cNvSpPr/>
          <p:nvPr/>
        </p:nvSpPr>
        <p:spPr>
          <a:xfrm>
            <a:off x="614850" y="2934200"/>
            <a:ext cx="6392100" cy="133500"/>
          </a:xfrm>
          <a:prstGeom prst="rect">
            <a:avLst/>
          </a:prstGeom>
          <a:solidFill>
            <a:srgbClr val="2D55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0" name="Google Shape;220;p24"/>
          <p:cNvGrpSpPr/>
          <p:nvPr/>
        </p:nvGrpSpPr>
        <p:grpSpPr>
          <a:xfrm>
            <a:off x="178241" y="2654791"/>
            <a:ext cx="871200" cy="786599"/>
            <a:chOff x="483041" y="2807191"/>
            <a:chExt cx="871200" cy="786599"/>
          </a:xfrm>
        </p:grpSpPr>
        <p:sp>
          <p:nvSpPr>
            <p:cNvPr id="221" name="Google Shape;221;p24"/>
            <p:cNvSpPr txBox="1"/>
            <p:nvPr/>
          </p:nvSpPr>
          <p:spPr>
            <a:xfrm>
              <a:off x="483041" y="3222389"/>
              <a:ext cx="8712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pl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2009</a:t>
              </a:r>
              <a:endParaRPr b="1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22" name="Google Shape;222;p24"/>
            <p:cNvCxnSpPr/>
            <p:nvPr/>
          </p:nvCxnSpPr>
          <p:spPr>
            <a:xfrm>
              <a:off x="914275" y="2859616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23" name="Google Shape;223;p24"/>
            <p:cNvSpPr/>
            <p:nvPr/>
          </p:nvSpPr>
          <p:spPr>
            <a:xfrm>
              <a:off x="868075" y="2807191"/>
              <a:ext cx="92400" cy="92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4" name="Google Shape;224;p24"/>
          <p:cNvSpPr txBox="1"/>
          <p:nvPr/>
        </p:nvSpPr>
        <p:spPr>
          <a:xfrm>
            <a:off x="-41925" y="2158000"/>
            <a:ext cx="124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First investments in IT solutions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25" name="Google Shape;225;p24"/>
          <p:cNvGrpSpPr/>
          <p:nvPr/>
        </p:nvGrpSpPr>
        <p:grpSpPr>
          <a:xfrm>
            <a:off x="696035" y="2549547"/>
            <a:ext cx="745800" cy="796471"/>
            <a:chOff x="1354245" y="2701947"/>
            <a:chExt cx="745800" cy="796471"/>
          </a:xfrm>
        </p:grpSpPr>
        <p:sp>
          <p:nvSpPr>
            <p:cNvPr id="226" name="Google Shape;226;p24"/>
            <p:cNvSpPr txBox="1"/>
            <p:nvPr/>
          </p:nvSpPr>
          <p:spPr>
            <a:xfrm>
              <a:off x="1354245" y="2701947"/>
              <a:ext cx="7458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pl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2010</a:t>
              </a:r>
              <a:endParaRPr b="1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27" name="Google Shape;227;p24"/>
            <p:cNvCxnSpPr/>
            <p:nvPr/>
          </p:nvCxnSpPr>
          <p:spPr>
            <a:xfrm rot="10800000">
              <a:off x="1723923" y="3078818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28" name="Google Shape;228;p24"/>
            <p:cNvSpPr/>
            <p:nvPr/>
          </p:nvSpPr>
          <p:spPr>
            <a:xfrm rot="10800000">
              <a:off x="1677584" y="3406019"/>
              <a:ext cx="92400" cy="92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9" name="Google Shape;229;p24"/>
          <p:cNvSpPr txBox="1"/>
          <p:nvPr/>
        </p:nvSpPr>
        <p:spPr>
          <a:xfrm>
            <a:off x="427075" y="3367500"/>
            <a:ext cx="12729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First automation bots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0" name="Google Shape;230;p24"/>
          <p:cNvSpPr txBox="1"/>
          <p:nvPr/>
        </p:nvSpPr>
        <p:spPr>
          <a:xfrm>
            <a:off x="1089373" y="3069989"/>
            <a:ext cx="8712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pl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2011</a:t>
            </a:r>
            <a:endParaRPr b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31" name="Google Shape;231;p24"/>
          <p:cNvCxnSpPr>
            <a:stCxn id="232" idx="4"/>
          </p:cNvCxnSpPr>
          <p:nvPr/>
        </p:nvCxnSpPr>
        <p:spPr>
          <a:xfrm>
            <a:off x="1520608" y="1985191"/>
            <a:ext cx="0" cy="1081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2" name="Google Shape;232;p24"/>
          <p:cNvSpPr/>
          <p:nvPr/>
        </p:nvSpPr>
        <p:spPr>
          <a:xfrm>
            <a:off x="1474408" y="1892791"/>
            <a:ext cx="92400" cy="92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4"/>
          <p:cNvSpPr txBox="1"/>
          <p:nvPr/>
        </p:nvSpPr>
        <p:spPr>
          <a:xfrm>
            <a:off x="663525" y="1409447"/>
            <a:ext cx="17229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First version of fleet management panel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4" name="Google Shape;234;p24"/>
          <p:cNvSpPr txBox="1"/>
          <p:nvPr/>
        </p:nvSpPr>
        <p:spPr>
          <a:xfrm>
            <a:off x="1613882" y="2549547"/>
            <a:ext cx="7458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pl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2012</a:t>
            </a:r>
            <a:endParaRPr b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35" name="Google Shape;235;p24"/>
          <p:cNvCxnSpPr/>
          <p:nvPr/>
        </p:nvCxnSpPr>
        <p:spPr>
          <a:xfrm flipH="1" rot="10800000">
            <a:off x="1983421" y="2927446"/>
            <a:ext cx="3300" cy="1107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6" name="Google Shape;236;p24"/>
          <p:cNvSpPr/>
          <p:nvPr/>
        </p:nvSpPr>
        <p:spPr>
          <a:xfrm rot="10800000">
            <a:off x="1938871" y="4015702"/>
            <a:ext cx="92400" cy="92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7" name="Google Shape;237;p24"/>
          <p:cNvGrpSpPr/>
          <p:nvPr/>
        </p:nvGrpSpPr>
        <p:grpSpPr>
          <a:xfrm>
            <a:off x="7493441" y="2654791"/>
            <a:ext cx="871200" cy="786599"/>
            <a:chOff x="483041" y="2807191"/>
            <a:chExt cx="871200" cy="786599"/>
          </a:xfrm>
        </p:grpSpPr>
        <p:sp>
          <p:nvSpPr>
            <p:cNvPr id="238" name="Google Shape;238;p24"/>
            <p:cNvSpPr txBox="1"/>
            <p:nvPr/>
          </p:nvSpPr>
          <p:spPr>
            <a:xfrm>
              <a:off x="483041" y="3222389"/>
              <a:ext cx="8712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pl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2026</a:t>
              </a:r>
              <a:endParaRPr b="1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39" name="Google Shape;239;p24"/>
            <p:cNvCxnSpPr/>
            <p:nvPr/>
          </p:nvCxnSpPr>
          <p:spPr>
            <a:xfrm>
              <a:off x="914275" y="2859616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40" name="Google Shape;240;p24"/>
            <p:cNvSpPr/>
            <p:nvPr/>
          </p:nvSpPr>
          <p:spPr>
            <a:xfrm>
              <a:off x="868075" y="2807191"/>
              <a:ext cx="92400" cy="92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1" name="Google Shape;241;p24"/>
          <p:cNvSpPr txBox="1"/>
          <p:nvPr/>
        </p:nvSpPr>
        <p:spPr>
          <a:xfrm>
            <a:off x="7203050" y="1770450"/>
            <a:ext cx="1452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Automated open vehicle routing problem with time windows and limited capacity solution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42" name="Google Shape;242;p24"/>
          <p:cNvGrpSpPr/>
          <p:nvPr/>
        </p:nvGrpSpPr>
        <p:grpSpPr>
          <a:xfrm>
            <a:off x="8126082" y="2549547"/>
            <a:ext cx="745800" cy="796471"/>
            <a:chOff x="1354245" y="2701947"/>
            <a:chExt cx="745800" cy="796471"/>
          </a:xfrm>
        </p:grpSpPr>
        <p:sp>
          <p:nvSpPr>
            <p:cNvPr id="243" name="Google Shape;243;p24"/>
            <p:cNvSpPr txBox="1"/>
            <p:nvPr/>
          </p:nvSpPr>
          <p:spPr>
            <a:xfrm>
              <a:off x="1354245" y="2701947"/>
              <a:ext cx="7458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pl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2027</a:t>
              </a:r>
              <a:endParaRPr b="1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44" name="Google Shape;244;p24"/>
            <p:cNvCxnSpPr/>
            <p:nvPr/>
          </p:nvCxnSpPr>
          <p:spPr>
            <a:xfrm rot="10800000">
              <a:off x="1723923" y="3078818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45" name="Google Shape;245;p24"/>
            <p:cNvSpPr/>
            <p:nvPr/>
          </p:nvSpPr>
          <p:spPr>
            <a:xfrm rot="10800000">
              <a:off x="1677584" y="3406019"/>
              <a:ext cx="92400" cy="92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6" name="Google Shape;246;p24"/>
          <p:cNvSpPr txBox="1"/>
          <p:nvPr/>
        </p:nvSpPr>
        <p:spPr>
          <a:xfrm>
            <a:off x="7727616" y="3354870"/>
            <a:ext cx="1452000" cy="8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Full automation of freight forwarding without human participation</a:t>
            </a:r>
            <a:endParaRPr b="1"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7" name="Google Shape;247;p24"/>
          <p:cNvSpPr txBox="1"/>
          <p:nvPr/>
        </p:nvSpPr>
        <p:spPr>
          <a:xfrm>
            <a:off x="1050425" y="4117600"/>
            <a:ext cx="1869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First version of automated communication with the clients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8" name="Google Shape;248;p24"/>
          <p:cNvSpPr/>
          <p:nvPr/>
        </p:nvSpPr>
        <p:spPr>
          <a:xfrm>
            <a:off x="7006950" y="2934825"/>
            <a:ext cx="1478400" cy="133500"/>
          </a:xfrm>
          <a:prstGeom prst="rect">
            <a:avLst/>
          </a:prstGeom>
          <a:solidFill>
            <a:srgbClr val="2D55E1">
              <a:alpha val="0"/>
            </a:srgbClr>
          </a:solidFill>
          <a:ln cap="flat" cmpd="sng" w="9525">
            <a:solidFill>
              <a:srgbClr val="2D55E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9" name="Google Shape;249;p24"/>
          <p:cNvGrpSpPr/>
          <p:nvPr/>
        </p:nvGrpSpPr>
        <p:grpSpPr>
          <a:xfrm>
            <a:off x="2007041" y="2654791"/>
            <a:ext cx="871200" cy="786599"/>
            <a:chOff x="483041" y="2807191"/>
            <a:chExt cx="871200" cy="786599"/>
          </a:xfrm>
        </p:grpSpPr>
        <p:sp>
          <p:nvSpPr>
            <p:cNvPr id="250" name="Google Shape;250;p24"/>
            <p:cNvSpPr txBox="1"/>
            <p:nvPr/>
          </p:nvSpPr>
          <p:spPr>
            <a:xfrm>
              <a:off x="483041" y="3222389"/>
              <a:ext cx="8712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pl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2014</a:t>
              </a:r>
              <a:endParaRPr b="1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51" name="Google Shape;251;p24"/>
            <p:cNvCxnSpPr/>
            <p:nvPr/>
          </p:nvCxnSpPr>
          <p:spPr>
            <a:xfrm>
              <a:off x="914275" y="2859616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52" name="Google Shape;252;p24"/>
            <p:cNvSpPr/>
            <p:nvPr/>
          </p:nvSpPr>
          <p:spPr>
            <a:xfrm>
              <a:off x="868075" y="2807191"/>
              <a:ext cx="92400" cy="92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3" name="Google Shape;253;p24"/>
          <p:cNvSpPr txBox="1"/>
          <p:nvPr/>
        </p:nvSpPr>
        <p:spPr>
          <a:xfrm>
            <a:off x="1710675" y="2158000"/>
            <a:ext cx="145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First freight progress automatic reports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54" name="Google Shape;254;p24"/>
          <p:cNvGrpSpPr/>
          <p:nvPr/>
        </p:nvGrpSpPr>
        <p:grpSpPr>
          <a:xfrm>
            <a:off x="2524835" y="2549547"/>
            <a:ext cx="745800" cy="796471"/>
            <a:chOff x="1354245" y="2701947"/>
            <a:chExt cx="745800" cy="796471"/>
          </a:xfrm>
        </p:grpSpPr>
        <p:sp>
          <p:nvSpPr>
            <p:cNvPr id="255" name="Google Shape;255;p24"/>
            <p:cNvSpPr txBox="1"/>
            <p:nvPr/>
          </p:nvSpPr>
          <p:spPr>
            <a:xfrm>
              <a:off x="1354245" y="2701947"/>
              <a:ext cx="7458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pl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2016</a:t>
              </a:r>
              <a:endParaRPr b="1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56" name="Google Shape;256;p24"/>
            <p:cNvCxnSpPr/>
            <p:nvPr/>
          </p:nvCxnSpPr>
          <p:spPr>
            <a:xfrm rot="10800000">
              <a:off x="1723923" y="3078818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57" name="Google Shape;257;p24"/>
            <p:cNvSpPr/>
            <p:nvPr/>
          </p:nvSpPr>
          <p:spPr>
            <a:xfrm rot="10800000">
              <a:off x="1677584" y="3406019"/>
              <a:ext cx="92400" cy="92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8" name="Google Shape;258;p24"/>
          <p:cNvSpPr txBox="1"/>
          <p:nvPr/>
        </p:nvSpPr>
        <p:spPr>
          <a:xfrm>
            <a:off x="2261275" y="3367500"/>
            <a:ext cx="1272900" cy="6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Launch of Advanced Mapping System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59" name="Google Shape;259;p24"/>
          <p:cNvCxnSpPr/>
          <p:nvPr/>
        </p:nvCxnSpPr>
        <p:spPr>
          <a:xfrm>
            <a:off x="3349408" y="1985191"/>
            <a:ext cx="0" cy="1081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0" name="Google Shape;260;p24"/>
          <p:cNvSpPr txBox="1"/>
          <p:nvPr/>
        </p:nvSpPr>
        <p:spPr>
          <a:xfrm>
            <a:off x="2492325" y="1257038"/>
            <a:ext cx="1722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Development of mobile navigation application started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1" name="Google Shape;261;p24"/>
          <p:cNvSpPr txBox="1"/>
          <p:nvPr/>
        </p:nvSpPr>
        <p:spPr>
          <a:xfrm>
            <a:off x="2918173" y="3069989"/>
            <a:ext cx="8712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pl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2017</a:t>
            </a:r>
            <a:endParaRPr b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2" name="Google Shape;262;p24"/>
          <p:cNvSpPr/>
          <p:nvPr/>
        </p:nvSpPr>
        <p:spPr>
          <a:xfrm>
            <a:off x="3303208" y="1896717"/>
            <a:ext cx="92400" cy="92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4"/>
          <p:cNvSpPr txBox="1"/>
          <p:nvPr/>
        </p:nvSpPr>
        <p:spPr>
          <a:xfrm>
            <a:off x="3442682" y="2549547"/>
            <a:ext cx="7458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pl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2018 </a:t>
            </a:r>
            <a:endParaRPr b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64" name="Google Shape;264;p24"/>
          <p:cNvCxnSpPr/>
          <p:nvPr/>
        </p:nvCxnSpPr>
        <p:spPr>
          <a:xfrm flipH="1" rot="10800000">
            <a:off x="3812221" y="2927446"/>
            <a:ext cx="3300" cy="1107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5" name="Google Shape;265;p24"/>
          <p:cNvSpPr/>
          <p:nvPr/>
        </p:nvSpPr>
        <p:spPr>
          <a:xfrm rot="10800000">
            <a:off x="3767671" y="4015702"/>
            <a:ext cx="92400" cy="92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4"/>
          <p:cNvSpPr txBox="1"/>
          <p:nvPr/>
        </p:nvSpPr>
        <p:spPr>
          <a:xfrm>
            <a:off x="2879225" y="4117600"/>
            <a:ext cx="1869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Launch of Responsive Coordinator Panel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67" name="Google Shape;267;p24"/>
          <p:cNvGrpSpPr/>
          <p:nvPr/>
        </p:nvGrpSpPr>
        <p:grpSpPr>
          <a:xfrm>
            <a:off x="3835841" y="2654791"/>
            <a:ext cx="871200" cy="786599"/>
            <a:chOff x="483041" y="2807191"/>
            <a:chExt cx="871200" cy="786599"/>
          </a:xfrm>
        </p:grpSpPr>
        <p:sp>
          <p:nvSpPr>
            <p:cNvPr id="268" name="Google Shape;268;p24"/>
            <p:cNvSpPr txBox="1"/>
            <p:nvPr/>
          </p:nvSpPr>
          <p:spPr>
            <a:xfrm>
              <a:off x="483041" y="3222389"/>
              <a:ext cx="8712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pl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2018</a:t>
              </a:r>
              <a:endParaRPr b="1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69" name="Google Shape;269;p24"/>
            <p:cNvCxnSpPr/>
            <p:nvPr/>
          </p:nvCxnSpPr>
          <p:spPr>
            <a:xfrm>
              <a:off x="914275" y="2859616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70" name="Google Shape;270;p24"/>
            <p:cNvSpPr/>
            <p:nvPr/>
          </p:nvSpPr>
          <p:spPr>
            <a:xfrm>
              <a:off x="868075" y="2807191"/>
              <a:ext cx="92400" cy="92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1" name="Google Shape;271;p24"/>
          <p:cNvSpPr txBox="1"/>
          <p:nvPr/>
        </p:nvSpPr>
        <p:spPr>
          <a:xfrm>
            <a:off x="3645892" y="1985500"/>
            <a:ext cx="1244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First version of HOGS Maps publicly available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72" name="Google Shape;272;p24"/>
          <p:cNvGrpSpPr/>
          <p:nvPr/>
        </p:nvGrpSpPr>
        <p:grpSpPr>
          <a:xfrm>
            <a:off x="4353635" y="2549547"/>
            <a:ext cx="745800" cy="796471"/>
            <a:chOff x="1354245" y="2701947"/>
            <a:chExt cx="745800" cy="796471"/>
          </a:xfrm>
        </p:grpSpPr>
        <p:sp>
          <p:nvSpPr>
            <p:cNvPr id="273" name="Google Shape;273;p24"/>
            <p:cNvSpPr txBox="1"/>
            <p:nvPr/>
          </p:nvSpPr>
          <p:spPr>
            <a:xfrm>
              <a:off x="1354245" y="2701947"/>
              <a:ext cx="7458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pl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2019</a:t>
              </a:r>
              <a:endParaRPr b="1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74" name="Google Shape;274;p24"/>
            <p:cNvCxnSpPr/>
            <p:nvPr/>
          </p:nvCxnSpPr>
          <p:spPr>
            <a:xfrm rot="10800000">
              <a:off x="1723923" y="3078818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75" name="Google Shape;275;p24"/>
            <p:cNvSpPr/>
            <p:nvPr/>
          </p:nvSpPr>
          <p:spPr>
            <a:xfrm rot="10800000">
              <a:off x="1677584" y="3406019"/>
              <a:ext cx="92400" cy="92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6" name="Google Shape;276;p24"/>
          <p:cNvSpPr txBox="1"/>
          <p:nvPr/>
        </p:nvSpPr>
        <p:spPr>
          <a:xfrm>
            <a:off x="4084675" y="3367500"/>
            <a:ext cx="1272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Launch of Innovative Stock Manager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77" name="Google Shape;277;p24"/>
          <p:cNvCxnSpPr>
            <a:stCxn id="278" idx="4"/>
          </p:cNvCxnSpPr>
          <p:nvPr/>
        </p:nvCxnSpPr>
        <p:spPr>
          <a:xfrm>
            <a:off x="5178208" y="1985191"/>
            <a:ext cx="0" cy="1081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8" name="Google Shape;278;p24"/>
          <p:cNvSpPr/>
          <p:nvPr/>
        </p:nvSpPr>
        <p:spPr>
          <a:xfrm>
            <a:off x="5132008" y="1892791"/>
            <a:ext cx="92400" cy="92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4"/>
          <p:cNvSpPr txBox="1"/>
          <p:nvPr/>
        </p:nvSpPr>
        <p:spPr>
          <a:xfrm>
            <a:off x="4321125" y="1409447"/>
            <a:ext cx="17229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First version of Market Price Algorithm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0" name="Google Shape;280;p24"/>
          <p:cNvSpPr txBox="1"/>
          <p:nvPr/>
        </p:nvSpPr>
        <p:spPr>
          <a:xfrm>
            <a:off x="4746973" y="3069989"/>
            <a:ext cx="8712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pl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2020</a:t>
            </a:r>
            <a:endParaRPr b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1" name="Google Shape;281;p24"/>
          <p:cNvSpPr txBox="1"/>
          <p:nvPr/>
        </p:nvSpPr>
        <p:spPr>
          <a:xfrm>
            <a:off x="5271482" y="2549547"/>
            <a:ext cx="7458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pl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2021</a:t>
            </a:r>
            <a:endParaRPr b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82" name="Google Shape;282;p24"/>
          <p:cNvCxnSpPr/>
          <p:nvPr/>
        </p:nvCxnSpPr>
        <p:spPr>
          <a:xfrm flipH="1" rot="10800000">
            <a:off x="5641021" y="2927446"/>
            <a:ext cx="3300" cy="1107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3" name="Google Shape;283;p24"/>
          <p:cNvSpPr/>
          <p:nvPr/>
        </p:nvSpPr>
        <p:spPr>
          <a:xfrm rot="10800000">
            <a:off x="5596471" y="4015702"/>
            <a:ext cx="92400" cy="92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24"/>
          <p:cNvSpPr txBox="1"/>
          <p:nvPr/>
        </p:nvSpPr>
        <p:spPr>
          <a:xfrm>
            <a:off x="4708025" y="4117600"/>
            <a:ext cx="1869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HOGS Maps 2.0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85" name="Google Shape;285;p24"/>
          <p:cNvGrpSpPr/>
          <p:nvPr/>
        </p:nvGrpSpPr>
        <p:grpSpPr>
          <a:xfrm>
            <a:off x="5664641" y="2654791"/>
            <a:ext cx="871200" cy="786599"/>
            <a:chOff x="483041" y="2807191"/>
            <a:chExt cx="871200" cy="786599"/>
          </a:xfrm>
        </p:grpSpPr>
        <p:sp>
          <p:nvSpPr>
            <p:cNvPr id="286" name="Google Shape;286;p24"/>
            <p:cNvSpPr txBox="1"/>
            <p:nvPr/>
          </p:nvSpPr>
          <p:spPr>
            <a:xfrm>
              <a:off x="483041" y="3222389"/>
              <a:ext cx="8712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pl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2022</a:t>
              </a:r>
              <a:endParaRPr b="1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87" name="Google Shape;287;p24"/>
            <p:cNvCxnSpPr/>
            <p:nvPr/>
          </p:nvCxnSpPr>
          <p:spPr>
            <a:xfrm>
              <a:off x="914275" y="2859616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88" name="Google Shape;288;p24"/>
            <p:cNvSpPr/>
            <p:nvPr/>
          </p:nvSpPr>
          <p:spPr>
            <a:xfrm>
              <a:off x="868075" y="2807191"/>
              <a:ext cx="92400" cy="92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9" name="Google Shape;289;p24"/>
          <p:cNvSpPr txBox="1"/>
          <p:nvPr/>
        </p:nvSpPr>
        <p:spPr>
          <a:xfrm>
            <a:off x="5470751" y="2081800"/>
            <a:ext cx="1244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Public launch of Freight Automation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90" name="Google Shape;290;p24"/>
          <p:cNvGrpSpPr/>
          <p:nvPr/>
        </p:nvGrpSpPr>
        <p:grpSpPr>
          <a:xfrm>
            <a:off x="6182435" y="2549547"/>
            <a:ext cx="745800" cy="796471"/>
            <a:chOff x="1354245" y="2701947"/>
            <a:chExt cx="745800" cy="796471"/>
          </a:xfrm>
        </p:grpSpPr>
        <p:sp>
          <p:nvSpPr>
            <p:cNvPr id="291" name="Google Shape;291;p24"/>
            <p:cNvSpPr txBox="1"/>
            <p:nvPr/>
          </p:nvSpPr>
          <p:spPr>
            <a:xfrm>
              <a:off x="1354245" y="2701947"/>
              <a:ext cx="7458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pl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2023</a:t>
              </a:r>
              <a:endParaRPr b="1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92" name="Google Shape;292;p24"/>
            <p:cNvCxnSpPr/>
            <p:nvPr/>
          </p:nvCxnSpPr>
          <p:spPr>
            <a:xfrm rot="10800000">
              <a:off x="1723923" y="3078818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93" name="Google Shape;293;p24"/>
            <p:cNvSpPr/>
            <p:nvPr/>
          </p:nvSpPr>
          <p:spPr>
            <a:xfrm rot="10800000">
              <a:off x="1677584" y="3406019"/>
              <a:ext cx="92400" cy="92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4" name="Google Shape;294;p24"/>
          <p:cNvSpPr txBox="1"/>
          <p:nvPr/>
        </p:nvSpPr>
        <p:spPr>
          <a:xfrm>
            <a:off x="5913475" y="3367500"/>
            <a:ext cx="12729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fleet action based UX overhaul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5" name="Google Shape;295;p24"/>
          <p:cNvSpPr txBox="1"/>
          <p:nvPr/>
        </p:nvSpPr>
        <p:spPr>
          <a:xfrm>
            <a:off x="6575773" y="3069989"/>
            <a:ext cx="8712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pl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2024</a:t>
            </a:r>
            <a:endParaRPr b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96" name="Google Shape;296;p24"/>
          <p:cNvCxnSpPr>
            <a:stCxn id="297" idx="4"/>
          </p:cNvCxnSpPr>
          <p:nvPr/>
        </p:nvCxnSpPr>
        <p:spPr>
          <a:xfrm>
            <a:off x="7007008" y="1985191"/>
            <a:ext cx="0" cy="1081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7" name="Google Shape;297;p24"/>
          <p:cNvSpPr/>
          <p:nvPr/>
        </p:nvSpPr>
        <p:spPr>
          <a:xfrm>
            <a:off x="6960808" y="1892791"/>
            <a:ext cx="92400" cy="92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4"/>
          <p:cNvSpPr txBox="1"/>
          <p:nvPr/>
        </p:nvSpPr>
        <p:spPr>
          <a:xfrm>
            <a:off x="6149925" y="1515550"/>
            <a:ext cx="1722900" cy="3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HOGS aiTMS 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9" name="Google Shape;299;p24"/>
          <p:cNvSpPr txBox="1"/>
          <p:nvPr/>
        </p:nvSpPr>
        <p:spPr>
          <a:xfrm>
            <a:off x="7100282" y="2549547"/>
            <a:ext cx="7458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pl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2025</a:t>
            </a:r>
            <a:endParaRPr b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300" name="Google Shape;300;p24"/>
          <p:cNvCxnSpPr/>
          <p:nvPr/>
        </p:nvCxnSpPr>
        <p:spPr>
          <a:xfrm flipH="1" rot="10800000">
            <a:off x="7469821" y="2927446"/>
            <a:ext cx="3300" cy="1107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1" name="Google Shape;301;p24"/>
          <p:cNvSpPr txBox="1"/>
          <p:nvPr/>
        </p:nvSpPr>
        <p:spPr>
          <a:xfrm>
            <a:off x="6536825" y="4117600"/>
            <a:ext cx="1869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Automated TMS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2" name="Google Shape;302;p24"/>
          <p:cNvSpPr/>
          <p:nvPr/>
        </p:nvSpPr>
        <p:spPr>
          <a:xfrm rot="10800000">
            <a:off x="7425271" y="4015702"/>
            <a:ext cx="92400" cy="92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3" name="Google Shape;30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8400" y="179325"/>
            <a:ext cx="943001" cy="44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BFC"/>
        </a:soli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8400" y="179325"/>
            <a:ext cx="943001" cy="4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5"/>
          <p:cNvSpPr txBox="1"/>
          <p:nvPr>
            <p:ph type="title"/>
          </p:nvPr>
        </p:nvSpPr>
        <p:spPr>
          <a:xfrm>
            <a:off x="745600" y="304050"/>
            <a:ext cx="697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220">
                <a:latin typeface="Poppins SemiBold"/>
                <a:ea typeface="Poppins SemiBold"/>
                <a:cs typeface="Poppins SemiBold"/>
                <a:sym typeface="Poppins SemiBold"/>
              </a:rPr>
              <a:t>HOGS wspierane przez AI:</a:t>
            </a:r>
            <a:endParaRPr sz="222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10" name="Google Shape;310;p25"/>
          <p:cNvSpPr/>
          <p:nvPr/>
        </p:nvSpPr>
        <p:spPr>
          <a:xfrm>
            <a:off x="455225" y="491225"/>
            <a:ext cx="175500" cy="175500"/>
          </a:xfrm>
          <a:prstGeom prst="ellipse">
            <a:avLst/>
          </a:prstGeom>
          <a:solidFill>
            <a:srgbClr val="2D55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25"/>
          <p:cNvSpPr/>
          <p:nvPr/>
        </p:nvSpPr>
        <p:spPr>
          <a:xfrm>
            <a:off x="526625" y="1303125"/>
            <a:ext cx="3994800" cy="656100"/>
          </a:xfrm>
          <a:prstGeom prst="roundRect">
            <a:avLst>
              <a:gd fmla="val 555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sp>
        <p:nvSpPr>
          <p:cNvPr id="312" name="Google Shape;312;p25"/>
          <p:cNvSpPr txBox="1"/>
          <p:nvPr/>
        </p:nvSpPr>
        <p:spPr>
          <a:xfrm>
            <a:off x="1046300" y="1446525"/>
            <a:ext cx="2011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l" sz="1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planowanie tras</a:t>
            </a:r>
            <a:endParaRPr sz="1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13" name="Google Shape;313;p25"/>
          <p:cNvSpPr/>
          <p:nvPr/>
        </p:nvSpPr>
        <p:spPr>
          <a:xfrm>
            <a:off x="526625" y="2177250"/>
            <a:ext cx="3994800" cy="656100"/>
          </a:xfrm>
          <a:prstGeom prst="roundRect">
            <a:avLst>
              <a:gd fmla="val 555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sp>
        <p:nvSpPr>
          <p:cNvPr id="314" name="Google Shape;314;p25"/>
          <p:cNvSpPr txBox="1"/>
          <p:nvPr/>
        </p:nvSpPr>
        <p:spPr>
          <a:xfrm>
            <a:off x="1046300" y="2320650"/>
            <a:ext cx="342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l" sz="1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zarządzanie i kalkulacje kosztów</a:t>
            </a:r>
            <a:endParaRPr sz="1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15" name="Google Shape;315;p25"/>
          <p:cNvSpPr/>
          <p:nvPr/>
        </p:nvSpPr>
        <p:spPr>
          <a:xfrm>
            <a:off x="526625" y="3051375"/>
            <a:ext cx="3994800" cy="656100"/>
          </a:xfrm>
          <a:prstGeom prst="roundRect">
            <a:avLst>
              <a:gd fmla="val 555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sp>
        <p:nvSpPr>
          <p:cNvPr id="316" name="Google Shape;316;p25"/>
          <p:cNvSpPr txBox="1"/>
          <p:nvPr/>
        </p:nvSpPr>
        <p:spPr>
          <a:xfrm>
            <a:off x="1046300" y="3194775"/>
            <a:ext cx="342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l" sz="1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zarządzanie i obieg dokumentami</a:t>
            </a:r>
            <a:endParaRPr sz="1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17" name="Google Shape;317;p25"/>
          <p:cNvSpPr/>
          <p:nvPr/>
        </p:nvSpPr>
        <p:spPr>
          <a:xfrm>
            <a:off x="526625" y="3925500"/>
            <a:ext cx="3994800" cy="656100"/>
          </a:xfrm>
          <a:prstGeom prst="roundRect">
            <a:avLst>
              <a:gd fmla="val 555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sp>
        <p:nvSpPr>
          <p:cNvPr id="318" name="Google Shape;318;p25"/>
          <p:cNvSpPr txBox="1"/>
          <p:nvPr/>
        </p:nvSpPr>
        <p:spPr>
          <a:xfrm>
            <a:off x="1046300" y="3956605"/>
            <a:ext cx="29100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l" sz="1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decyzje o dopasowaniu ładunków do pojazdów</a:t>
            </a:r>
            <a:endParaRPr sz="1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19" name="Google Shape;319;p25"/>
          <p:cNvSpPr/>
          <p:nvPr/>
        </p:nvSpPr>
        <p:spPr>
          <a:xfrm>
            <a:off x="4830975" y="1303125"/>
            <a:ext cx="3994800" cy="656100"/>
          </a:xfrm>
          <a:prstGeom prst="roundRect">
            <a:avLst>
              <a:gd fmla="val 555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sp>
        <p:nvSpPr>
          <p:cNvPr id="320" name="Google Shape;320;p25"/>
          <p:cNvSpPr txBox="1"/>
          <p:nvPr/>
        </p:nvSpPr>
        <p:spPr>
          <a:xfrm>
            <a:off x="5350650" y="1446525"/>
            <a:ext cx="3265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l" sz="1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codzienne powtarzalne czynności</a:t>
            </a:r>
            <a:endParaRPr sz="1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21" name="Google Shape;321;p25"/>
          <p:cNvSpPr/>
          <p:nvPr/>
        </p:nvSpPr>
        <p:spPr>
          <a:xfrm>
            <a:off x="4830975" y="2177250"/>
            <a:ext cx="3994800" cy="656100"/>
          </a:xfrm>
          <a:prstGeom prst="roundRect">
            <a:avLst>
              <a:gd fmla="val 555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sp>
        <p:nvSpPr>
          <p:cNvPr id="322" name="Google Shape;322;p25"/>
          <p:cNvSpPr txBox="1"/>
          <p:nvPr/>
        </p:nvSpPr>
        <p:spPr>
          <a:xfrm>
            <a:off x="5350650" y="2320650"/>
            <a:ext cx="342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l" sz="1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analiza zleceń transportowych i zapisów</a:t>
            </a:r>
            <a:endParaRPr sz="1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23" name="Google Shape;323;p25"/>
          <p:cNvSpPr/>
          <p:nvPr/>
        </p:nvSpPr>
        <p:spPr>
          <a:xfrm>
            <a:off x="4830975" y="3051375"/>
            <a:ext cx="3994800" cy="656100"/>
          </a:xfrm>
          <a:prstGeom prst="roundRect">
            <a:avLst>
              <a:gd fmla="val 555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sp>
        <p:nvSpPr>
          <p:cNvPr id="324" name="Google Shape;324;p25"/>
          <p:cNvSpPr txBox="1"/>
          <p:nvPr/>
        </p:nvSpPr>
        <p:spPr>
          <a:xfrm>
            <a:off x="5350650" y="3194775"/>
            <a:ext cx="342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l" sz="1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OCR dla CMR</a:t>
            </a:r>
            <a:endParaRPr sz="1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25" name="Google Shape;325;p25"/>
          <p:cNvSpPr/>
          <p:nvPr/>
        </p:nvSpPr>
        <p:spPr>
          <a:xfrm>
            <a:off x="4830975" y="3925500"/>
            <a:ext cx="3994800" cy="656100"/>
          </a:xfrm>
          <a:prstGeom prst="roundRect">
            <a:avLst>
              <a:gd fmla="val 555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sp>
        <p:nvSpPr>
          <p:cNvPr id="326" name="Google Shape;326;p25"/>
          <p:cNvSpPr txBox="1"/>
          <p:nvPr/>
        </p:nvSpPr>
        <p:spPr>
          <a:xfrm>
            <a:off x="5350650" y="4068900"/>
            <a:ext cx="291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l" sz="1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masowe kalkulacje przetargowe</a:t>
            </a:r>
            <a:endParaRPr sz="1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327" name="Google Shape;32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300" y="1486101"/>
            <a:ext cx="290150" cy="29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7275" y="2385601"/>
            <a:ext cx="276022" cy="2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5603" y="3270513"/>
            <a:ext cx="217800" cy="21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5600" y="4133850"/>
            <a:ext cx="253775" cy="25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24221" y="3227200"/>
            <a:ext cx="282350" cy="2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38508" y="2387027"/>
            <a:ext cx="253775" cy="25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38508" y="1501089"/>
            <a:ext cx="253775" cy="253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014809" y="4086450"/>
            <a:ext cx="301175" cy="3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BFC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8400" y="179325"/>
            <a:ext cx="943001" cy="4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6"/>
          <p:cNvSpPr txBox="1"/>
          <p:nvPr>
            <p:ph type="title"/>
          </p:nvPr>
        </p:nvSpPr>
        <p:spPr>
          <a:xfrm>
            <a:off x="745600" y="304050"/>
            <a:ext cx="5174100" cy="9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4594"/>
              <a:buNone/>
            </a:pPr>
            <a:r>
              <a:rPr lang="pl" sz="2220">
                <a:latin typeface="Poppins SemiBold"/>
                <a:ea typeface="Poppins SemiBold"/>
                <a:cs typeface="Poppins SemiBold"/>
                <a:sym typeface="Poppins SemiBold"/>
              </a:rPr>
              <a:t>MARKET PRICE - automatyczna wycena wartości frachtu</a:t>
            </a:r>
            <a:endParaRPr sz="2220"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4594"/>
              <a:buNone/>
            </a:pPr>
            <a:r>
              <a:t/>
            </a:r>
            <a:endParaRPr sz="222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41" name="Google Shape;341;p26"/>
          <p:cNvSpPr/>
          <p:nvPr/>
        </p:nvSpPr>
        <p:spPr>
          <a:xfrm>
            <a:off x="455225" y="491225"/>
            <a:ext cx="175500" cy="175500"/>
          </a:xfrm>
          <a:prstGeom prst="ellipse">
            <a:avLst/>
          </a:prstGeom>
          <a:solidFill>
            <a:srgbClr val="2D55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2" name="Google Shape;342;p26"/>
          <p:cNvPicPr preferRelativeResize="0"/>
          <p:nvPr/>
        </p:nvPicPr>
        <p:blipFill rotWithShape="1">
          <a:blip r:embed="rId4">
            <a:alphaModFix/>
          </a:blip>
          <a:srcRect b="0" l="119" r="0" t="368"/>
          <a:stretch/>
        </p:blipFill>
        <p:spPr>
          <a:xfrm>
            <a:off x="806163" y="1383625"/>
            <a:ext cx="7531674" cy="375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2299" y="1102600"/>
            <a:ext cx="2506100" cy="1250850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st="19050">
              <a:srgbClr val="854CDB">
                <a:alpha val="15000"/>
              </a:srgbClr>
            </a:outerShdw>
          </a:effectLst>
        </p:spPr>
      </p:pic>
      <p:pic>
        <p:nvPicPr>
          <p:cNvPr id="344" name="Google Shape;344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2300" y="2638293"/>
            <a:ext cx="2506100" cy="1586482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st="19050">
              <a:srgbClr val="854CDB">
                <a:alpha val="1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BFC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8400" y="179325"/>
            <a:ext cx="943001" cy="4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7"/>
          <p:cNvSpPr txBox="1"/>
          <p:nvPr>
            <p:ph type="title"/>
          </p:nvPr>
        </p:nvSpPr>
        <p:spPr>
          <a:xfrm>
            <a:off x="745600" y="304050"/>
            <a:ext cx="4784100" cy="84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4594"/>
              <a:buNone/>
            </a:pPr>
            <a:r>
              <a:rPr lang="pl" sz="2220">
                <a:latin typeface="Poppins SemiBold"/>
                <a:ea typeface="Poppins SemiBold"/>
                <a:cs typeface="Poppins SemiBold"/>
                <a:sym typeface="Poppins SemiBold"/>
              </a:rPr>
              <a:t>ASYSTENT AI - wsparcie człowieka na każdym etapie pracy</a:t>
            </a:r>
            <a:endParaRPr sz="2220"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4594"/>
              <a:buNone/>
            </a:pPr>
            <a:r>
              <a:t/>
            </a:r>
            <a:endParaRPr sz="222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51" name="Google Shape;351;p27"/>
          <p:cNvSpPr/>
          <p:nvPr/>
        </p:nvSpPr>
        <p:spPr>
          <a:xfrm>
            <a:off x="455225" y="491225"/>
            <a:ext cx="175500" cy="175500"/>
          </a:xfrm>
          <a:prstGeom prst="ellipse">
            <a:avLst/>
          </a:prstGeom>
          <a:solidFill>
            <a:srgbClr val="2D55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2" name="Google Shape;352;p27"/>
          <p:cNvPicPr preferRelativeResize="0"/>
          <p:nvPr/>
        </p:nvPicPr>
        <p:blipFill rotWithShape="1">
          <a:blip r:embed="rId4">
            <a:alphaModFix/>
          </a:blip>
          <a:srcRect b="8542" l="0" r="0" t="0"/>
          <a:stretch/>
        </p:blipFill>
        <p:spPr>
          <a:xfrm>
            <a:off x="745600" y="1858975"/>
            <a:ext cx="7554823" cy="328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9700" y="1144350"/>
            <a:ext cx="2317025" cy="2855696"/>
          </a:xfrm>
          <a:prstGeom prst="rect">
            <a:avLst/>
          </a:prstGeom>
          <a:noFill/>
          <a:ln>
            <a:noFill/>
          </a:ln>
          <a:effectLst>
            <a:outerShdw blurRad="214313" rotWithShape="0" algn="bl" dist="19050">
              <a:srgbClr val="854CDB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BFC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28"/>
          <p:cNvPicPr preferRelativeResize="0"/>
          <p:nvPr/>
        </p:nvPicPr>
        <p:blipFill rotWithShape="1">
          <a:blip r:embed="rId3">
            <a:alphaModFix/>
          </a:blip>
          <a:srcRect b="0" l="0" r="249" t="0"/>
          <a:stretch/>
        </p:blipFill>
        <p:spPr>
          <a:xfrm>
            <a:off x="851125" y="1593950"/>
            <a:ext cx="7441751" cy="354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8400" y="179325"/>
            <a:ext cx="943001" cy="4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8"/>
          <p:cNvSpPr txBox="1"/>
          <p:nvPr>
            <p:ph type="title"/>
          </p:nvPr>
        </p:nvSpPr>
        <p:spPr>
          <a:xfrm>
            <a:off x="745600" y="304050"/>
            <a:ext cx="6235200" cy="84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4594"/>
              <a:buNone/>
            </a:pPr>
            <a:r>
              <a:rPr lang="pl" sz="2220">
                <a:latin typeface="Poppins SemiBold"/>
                <a:ea typeface="Poppins SemiBold"/>
                <a:cs typeface="Poppins SemiBold"/>
                <a:sym typeface="Poppins SemiBold"/>
              </a:rPr>
              <a:t>KALKULACJA TRAS I KOSZTÓW - inteligentne mapy dla transportu</a:t>
            </a:r>
            <a:endParaRPr sz="2220"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4594"/>
              <a:buNone/>
            </a:pPr>
            <a:r>
              <a:t/>
            </a:r>
            <a:endParaRPr sz="222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61" name="Google Shape;361;p28"/>
          <p:cNvSpPr/>
          <p:nvPr/>
        </p:nvSpPr>
        <p:spPr>
          <a:xfrm>
            <a:off x="455225" y="491225"/>
            <a:ext cx="175500" cy="175500"/>
          </a:xfrm>
          <a:prstGeom prst="ellipse">
            <a:avLst/>
          </a:prstGeom>
          <a:solidFill>
            <a:srgbClr val="2D55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2" name="Google Shape;36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4675" y="1239025"/>
            <a:ext cx="2200226" cy="2891300"/>
          </a:xfrm>
          <a:prstGeom prst="rect">
            <a:avLst/>
          </a:prstGeom>
          <a:noFill/>
          <a:ln>
            <a:noFill/>
          </a:ln>
          <a:effectLst>
            <a:outerShdw blurRad="214313" rotWithShape="0" algn="bl" dist="19050">
              <a:srgbClr val="854CDB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BFC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8400" y="179325"/>
            <a:ext cx="943001" cy="4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9"/>
          <p:cNvSpPr txBox="1"/>
          <p:nvPr>
            <p:ph type="title"/>
          </p:nvPr>
        </p:nvSpPr>
        <p:spPr>
          <a:xfrm>
            <a:off x="745600" y="304050"/>
            <a:ext cx="6235200" cy="84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220">
                <a:latin typeface="Poppins SemiBold"/>
                <a:ea typeface="Poppins SemiBold"/>
                <a:cs typeface="Poppins SemiBold"/>
                <a:sym typeface="Poppins SemiBold"/>
              </a:rPr>
              <a:t>AUTOMATYCZNE DOPASOWANIE OFERTY</a:t>
            </a:r>
            <a:endParaRPr sz="222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69" name="Google Shape;369;p29"/>
          <p:cNvSpPr/>
          <p:nvPr/>
        </p:nvSpPr>
        <p:spPr>
          <a:xfrm>
            <a:off x="455225" y="491225"/>
            <a:ext cx="175500" cy="175500"/>
          </a:xfrm>
          <a:prstGeom prst="ellipse">
            <a:avLst/>
          </a:prstGeom>
          <a:solidFill>
            <a:srgbClr val="2D55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0" name="Google Shape;37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825" y="1392300"/>
            <a:ext cx="7606349" cy="3795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BFC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8400" y="179325"/>
            <a:ext cx="943001" cy="4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0"/>
          <p:cNvSpPr txBox="1"/>
          <p:nvPr>
            <p:ph type="title"/>
          </p:nvPr>
        </p:nvSpPr>
        <p:spPr>
          <a:xfrm>
            <a:off x="745600" y="304050"/>
            <a:ext cx="6235200" cy="84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220">
                <a:latin typeface="Poppins SemiBold"/>
                <a:ea typeface="Poppins SemiBold"/>
                <a:cs typeface="Poppins SemiBold"/>
                <a:sym typeface="Poppins SemiBold"/>
              </a:rPr>
              <a:t>HOGS aiTMS - jedyny aiTMS na rynku!</a:t>
            </a:r>
            <a:endParaRPr sz="222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77" name="Google Shape;377;p30"/>
          <p:cNvSpPr/>
          <p:nvPr/>
        </p:nvSpPr>
        <p:spPr>
          <a:xfrm>
            <a:off x="455225" y="491225"/>
            <a:ext cx="175500" cy="175500"/>
          </a:xfrm>
          <a:prstGeom prst="ellipse">
            <a:avLst/>
          </a:prstGeom>
          <a:solidFill>
            <a:srgbClr val="2D55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8" name="Google Shape;37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038" y="1196100"/>
            <a:ext cx="8303923" cy="3947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BFC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title"/>
          </p:nvPr>
        </p:nvSpPr>
        <p:spPr>
          <a:xfrm>
            <a:off x="745600" y="298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220">
                <a:latin typeface="Poppins SemiBold"/>
                <a:ea typeface="Poppins SemiBold"/>
                <a:cs typeface="Poppins SemiBold"/>
                <a:sym typeface="Poppins SemiBold"/>
              </a:rPr>
              <a:t>Tempo zmian</a:t>
            </a:r>
            <a:endParaRPr sz="222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455225" y="491225"/>
            <a:ext cx="175500" cy="175500"/>
          </a:xfrm>
          <a:prstGeom prst="ellipse">
            <a:avLst/>
          </a:prstGeom>
          <a:solidFill>
            <a:srgbClr val="2D55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8400" y="179325"/>
            <a:ext cx="943001" cy="4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/>
          <p:nvPr/>
        </p:nvSpPr>
        <p:spPr>
          <a:xfrm>
            <a:off x="819713" y="1210500"/>
            <a:ext cx="3621300" cy="1553100"/>
          </a:xfrm>
          <a:prstGeom prst="roundRect">
            <a:avLst>
              <a:gd fmla="val 7294" name="adj"/>
            </a:avLst>
          </a:prstGeom>
          <a:solidFill>
            <a:schemeClr val="lt1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4"/>
          <p:cNvSpPr txBox="1"/>
          <p:nvPr/>
        </p:nvSpPr>
        <p:spPr>
          <a:xfrm>
            <a:off x="970163" y="1425450"/>
            <a:ext cx="33204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1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Wzrost rynku AI</a:t>
            </a:r>
            <a:endParaRPr b="1" sz="11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6862" lvl="0" marL="4572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075"/>
              <a:buFont typeface="Poppins"/>
              <a:buChar char="●"/>
            </a:pPr>
            <a:r>
              <a:rPr b="1" lang="pl" sz="10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$200 mld</a:t>
            </a:r>
            <a:r>
              <a:rPr lang="pl" sz="10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(2023) → $</a:t>
            </a:r>
            <a:r>
              <a:rPr b="1" lang="pl" sz="10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1.3 bln</a:t>
            </a:r>
            <a:r>
              <a:rPr lang="pl" sz="10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(2030)</a:t>
            </a:r>
            <a:endParaRPr sz="1700"/>
          </a:p>
        </p:txBody>
      </p:sp>
      <p:sp>
        <p:nvSpPr>
          <p:cNvPr id="72" name="Google Shape;72;p14"/>
          <p:cNvSpPr/>
          <p:nvPr/>
        </p:nvSpPr>
        <p:spPr>
          <a:xfrm>
            <a:off x="819713" y="3006125"/>
            <a:ext cx="3621300" cy="1553100"/>
          </a:xfrm>
          <a:prstGeom prst="roundRect">
            <a:avLst>
              <a:gd fmla="val 7294" name="adj"/>
            </a:avLst>
          </a:prstGeom>
          <a:solidFill>
            <a:schemeClr val="lt1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4"/>
          <p:cNvSpPr txBox="1"/>
          <p:nvPr/>
        </p:nvSpPr>
        <p:spPr>
          <a:xfrm>
            <a:off x="970163" y="3221075"/>
            <a:ext cx="3320400" cy="10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1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Firmy wdrażające AI</a:t>
            </a:r>
            <a:endParaRPr b="1" sz="11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6862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75"/>
              <a:buFont typeface="Poppins"/>
              <a:buChar char="●"/>
            </a:pPr>
            <a:r>
              <a:rPr b="1" lang="pl" sz="1100">
                <a:solidFill>
                  <a:schemeClr val="dk1"/>
                </a:solidFill>
              </a:rPr>
              <a:t>70% firm</a:t>
            </a:r>
            <a:r>
              <a:rPr lang="pl" sz="1100">
                <a:solidFill>
                  <a:schemeClr val="dk1"/>
                </a:solidFill>
              </a:rPr>
              <a:t> użyje AI do 2030 r.</a:t>
            </a:r>
            <a:endParaRPr sz="1100">
              <a:solidFill>
                <a:schemeClr val="dk1"/>
              </a:solidFill>
            </a:endParaRPr>
          </a:p>
          <a:p>
            <a:pPr indent="-296862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075"/>
              <a:buFont typeface="Poppins"/>
              <a:buChar char="●"/>
            </a:pPr>
            <a:r>
              <a:rPr b="1" lang="pl" sz="1100">
                <a:solidFill>
                  <a:schemeClr val="dk1"/>
                </a:solidFill>
              </a:rPr>
              <a:t>75% firm w UE</a:t>
            </a:r>
            <a:r>
              <a:rPr lang="pl" sz="1100">
                <a:solidFill>
                  <a:schemeClr val="dk1"/>
                </a:solidFill>
              </a:rPr>
              <a:t> z AI, Big Data, chmurą</a:t>
            </a:r>
            <a:endParaRPr b="1" sz="10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4" name="Google Shape;74;p14"/>
          <p:cNvSpPr/>
          <p:nvPr/>
        </p:nvSpPr>
        <p:spPr>
          <a:xfrm>
            <a:off x="4702988" y="1210500"/>
            <a:ext cx="3621300" cy="1553100"/>
          </a:xfrm>
          <a:prstGeom prst="roundRect">
            <a:avLst>
              <a:gd fmla="val 7294" name="adj"/>
            </a:avLst>
          </a:prstGeom>
          <a:solidFill>
            <a:schemeClr val="lt1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4"/>
          <p:cNvSpPr txBox="1"/>
          <p:nvPr/>
        </p:nvSpPr>
        <p:spPr>
          <a:xfrm>
            <a:off x="4853438" y="1425450"/>
            <a:ext cx="3320400" cy="12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1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Wpływ na gospodarkę</a:t>
            </a:r>
            <a:endParaRPr b="1" sz="11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6862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75"/>
              <a:buFont typeface="Poppins"/>
              <a:buChar char="●"/>
            </a:pPr>
            <a:r>
              <a:rPr b="1" lang="pl" sz="1100">
                <a:solidFill>
                  <a:schemeClr val="dk1"/>
                </a:solidFill>
              </a:rPr>
              <a:t>+14% PKB globalnie</a:t>
            </a:r>
            <a:r>
              <a:rPr lang="pl" sz="1100">
                <a:solidFill>
                  <a:schemeClr val="dk1"/>
                </a:solidFill>
              </a:rPr>
              <a:t> (~$15.7 bln)</a:t>
            </a:r>
            <a:endParaRPr sz="1100">
              <a:solidFill>
                <a:schemeClr val="dk1"/>
              </a:solidFill>
            </a:endParaRPr>
          </a:p>
          <a:p>
            <a:pPr indent="-296862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075"/>
              <a:buFont typeface="Poppins"/>
              <a:buChar char="●"/>
            </a:pPr>
            <a:r>
              <a:rPr b="1" lang="pl" sz="1100">
                <a:solidFill>
                  <a:schemeClr val="dk1"/>
                </a:solidFill>
              </a:rPr>
              <a:t>9–12% wzrost PKB w Europie Zachodniej</a:t>
            </a:r>
            <a:endParaRPr b="1" sz="1100">
              <a:solidFill>
                <a:schemeClr val="dk1"/>
              </a:solidFill>
            </a:endParaRPr>
          </a:p>
        </p:txBody>
      </p:sp>
      <p:pic>
        <p:nvPicPr>
          <p:cNvPr id="76" name="Google Shape;7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0355" y="1495925"/>
            <a:ext cx="222001" cy="22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8773" y="1495925"/>
            <a:ext cx="222001" cy="22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4739" y="3259975"/>
            <a:ext cx="233225" cy="23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11313" y="3163600"/>
            <a:ext cx="3551347" cy="2075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BFC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/>
          <p:nvPr/>
        </p:nvSpPr>
        <p:spPr>
          <a:xfrm>
            <a:off x="5556550" y="2511625"/>
            <a:ext cx="2957400" cy="1410900"/>
          </a:xfrm>
          <a:prstGeom prst="roundRect">
            <a:avLst>
              <a:gd fmla="val 5556" name="adj"/>
            </a:avLst>
          </a:prstGeom>
          <a:solidFill>
            <a:schemeClr val="lt1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8400" y="179325"/>
            <a:ext cx="943001" cy="4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>
            <p:ph type="title"/>
          </p:nvPr>
        </p:nvSpPr>
        <p:spPr>
          <a:xfrm>
            <a:off x="745600" y="298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220">
                <a:latin typeface="Poppins SemiBold"/>
                <a:ea typeface="Poppins SemiBold"/>
                <a:cs typeface="Poppins SemiBold"/>
                <a:sym typeface="Poppins SemiBold"/>
              </a:rPr>
              <a:t>AI w firmach transportowych</a:t>
            </a:r>
            <a:endParaRPr sz="222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87" name="Google Shape;87;p15"/>
          <p:cNvSpPr/>
          <p:nvPr/>
        </p:nvSpPr>
        <p:spPr>
          <a:xfrm>
            <a:off x="455225" y="491225"/>
            <a:ext cx="175500" cy="175500"/>
          </a:xfrm>
          <a:prstGeom prst="ellipse">
            <a:avLst/>
          </a:prstGeom>
          <a:solidFill>
            <a:srgbClr val="2D55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5"/>
          <p:cNvSpPr/>
          <p:nvPr/>
        </p:nvSpPr>
        <p:spPr>
          <a:xfrm>
            <a:off x="0" y="3112825"/>
            <a:ext cx="5152200" cy="208500"/>
          </a:xfrm>
          <a:prstGeom prst="homePlate">
            <a:avLst>
              <a:gd fmla="val 50000" name="adj"/>
            </a:avLst>
          </a:prstGeom>
          <a:solidFill>
            <a:srgbClr val="D3B6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5"/>
          <p:cNvSpPr txBox="1"/>
          <p:nvPr/>
        </p:nvSpPr>
        <p:spPr>
          <a:xfrm>
            <a:off x="940766" y="3374239"/>
            <a:ext cx="8712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pl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2018</a:t>
            </a:r>
            <a:endParaRPr b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90" name="Google Shape;90;p15"/>
          <p:cNvCxnSpPr/>
          <p:nvPr/>
        </p:nvCxnSpPr>
        <p:spPr>
          <a:xfrm>
            <a:off x="1372000" y="2730691"/>
            <a:ext cx="0" cy="58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1" name="Google Shape;91;p15"/>
          <p:cNvSpPr/>
          <p:nvPr/>
        </p:nvSpPr>
        <p:spPr>
          <a:xfrm>
            <a:off x="1325800" y="2678266"/>
            <a:ext cx="92400" cy="92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5"/>
          <p:cNvSpPr txBox="1"/>
          <p:nvPr/>
        </p:nvSpPr>
        <p:spPr>
          <a:xfrm>
            <a:off x="498425" y="1978450"/>
            <a:ext cx="1755900" cy="5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AI w transporcie niemal nieobecne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3" name="Google Shape;93;p15"/>
          <p:cNvSpPr txBox="1"/>
          <p:nvPr/>
        </p:nvSpPr>
        <p:spPr>
          <a:xfrm>
            <a:off x="3584616" y="3374239"/>
            <a:ext cx="8712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pl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2025</a:t>
            </a:r>
            <a:endParaRPr b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94" name="Google Shape;94;p15"/>
          <p:cNvCxnSpPr>
            <a:stCxn id="95" idx="4"/>
          </p:cNvCxnSpPr>
          <p:nvPr/>
        </p:nvCxnSpPr>
        <p:spPr>
          <a:xfrm>
            <a:off x="4015850" y="2465866"/>
            <a:ext cx="0" cy="851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5" name="Google Shape;95;p15"/>
          <p:cNvSpPr/>
          <p:nvPr/>
        </p:nvSpPr>
        <p:spPr>
          <a:xfrm>
            <a:off x="3969650" y="2373466"/>
            <a:ext cx="92400" cy="92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5"/>
          <p:cNvSpPr txBox="1"/>
          <p:nvPr/>
        </p:nvSpPr>
        <p:spPr>
          <a:xfrm>
            <a:off x="3211400" y="1717850"/>
            <a:ext cx="16089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45% firm</a:t>
            </a:r>
            <a:r>
              <a:rPr lang="pl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TSL już korzysta z AI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7" name="Google Shape;97;p15"/>
          <p:cNvSpPr txBox="1"/>
          <p:nvPr/>
        </p:nvSpPr>
        <p:spPr>
          <a:xfrm>
            <a:off x="5591803" y="2678274"/>
            <a:ext cx="2886900" cy="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l" sz="1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2030</a:t>
            </a:r>
            <a:br>
              <a:rPr b="1" lang="pl" sz="1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pl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98% menedżerów</a:t>
            </a:r>
            <a:r>
              <a:rPr lang="pl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uznaje </a:t>
            </a:r>
            <a:br>
              <a:rPr lang="pl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l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AI za kluczowe dla logistyki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BFC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/>
          <p:nvPr/>
        </p:nvSpPr>
        <p:spPr>
          <a:xfrm>
            <a:off x="1854000" y="1034175"/>
            <a:ext cx="5436000" cy="3242700"/>
          </a:xfrm>
          <a:prstGeom prst="roundRect">
            <a:avLst>
              <a:gd fmla="val 555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pic>
        <p:nvPicPr>
          <p:cNvPr id="103" name="Google Shape;10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8184" y="1262946"/>
            <a:ext cx="4066952" cy="290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8400" y="179325"/>
            <a:ext cx="943001" cy="4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6"/>
          <p:cNvSpPr txBox="1"/>
          <p:nvPr>
            <p:ph type="title"/>
          </p:nvPr>
        </p:nvSpPr>
        <p:spPr>
          <a:xfrm>
            <a:off x="745600" y="298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220">
                <a:latin typeface="Poppins SemiBold"/>
                <a:ea typeface="Poppins SemiBold"/>
                <a:cs typeface="Poppins SemiBold"/>
                <a:sym typeface="Poppins SemiBold"/>
              </a:rPr>
              <a:t>Krzywa S-adopcji technologii</a:t>
            </a:r>
            <a:endParaRPr sz="222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06" name="Google Shape;106;p16"/>
          <p:cNvSpPr/>
          <p:nvPr/>
        </p:nvSpPr>
        <p:spPr>
          <a:xfrm>
            <a:off x="455225" y="491225"/>
            <a:ext cx="175500" cy="175500"/>
          </a:xfrm>
          <a:prstGeom prst="ellipse">
            <a:avLst/>
          </a:prstGeom>
          <a:solidFill>
            <a:srgbClr val="2D55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6"/>
          <p:cNvSpPr txBox="1"/>
          <p:nvPr/>
        </p:nvSpPr>
        <p:spPr>
          <a:xfrm>
            <a:off x="1520550" y="4446850"/>
            <a:ext cx="6102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l" sz="1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Początkowo powolne wdrażanie → później gwałtowny wzrost</a:t>
            </a:r>
            <a:endParaRPr sz="1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BFC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/>
          <p:nvPr/>
        </p:nvSpPr>
        <p:spPr>
          <a:xfrm>
            <a:off x="671300" y="1785400"/>
            <a:ext cx="3774300" cy="2313300"/>
          </a:xfrm>
          <a:prstGeom prst="roundRect">
            <a:avLst>
              <a:gd fmla="val 555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sp>
        <p:nvSpPr>
          <p:cNvPr id="113" name="Google Shape;113;p17"/>
          <p:cNvSpPr/>
          <p:nvPr/>
        </p:nvSpPr>
        <p:spPr>
          <a:xfrm>
            <a:off x="4698400" y="1785400"/>
            <a:ext cx="3774300" cy="2313300"/>
          </a:xfrm>
          <a:prstGeom prst="roundRect">
            <a:avLst>
              <a:gd fmla="val 555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pic>
        <p:nvPicPr>
          <p:cNvPr id="114" name="Google Shape;11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8400" y="179325"/>
            <a:ext cx="943001" cy="4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7"/>
          <p:cNvSpPr txBox="1"/>
          <p:nvPr/>
        </p:nvSpPr>
        <p:spPr>
          <a:xfrm>
            <a:off x="973850" y="3332675"/>
            <a:ext cx="31692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Więcej autonomicznych pojazdów → więcej danych → szybsze doskonalenie AI</a:t>
            </a:r>
            <a:endParaRPr sz="11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16" name="Google Shape;116;p17"/>
          <p:cNvSpPr txBox="1"/>
          <p:nvPr/>
        </p:nvSpPr>
        <p:spPr>
          <a:xfrm>
            <a:off x="5399500" y="3332675"/>
            <a:ext cx="23721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l"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2028-2030</a:t>
            </a:r>
            <a:r>
              <a:rPr lang="pl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: możliwa </a:t>
            </a:r>
            <a:r>
              <a:rPr lang="pl"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rewolucja AI w transporcie</a:t>
            </a:r>
            <a:endParaRPr sz="11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17" name="Google Shape;117;p17"/>
          <p:cNvSpPr txBox="1"/>
          <p:nvPr>
            <p:ph type="title"/>
          </p:nvPr>
        </p:nvSpPr>
        <p:spPr>
          <a:xfrm>
            <a:off x="745600" y="298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220">
                <a:latin typeface="Poppins SemiBold"/>
                <a:ea typeface="Poppins SemiBold"/>
                <a:cs typeface="Poppins SemiBold"/>
                <a:sym typeface="Poppins SemiBold"/>
              </a:rPr>
              <a:t>Efekt przyspieszenia</a:t>
            </a:r>
            <a:endParaRPr sz="222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18" name="Google Shape;118;p17"/>
          <p:cNvSpPr/>
          <p:nvPr/>
        </p:nvSpPr>
        <p:spPr>
          <a:xfrm>
            <a:off x="455225" y="491225"/>
            <a:ext cx="175500" cy="175500"/>
          </a:xfrm>
          <a:prstGeom prst="ellipse">
            <a:avLst/>
          </a:prstGeom>
          <a:solidFill>
            <a:srgbClr val="2D55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5975" y="1266175"/>
            <a:ext cx="2166926" cy="187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4113" y="1319750"/>
            <a:ext cx="2042874" cy="176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BFC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/>
          <p:nvPr/>
        </p:nvSpPr>
        <p:spPr>
          <a:xfrm>
            <a:off x="671300" y="1785400"/>
            <a:ext cx="3774300" cy="2313300"/>
          </a:xfrm>
          <a:prstGeom prst="roundRect">
            <a:avLst>
              <a:gd fmla="val 555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sp>
        <p:nvSpPr>
          <p:cNvPr id="126" name="Google Shape;126;p18"/>
          <p:cNvSpPr/>
          <p:nvPr/>
        </p:nvSpPr>
        <p:spPr>
          <a:xfrm>
            <a:off x="4698400" y="1785400"/>
            <a:ext cx="3774300" cy="2313300"/>
          </a:xfrm>
          <a:prstGeom prst="roundRect">
            <a:avLst>
              <a:gd fmla="val 555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pic>
        <p:nvPicPr>
          <p:cNvPr id="127" name="Google Shape;12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8400" y="179325"/>
            <a:ext cx="943001" cy="4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 txBox="1"/>
          <p:nvPr/>
        </p:nvSpPr>
        <p:spPr>
          <a:xfrm>
            <a:off x="671300" y="2862850"/>
            <a:ext cx="377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l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Konserwatywny</a:t>
            </a:r>
            <a:endParaRPr b="1" sz="15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9" name="Google Shape;129;p18"/>
          <p:cNvSpPr txBox="1"/>
          <p:nvPr/>
        </p:nvSpPr>
        <p:spPr>
          <a:xfrm>
            <a:off x="697800" y="3344075"/>
            <a:ext cx="37479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l" sz="1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2035 → 25% transportu </a:t>
            </a:r>
            <a:br>
              <a:rPr lang="pl" sz="1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pl" sz="1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autonomicznie</a:t>
            </a:r>
            <a:endParaRPr sz="11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30" name="Google Shape;130;p18"/>
          <p:cNvSpPr txBox="1"/>
          <p:nvPr/>
        </p:nvSpPr>
        <p:spPr>
          <a:xfrm>
            <a:off x="4698400" y="2862850"/>
            <a:ext cx="377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l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Dynamiczny</a:t>
            </a:r>
            <a:endParaRPr b="1" sz="15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1" name="Google Shape;131;p18"/>
          <p:cNvSpPr txBox="1"/>
          <p:nvPr/>
        </p:nvSpPr>
        <p:spPr>
          <a:xfrm>
            <a:off x="4942963" y="3344075"/>
            <a:ext cx="32445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l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2030 → nawet </a:t>
            </a:r>
            <a:r>
              <a:rPr b="1" lang="pl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50% transportu dalekobieżnego</a:t>
            </a:r>
            <a:r>
              <a:rPr lang="pl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bez kierowców</a:t>
            </a:r>
            <a:endParaRPr sz="11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32" name="Google Shape;132;p18"/>
          <p:cNvSpPr txBox="1"/>
          <p:nvPr>
            <p:ph type="title"/>
          </p:nvPr>
        </p:nvSpPr>
        <p:spPr>
          <a:xfrm>
            <a:off x="745600" y="298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220">
                <a:latin typeface="Poppins SemiBold"/>
                <a:ea typeface="Poppins SemiBold"/>
                <a:cs typeface="Poppins SemiBold"/>
                <a:sym typeface="Poppins SemiBold"/>
              </a:rPr>
              <a:t>Autonomiczne ciężarówki – dwa scenariusze</a:t>
            </a:r>
            <a:endParaRPr sz="222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33" name="Google Shape;133;p18"/>
          <p:cNvSpPr/>
          <p:nvPr/>
        </p:nvSpPr>
        <p:spPr>
          <a:xfrm>
            <a:off x="455225" y="491225"/>
            <a:ext cx="175500" cy="175500"/>
          </a:xfrm>
          <a:prstGeom prst="ellipse">
            <a:avLst/>
          </a:prstGeom>
          <a:solidFill>
            <a:srgbClr val="2D55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2059" y="1395521"/>
            <a:ext cx="1486975" cy="1316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4963" y="1395525"/>
            <a:ext cx="1486975" cy="1316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BFC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/>
          <p:nvPr/>
        </p:nvSpPr>
        <p:spPr>
          <a:xfrm>
            <a:off x="405200" y="4512350"/>
            <a:ext cx="8391900" cy="441900"/>
          </a:xfrm>
          <a:prstGeom prst="roundRect">
            <a:avLst>
              <a:gd fmla="val 7294" name="adj"/>
            </a:avLst>
          </a:prstGeom>
          <a:solidFill>
            <a:schemeClr val="lt1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8400" y="179325"/>
            <a:ext cx="943001" cy="4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9"/>
          <p:cNvSpPr txBox="1"/>
          <p:nvPr>
            <p:ph type="title"/>
          </p:nvPr>
        </p:nvSpPr>
        <p:spPr>
          <a:xfrm>
            <a:off x="745600" y="346257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1820">
                <a:latin typeface="Poppins SemiBold"/>
                <a:ea typeface="Poppins SemiBold"/>
                <a:cs typeface="Poppins SemiBold"/>
                <a:sym typeface="Poppins SemiBold"/>
              </a:rPr>
              <a:t>Nie wdrażasz AI? Oto konsekwencje</a:t>
            </a:r>
            <a:endParaRPr sz="182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43" name="Google Shape;143;p19"/>
          <p:cNvSpPr/>
          <p:nvPr/>
        </p:nvSpPr>
        <p:spPr>
          <a:xfrm>
            <a:off x="455225" y="491225"/>
            <a:ext cx="175500" cy="175500"/>
          </a:xfrm>
          <a:prstGeom prst="ellipse">
            <a:avLst/>
          </a:prstGeom>
          <a:solidFill>
            <a:srgbClr val="2D55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9"/>
          <p:cNvSpPr/>
          <p:nvPr/>
        </p:nvSpPr>
        <p:spPr>
          <a:xfrm>
            <a:off x="405200" y="918950"/>
            <a:ext cx="4076100" cy="1057800"/>
          </a:xfrm>
          <a:prstGeom prst="roundRect">
            <a:avLst>
              <a:gd fmla="val 7294" name="adj"/>
            </a:avLst>
          </a:prstGeom>
          <a:solidFill>
            <a:schemeClr val="lt1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9"/>
          <p:cNvSpPr txBox="1"/>
          <p:nvPr/>
        </p:nvSpPr>
        <p:spPr>
          <a:xfrm>
            <a:off x="308925" y="938575"/>
            <a:ext cx="38991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8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1. Wyższe koszty operacyjne</a:t>
            </a:r>
            <a:endParaRPr b="1" sz="8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77812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75"/>
              <a:buFont typeface="Poppins"/>
              <a:buChar char="●"/>
            </a:pPr>
            <a:r>
              <a:rPr b="1"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Więcej przejechanych km, więcej paliwa, więcej pustych przebiegów</a:t>
            </a:r>
            <a:endParaRPr b="1" sz="7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77812" lvl="0" marL="4572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775"/>
              <a:buFont typeface="Poppins"/>
              <a:buChar char="●"/>
            </a:pPr>
            <a:r>
              <a:rPr b="1"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Większe wydatki na administrację</a:t>
            </a:r>
            <a:r>
              <a:rPr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przez ręczne procesy</a:t>
            </a:r>
            <a:endParaRPr sz="7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6" name="Google Shape;146;p19"/>
          <p:cNvSpPr/>
          <p:nvPr/>
        </p:nvSpPr>
        <p:spPr>
          <a:xfrm>
            <a:off x="405200" y="2122200"/>
            <a:ext cx="4076100" cy="1038300"/>
          </a:xfrm>
          <a:prstGeom prst="roundRect">
            <a:avLst>
              <a:gd fmla="val 7294" name="adj"/>
            </a:avLst>
          </a:prstGeom>
          <a:solidFill>
            <a:schemeClr val="lt1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9"/>
          <p:cNvSpPr txBox="1"/>
          <p:nvPr/>
        </p:nvSpPr>
        <p:spPr>
          <a:xfrm>
            <a:off x="308925" y="2167208"/>
            <a:ext cx="36789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8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2. Niższa produktywność</a:t>
            </a:r>
            <a:endParaRPr b="1" sz="8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77812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75"/>
              <a:buFont typeface="Poppins"/>
              <a:buChar char="●"/>
            </a:pPr>
            <a:r>
              <a:rPr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Liderzy AI osiągają </a:t>
            </a:r>
            <a:r>
              <a:rPr b="1"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2–6x lepsze wyniki finansowe</a:t>
            </a:r>
            <a:endParaRPr b="1" sz="7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77812" lvl="0" marL="4572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775"/>
              <a:buFont typeface="Poppins"/>
              <a:buChar char="●"/>
            </a:pPr>
            <a:r>
              <a:rPr b="1"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Tradycyjne firmy tracą tempo</a:t>
            </a:r>
            <a:r>
              <a:rPr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i nie nadążają za rozwojem</a:t>
            </a:r>
            <a:endParaRPr sz="7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8" name="Google Shape;148;p19"/>
          <p:cNvSpPr/>
          <p:nvPr/>
        </p:nvSpPr>
        <p:spPr>
          <a:xfrm>
            <a:off x="405200" y="3317275"/>
            <a:ext cx="4076100" cy="1038300"/>
          </a:xfrm>
          <a:prstGeom prst="roundRect">
            <a:avLst>
              <a:gd fmla="val 7294" name="adj"/>
            </a:avLst>
          </a:prstGeom>
          <a:solidFill>
            <a:schemeClr val="lt1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9"/>
          <p:cNvSpPr txBox="1"/>
          <p:nvPr/>
        </p:nvSpPr>
        <p:spPr>
          <a:xfrm>
            <a:off x="325725" y="3362275"/>
            <a:ext cx="39882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8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3. Utrata klientów i konkurencyjności</a:t>
            </a:r>
            <a:endParaRPr b="1" sz="8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77812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75"/>
              <a:buFont typeface="Poppins"/>
              <a:buChar char="●"/>
            </a:pPr>
            <a:r>
              <a:rPr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AI = </a:t>
            </a:r>
            <a:r>
              <a:rPr b="1"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dokładniejsze prognozy, lepsza terminowość, mniej błędów</a:t>
            </a:r>
            <a:endParaRPr b="1" sz="7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77812" lvl="0" marL="4572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775"/>
              <a:buFont typeface="Poppins"/>
              <a:buChar char="●"/>
            </a:pPr>
            <a:r>
              <a:rPr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Klienci wybiorą firmy oferujące</a:t>
            </a:r>
            <a:r>
              <a:rPr b="1"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pełną widoczność łańcucha dostaw</a:t>
            </a:r>
            <a:endParaRPr b="1" sz="7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0" name="Google Shape;150;p19"/>
          <p:cNvSpPr/>
          <p:nvPr/>
        </p:nvSpPr>
        <p:spPr>
          <a:xfrm>
            <a:off x="4626700" y="918950"/>
            <a:ext cx="4170300" cy="1057800"/>
          </a:xfrm>
          <a:prstGeom prst="roundRect">
            <a:avLst>
              <a:gd fmla="val 7294" name="adj"/>
            </a:avLst>
          </a:prstGeom>
          <a:solidFill>
            <a:schemeClr val="lt1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9"/>
          <p:cNvSpPr txBox="1"/>
          <p:nvPr/>
        </p:nvSpPr>
        <p:spPr>
          <a:xfrm>
            <a:off x="4530425" y="938575"/>
            <a:ext cx="4076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8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4. Technologiczna stagnacja</a:t>
            </a:r>
            <a:endParaRPr b="1" sz="8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77812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75"/>
              <a:buFont typeface="Poppins"/>
              <a:buChar char="●"/>
            </a:pPr>
            <a:r>
              <a:rPr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Brak AI = większa biurokracja, więcej błędów, wolniejsze procesy</a:t>
            </a:r>
            <a:endParaRPr sz="7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77812" lvl="0" marL="4572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775"/>
              <a:buFont typeface="Poppins"/>
              <a:buChar char="●"/>
            </a:pPr>
            <a:r>
              <a:rPr b="1"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Rosnąca przepaść</a:t>
            </a:r>
            <a:r>
              <a:rPr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między innowatorami a maruderami</a:t>
            </a:r>
            <a:endParaRPr sz="7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2" name="Google Shape;152;p19"/>
          <p:cNvSpPr/>
          <p:nvPr/>
        </p:nvSpPr>
        <p:spPr>
          <a:xfrm>
            <a:off x="4626700" y="2122200"/>
            <a:ext cx="4170300" cy="1038300"/>
          </a:xfrm>
          <a:prstGeom prst="roundRect">
            <a:avLst>
              <a:gd fmla="val 7294" name="adj"/>
            </a:avLst>
          </a:prstGeom>
          <a:solidFill>
            <a:schemeClr val="lt1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9"/>
          <p:cNvSpPr txBox="1"/>
          <p:nvPr/>
        </p:nvSpPr>
        <p:spPr>
          <a:xfrm>
            <a:off x="4530425" y="2167208"/>
            <a:ext cx="4076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8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5. Trudności w rekrutacji i utrzymaniu pracowników</a:t>
            </a:r>
            <a:endParaRPr b="1" sz="8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77812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75"/>
              <a:buFont typeface="Poppins"/>
              <a:buChar char="●"/>
            </a:pPr>
            <a:r>
              <a:rPr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Młodsze pokolenia chcą nowoczesnych narzędzi</a:t>
            </a:r>
            <a:endParaRPr sz="7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77812" lvl="0" marL="4572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775"/>
              <a:buFont typeface="Poppins"/>
              <a:buChar char="●"/>
            </a:pPr>
            <a:r>
              <a:rPr b="1"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Bez AI → większa rotacja, frustracja i wypalenie</a:t>
            </a:r>
            <a:endParaRPr b="1" sz="7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4" name="Google Shape;154;p19"/>
          <p:cNvSpPr/>
          <p:nvPr/>
        </p:nvSpPr>
        <p:spPr>
          <a:xfrm>
            <a:off x="4626700" y="3317275"/>
            <a:ext cx="4170300" cy="1038300"/>
          </a:xfrm>
          <a:prstGeom prst="roundRect">
            <a:avLst>
              <a:gd fmla="val 7294" name="adj"/>
            </a:avLst>
          </a:prstGeom>
          <a:solidFill>
            <a:schemeClr val="lt1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9"/>
          <p:cNvSpPr txBox="1"/>
          <p:nvPr/>
        </p:nvSpPr>
        <p:spPr>
          <a:xfrm>
            <a:off x="4530425" y="3368875"/>
            <a:ext cx="40209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8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6</a:t>
            </a:r>
            <a:r>
              <a:rPr b="1" lang="pl" sz="8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b="1" lang="pl" sz="8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Spóźnialscy mogą nie nadrobić straty</a:t>
            </a:r>
            <a:endParaRPr b="1" sz="8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77812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75"/>
              <a:buFont typeface="Poppins"/>
              <a:buChar char="●"/>
            </a:pPr>
            <a:r>
              <a:rPr b="1"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„Kto pierwszy, ten lepszy” – liderzy AI zagospodarują rynek</a:t>
            </a:r>
            <a:endParaRPr b="1" sz="7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77812" lvl="0" marL="4572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775"/>
              <a:buFont typeface="Poppins"/>
              <a:buChar char="●"/>
            </a:pPr>
            <a:r>
              <a:rPr b="1"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Brak wdrożenia AI = marginalizacja, a nawet bankructwo</a:t>
            </a:r>
            <a:endParaRPr b="1" sz="7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6" name="Google Shape;156;p19"/>
          <p:cNvSpPr txBox="1"/>
          <p:nvPr/>
        </p:nvSpPr>
        <p:spPr>
          <a:xfrm>
            <a:off x="1254600" y="4531746"/>
            <a:ext cx="663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l">
                <a:solidFill>
                  <a:srgbClr val="854CDB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rok opóźnienia = cała generacja technologii do nadrobienia</a:t>
            </a:r>
            <a:endParaRPr>
              <a:solidFill>
                <a:srgbClr val="854CDB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BFC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0"/>
          <p:cNvSpPr/>
          <p:nvPr/>
        </p:nvSpPr>
        <p:spPr>
          <a:xfrm>
            <a:off x="750200" y="994375"/>
            <a:ext cx="3621300" cy="1225200"/>
          </a:xfrm>
          <a:prstGeom prst="roundRect">
            <a:avLst>
              <a:gd fmla="val 7294" name="adj"/>
            </a:avLst>
          </a:prstGeom>
          <a:solidFill>
            <a:schemeClr val="lt1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8400" y="179325"/>
            <a:ext cx="943001" cy="4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0"/>
          <p:cNvSpPr txBox="1"/>
          <p:nvPr>
            <p:ph type="title"/>
          </p:nvPr>
        </p:nvSpPr>
        <p:spPr>
          <a:xfrm>
            <a:off x="745600" y="346257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1820">
                <a:latin typeface="Poppins SemiBold"/>
                <a:ea typeface="Poppins SemiBold"/>
                <a:cs typeface="Poppins SemiBold"/>
                <a:sym typeface="Poppins SemiBold"/>
              </a:rPr>
              <a:t>Czy WIELKOŚĆ firmy ma znaczenie?</a:t>
            </a:r>
            <a:endParaRPr sz="182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64" name="Google Shape;164;p20"/>
          <p:cNvSpPr/>
          <p:nvPr/>
        </p:nvSpPr>
        <p:spPr>
          <a:xfrm>
            <a:off x="455225" y="491225"/>
            <a:ext cx="175500" cy="175500"/>
          </a:xfrm>
          <a:prstGeom prst="ellipse">
            <a:avLst/>
          </a:prstGeom>
          <a:solidFill>
            <a:srgbClr val="2D55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0"/>
          <p:cNvSpPr txBox="1"/>
          <p:nvPr/>
        </p:nvSpPr>
        <p:spPr>
          <a:xfrm>
            <a:off x="806325" y="1090975"/>
            <a:ext cx="33204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8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Technologia dostępna dla każdego</a:t>
            </a:r>
            <a:endParaRPr b="1" sz="8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77812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75"/>
              <a:buFont typeface="Poppins"/>
              <a:buChar char="●"/>
            </a:pPr>
            <a:r>
              <a:rPr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AI w modelu </a:t>
            </a:r>
            <a:r>
              <a:rPr b="1"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SaaS</a:t>
            </a:r>
            <a:r>
              <a:rPr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→ brak wysokich kosztów wdrożenia</a:t>
            </a:r>
            <a:endParaRPr sz="7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77812" lvl="0" marL="4572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775"/>
              <a:buFont typeface="Poppins"/>
              <a:buChar char="●"/>
            </a:pPr>
            <a:r>
              <a:rPr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Automatyzacja możliwa nawet dla </a:t>
            </a:r>
            <a:r>
              <a:rPr b="1"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1-osobowej firmy</a:t>
            </a:r>
            <a:endParaRPr/>
          </a:p>
        </p:txBody>
      </p:sp>
      <p:pic>
        <p:nvPicPr>
          <p:cNvPr id="166" name="Google Shape;16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4900" y="1144825"/>
            <a:ext cx="205425" cy="20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0"/>
          <p:cNvSpPr/>
          <p:nvPr/>
        </p:nvSpPr>
        <p:spPr>
          <a:xfrm>
            <a:off x="750200" y="2321858"/>
            <a:ext cx="3621300" cy="1225200"/>
          </a:xfrm>
          <a:prstGeom prst="roundRect">
            <a:avLst>
              <a:gd fmla="val 7294" name="adj"/>
            </a:avLst>
          </a:prstGeom>
          <a:solidFill>
            <a:schemeClr val="lt1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0"/>
          <p:cNvSpPr txBox="1"/>
          <p:nvPr/>
        </p:nvSpPr>
        <p:spPr>
          <a:xfrm>
            <a:off x="806325" y="2418458"/>
            <a:ext cx="33204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8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Konkurencja cenowa wymusi AI</a:t>
            </a:r>
            <a:endParaRPr b="1" sz="8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77812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75"/>
              <a:buFont typeface="Poppins"/>
              <a:buChar char="●"/>
            </a:pPr>
            <a:r>
              <a:rPr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Niższe koszty → większa konkurencyjność</a:t>
            </a:r>
            <a:endParaRPr sz="7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77812" lvl="0" marL="4572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775"/>
              <a:buFont typeface="Poppins"/>
              <a:buChar char="●"/>
            </a:pPr>
            <a:r>
              <a:rPr b="1"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Lepsze wykorzystanie floty, mniej pustych przebiegów, oszczędność paliwa</a:t>
            </a:r>
            <a:endParaRPr sz="7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9" name="Google Shape;16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9863" y="2454982"/>
            <a:ext cx="175500" cy="17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0"/>
          <p:cNvSpPr/>
          <p:nvPr/>
        </p:nvSpPr>
        <p:spPr>
          <a:xfrm>
            <a:off x="750200" y="3649340"/>
            <a:ext cx="3621300" cy="1225200"/>
          </a:xfrm>
          <a:prstGeom prst="roundRect">
            <a:avLst>
              <a:gd fmla="val 7294" name="adj"/>
            </a:avLst>
          </a:prstGeom>
          <a:solidFill>
            <a:schemeClr val="lt1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0"/>
          <p:cNvSpPr txBox="1"/>
          <p:nvPr/>
        </p:nvSpPr>
        <p:spPr>
          <a:xfrm>
            <a:off x="823135" y="3745940"/>
            <a:ext cx="35196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8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Wymagania rynkowe</a:t>
            </a:r>
            <a:endParaRPr b="1" sz="8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77812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75"/>
              <a:buFont typeface="Poppins"/>
              <a:buChar char="●"/>
            </a:pPr>
            <a:r>
              <a:rPr b="1"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Partnerzy i klienci</a:t>
            </a:r>
            <a:r>
              <a:rPr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oczekują cyfryzacji </a:t>
            </a:r>
            <a:br>
              <a:rPr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(GPS, EDI, AI do zarządzania zleceniami)</a:t>
            </a:r>
            <a:endParaRPr sz="7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77812" lvl="0" marL="4572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775"/>
              <a:buFont typeface="Poppins"/>
              <a:buChar char="●"/>
            </a:pPr>
            <a:r>
              <a:rPr b="1"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Brak integracji = brak kontraktów</a:t>
            </a:r>
            <a:endParaRPr sz="7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72" name="Google Shape;17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2200" y="3803940"/>
            <a:ext cx="175475" cy="1754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0"/>
          <p:cNvSpPr/>
          <p:nvPr/>
        </p:nvSpPr>
        <p:spPr>
          <a:xfrm>
            <a:off x="4626700" y="994375"/>
            <a:ext cx="3767100" cy="1225200"/>
          </a:xfrm>
          <a:prstGeom prst="roundRect">
            <a:avLst>
              <a:gd fmla="val 7294" name="adj"/>
            </a:avLst>
          </a:prstGeom>
          <a:solidFill>
            <a:schemeClr val="lt1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0"/>
          <p:cNvSpPr txBox="1"/>
          <p:nvPr/>
        </p:nvSpPr>
        <p:spPr>
          <a:xfrm>
            <a:off x="4682825" y="1090975"/>
            <a:ext cx="3320400" cy="11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8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Automatyzacja = rozwój</a:t>
            </a:r>
            <a:endParaRPr b="1" sz="8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77812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75"/>
              <a:buFont typeface="Poppins"/>
              <a:buChar char="●"/>
            </a:pPr>
            <a:r>
              <a:rPr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Możliwość </a:t>
            </a:r>
            <a:r>
              <a:rPr b="1"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obsługi większej liczby zleceń bez zwiększania personelu</a:t>
            </a:r>
            <a:endParaRPr b="1" sz="7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77812" lvl="0" marL="4572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775"/>
              <a:buFont typeface="Poppins"/>
              <a:buChar char="●"/>
            </a:pPr>
            <a:r>
              <a:rPr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Wzrost biznesu </a:t>
            </a:r>
            <a:r>
              <a:rPr b="1"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bez ograniczeń manualnego zarządzania</a:t>
            </a:r>
            <a:endParaRPr sz="7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5" name="Google Shape;175;p20"/>
          <p:cNvSpPr/>
          <p:nvPr/>
        </p:nvSpPr>
        <p:spPr>
          <a:xfrm>
            <a:off x="4626700" y="2321858"/>
            <a:ext cx="3767100" cy="1225200"/>
          </a:xfrm>
          <a:prstGeom prst="roundRect">
            <a:avLst>
              <a:gd fmla="val 7294" name="adj"/>
            </a:avLst>
          </a:prstGeom>
          <a:solidFill>
            <a:schemeClr val="lt1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0"/>
          <p:cNvSpPr txBox="1"/>
          <p:nvPr/>
        </p:nvSpPr>
        <p:spPr>
          <a:xfrm>
            <a:off x="4682825" y="2418458"/>
            <a:ext cx="35196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8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AI stanie się jak telefon – niezbędne </a:t>
            </a:r>
            <a:br>
              <a:rPr b="1" lang="pl" sz="8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pl" sz="8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narzędzie biznesowe</a:t>
            </a:r>
            <a:endParaRPr b="1" sz="8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77812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75"/>
              <a:buFont typeface="Poppins"/>
              <a:buChar char="●"/>
            </a:pPr>
            <a:r>
              <a:rPr b="1"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Za kilka lat AI będzie standardem, a nie przewagą</a:t>
            </a:r>
            <a:endParaRPr b="1" sz="7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77812" lvl="0" marL="4572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775"/>
              <a:buFont typeface="Poppins"/>
              <a:buChar char="●"/>
            </a:pPr>
            <a:r>
              <a:rPr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Brak wdrożenia AI = ryzyko </a:t>
            </a:r>
            <a:r>
              <a:rPr b="1" lang="pl" sz="775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utraty klientów i upadku firmy</a:t>
            </a:r>
            <a:endParaRPr sz="77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77" name="Google Shape;177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78937" y="2486008"/>
            <a:ext cx="170350" cy="17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88225" y="1154625"/>
            <a:ext cx="161075" cy="16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35675" y="3828700"/>
            <a:ext cx="2761450" cy="14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BFC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1"/>
          <p:cNvSpPr/>
          <p:nvPr/>
        </p:nvSpPr>
        <p:spPr>
          <a:xfrm>
            <a:off x="4791425" y="1428575"/>
            <a:ext cx="3774300" cy="2835300"/>
          </a:xfrm>
          <a:prstGeom prst="roundRect">
            <a:avLst>
              <a:gd fmla="val 555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sp>
        <p:nvSpPr>
          <p:cNvPr id="185" name="Google Shape;185;p21"/>
          <p:cNvSpPr/>
          <p:nvPr/>
        </p:nvSpPr>
        <p:spPr>
          <a:xfrm>
            <a:off x="578275" y="1428575"/>
            <a:ext cx="3774300" cy="2835300"/>
          </a:xfrm>
          <a:prstGeom prst="roundRect">
            <a:avLst>
              <a:gd fmla="val 555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sp>
        <p:nvSpPr>
          <p:cNvPr id="186" name="Google Shape;186;p21"/>
          <p:cNvSpPr txBox="1"/>
          <p:nvPr>
            <p:ph idx="1" type="body"/>
          </p:nvPr>
        </p:nvSpPr>
        <p:spPr>
          <a:xfrm>
            <a:off x="783525" y="2441375"/>
            <a:ext cx="3436200" cy="105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</a:pPr>
            <a:r>
              <a:rPr b="1" lang="pl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77% zadań agentów cargo i frachtu</a:t>
            </a:r>
            <a:r>
              <a:rPr lang="pl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może zostać zautomatyzowanych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2100" lvl="0" marL="4572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000"/>
              <a:buFont typeface="Poppins"/>
              <a:buChar char="●"/>
            </a:pPr>
            <a:r>
              <a:rPr b="1" lang="pl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98% prawdopodobieństwo automatyzacji</a:t>
            </a:r>
            <a:r>
              <a:rPr lang="pl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pracy księgowych i audytorów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87" name="Google Shape;18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8400" y="179325"/>
            <a:ext cx="943001" cy="4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1"/>
          <p:cNvSpPr txBox="1"/>
          <p:nvPr>
            <p:ph idx="1" type="body"/>
          </p:nvPr>
        </p:nvSpPr>
        <p:spPr>
          <a:xfrm>
            <a:off x="5043825" y="2441375"/>
            <a:ext cx="3300600" cy="147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</a:pPr>
            <a:r>
              <a:rPr b="1" lang="pl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2–4,4 mln</a:t>
            </a:r>
            <a:r>
              <a:rPr lang="pl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mniej miejsc pracy dla kierowców w Europie i USA do 2030 r.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21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</a:pPr>
            <a:r>
              <a:rPr b="1" lang="pl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50–70% etatów kierowców</a:t>
            </a:r>
            <a:r>
              <a:rPr lang="pl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zagrożonych pełną automatyzacją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21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</a:pPr>
            <a:r>
              <a:rPr b="1" lang="pl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Einride Pod</a:t>
            </a:r>
            <a:r>
              <a:rPr lang="pl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– już dziś autonomiczne ciężarówki bez kabiny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9" name="Google Shape;189;p21"/>
          <p:cNvSpPr txBox="1"/>
          <p:nvPr>
            <p:ph type="title"/>
          </p:nvPr>
        </p:nvSpPr>
        <p:spPr>
          <a:xfrm>
            <a:off x="745600" y="346257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1820">
                <a:latin typeface="Poppins SemiBold"/>
                <a:ea typeface="Poppins SemiBold"/>
                <a:cs typeface="Poppins SemiBold"/>
                <a:sym typeface="Poppins SemiBold"/>
              </a:rPr>
              <a:t>Kto polegnie?</a:t>
            </a:r>
            <a:endParaRPr sz="182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90" name="Google Shape;190;p21"/>
          <p:cNvSpPr/>
          <p:nvPr/>
        </p:nvSpPr>
        <p:spPr>
          <a:xfrm>
            <a:off x="455225" y="491225"/>
            <a:ext cx="175500" cy="175500"/>
          </a:xfrm>
          <a:prstGeom prst="ellipse">
            <a:avLst/>
          </a:prstGeom>
          <a:solidFill>
            <a:srgbClr val="2D55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1"/>
          <p:cNvSpPr txBox="1"/>
          <p:nvPr/>
        </p:nvSpPr>
        <p:spPr>
          <a:xfrm>
            <a:off x="848375" y="1703225"/>
            <a:ext cx="34362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l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Pracownicy biurowi (spedytorzy, planerzy, księgowi, administracja)</a:t>
            </a:r>
            <a:endParaRPr/>
          </a:p>
        </p:txBody>
      </p:sp>
      <p:sp>
        <p:nvSpPr>
          <p:cNvPr id="192" name="Google Shape;192;p21"/>
          <p:cNvSpPr txBox="1"/>
          <p:nvPr/>
        </p:nvSpPr>
        <p:spPr>
          <a:xfrm>
            <a:off x="5043825" y="170322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l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Kierowcy </a:t>
            </a:r>
            <a:br>
              <a:rPr b="1" lang="pl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pl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ciężarówek</a:t>
            </a:r>
            <a:endParaRPr/>
          </a:p>
        </p:txBody>
      </p:sp>
      <p:pic>
        <p:nvPicPr>
          <p:cNvPr id="193" name="Google Shape;19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9050" y="1802525"/>
            <a:ext cx="298575" cy="29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4565" y="1802525"/>
            <a:ext cx="298575" cy="29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