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8"/>
  </p:notesMasterIdLst>
  <p:sldIdLst>
    <p:sldId id="260" r:id="rId5"/>
    <p:sldId id="288" r:id="rId6"/>
    <p:sldId id="275" r:id="rId7"/>
    <p:sldId id="262" r:id="rId8"/>
    <p:sldId id="265" r:id="rId9"/>
    <p:sldId id="281" r:id="rId10"/>
    <p:sldId id="282" r:id="rId11"/>
    <p:sldId id="280" r:id="rId12"/>
    <p:sldId id="286" r:id="rId13"/>
    <p:sldId id="270" r:id="rId14"/>
    <p:sldId id="287" r:id="rId15"/>
    <p:sldId id="266" r:id="rId16"/>
    <p:sldId id="289" r:id="rId17"/>
  </p:sldIdLst>
  <p:sldSz cx="12192000" cy="6858000"/>
  <p:notesSz cx="6858000" cy="9144000"/>
  <p:embeddedFontLst>
    <p:embeddedFont>
      <p:font typeface="Montserrat Light" panose="00000400000000000000" pitchFamily="2" charset="-70"/>
      <p:regular r:id="rId19"/>
      <p:italic r:id="rId20"/>
    </p:embeddedFont>
  </p:embeddedFontLst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howGuides="1">
      <p:cViewPr varScale="1">
        <p:scale>
          <a:sx n="59" d="100"/>
          <a:sy n="59" d="100"/>
        </p:scale>
        <p:origin x="94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A458F-EAFD-AA48-8843-9685E7AC3CF3}" type="datetimeFigureOut">
              <a:t>11.03.2025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3E8B8-9493-694A-AC92-EED3AB8B6744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9339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3E8B8-9493-694A-AC92-EED3AB8B674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473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3E8B8-9493-694A-AC92-EED3AB8B674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243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3E8B8-9493-694A-AC92-EED3AB8B6744}" type="slidenum">
              <a:rPr lang="en-LT"/>
              <a:t>10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44034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3E8B8-9493-694A-AC92-EED3AB8B6744}" type="slidenum">
              <a:t>12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17205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3E8B8-9493-694A-AC92-EED3AB8B6744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7412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47" Type="http://schemas.openxmlformats.org/officeDocument/2006/relationships/image" Target="../media/image46.png"/><Relationship Id="rId50" Type="http://schemas.openxmlformats.org/officeDocument/2006/relationships/image" Target="../media/image49.svg"/><Relationship Id="rId55" Type="http://schemas.openxmlformats.org/officeDocument/2006/relationships/image" Target="../media/image54.png"/><Relationship Id="rId63" Type="http://schemas.openxmlformats.org/officeDocument/2006/relationships/image" Target="../media/image6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svg"/><Relationship Id="rId5" Type="http://schemas.openxmlformats.org/officeDocument/2006/relationships/image" Target="../media/image4.svg"/><Relationship Id="rId61" Type="http://schemas.openxmlformats.org/officeDocument/2006/relationships/image" Target="../media/image60.png"/><Relationship Id="rId19" Type="http://schemas.openxmlformats.org/officeDocument/2006/relationships/image" Target="../media/image1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56" Type="http://schemas.openxmlformats.org/officeDocument/2006/relationships/image" Target="../media/image55.svg"/><Relationship Id="rId64" Type="http://schemas.openxmlformats.org/officeDocument/2006/relationships/image" Target="../media/image63.sv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59" Type="http://schemas.openxmlformats.org/officeDocument/2006/relationships/image" Target="../media/image58.png"/><Relationship Id="rId20" Type="http://schemas.openxmlformats.org/officeDocument/2006/relationships/image" Target="../media/image19.svg"/><Relationship Id="rId41" Type="http://schemas.openxmlformats.org/officeDocument/2006/relationships/image" Target="../media/image40.png"/><Relationship Id="rId54" Type="http://schemas.openxmlformats.org/officeDocument/2006/relationships/image" Target="../media/image53.svg"/><Relationship Id="rId62" Type="http://schemas.openxmlformats.org/officeDocument/2006/relationships/image" Target="../media/image6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sv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52" Type="http://schemas.openxmlformats.org/officeDocument/2006/relationships/image" Target="../media/image51.svg"/><Relationship Id="rId60" Type="http://schemas.openxmlformats.org/officeDocument/2006/relationships/image" Target="../media/image5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12" Type="http://schemas.openxmlformats.org/officeDocument/2006/relationships/image" Target="../media/image74.jpg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jpg"/><Relationship Id="rId11" Type="http://schemas.openxmlformats.org/officeDocument/2006/relationships/image" Target="../media/image73.jpg"/><Relationship Id="rId5" Type="http://schemas.openxmlformats.org/officeDocument/2006/relationships/image" Target="../media/image67.jp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12" Type="http://schemas.openxmlformats.org/officeDocument/2006/relationships/image" Target="../media/image74.jpg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jpg"/><Relationship Id="rId11" Type="http://schemas.openxmlformats.org/officeDocument/2006/relationships/image" Target="../media/image73.jpg"/><Relationship Id="rId5" Type="http://schemas.openxmlformats.org/officeDocument/2006/relationships/image" Target="../media/image67.jp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B5A8-4623-0915-1435-4D4D5FAB8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73593"/>
            <a:ext cx="6283036" cy="3110814"/>
          </a:xfrm>
          <a:prstGeom prst="rect">
            <a:avLst/>
          </a:prstGeom>
        </p:spPr>
        <p:txBody>
          <a:bodyPr anchor="ctr"/>
          <a:lstStyle>
            <a:lvl1pPr algn="l">
              <a:defRPr sz="5400" b="0" i="0">
                <a:solidFill>
                  <a:schemeClr val="tx1"/>
                </a:solidFill>
                <a:latin typeface="Mersad Th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8C343-BA51-644B-0C64-DD35436B8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22893"/>
            <a:ext cx="6283036" cy="6453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500" b="0" i="0">
                <a:latin typeface="Mersad Th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C510AAA-0E80-0973-A484-D6449A3B2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1081" y="4914301"/>
            <a:ext cx="2877128" cy="1357745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55E2C0C-8A83-A685-CDF3-C81FF6B5B0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00538"/>
            <a:ext cx="6283036" cy="774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latin typeface="Mersad Thin" pitchFamily="2" charset="77"/>
              </a:defRPr>
            </a:lvl1pPr>
            <a:lvl2pPr marL="457200" indent="0">
              <a:buNone/>
              <a:defRPr sz="1600" b="0" i="0">
                <a:latin typeface="Mersad Thin" pitchFamily="2" charset="77"/>
              </a:defRPr>
            </a:lvl2pPr>
            <a:lvl3pPr marL="914400" indent="0">
              <a:buNone/>
              <a:defRPr sz="1600" b="0" i="0">
                <a:latin typeface="Mersad Thin" pitchFamily="2" charset="77"/>
              </a:defRPr>
            </a:lvl3pPr>
            <a:lvl4pPr marL="1371600" indent="0">
              <a:buNone/>
              <a:defRPr sz="1600" b="0" i="0">
                <a:latin typeface="Mersad Thin" pitchFamily="2" charset="77"/>
              </a:defRPr>
            </a:lvl4pPr>
            <a:lvl5pPr marL="1828800" indent="0">
              <a:buNone/>
              <a:defRPr sz="1600" b="0" i="0">
                <a:latin typeface="Mersad Thin" pitchFamily="2" charset="77"/>
              </a:defRPr>
            </a:lvl5pPr>
          </a:lstStyle>
          <a:p>
            <a:pPr lvl="0"/>
            <a:r>
              <a:rPr lang="en-GB"/>
              <a:t>0000.00.00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05674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B5A8-4623-0915-1435-4D4D5FAB8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57" y="873125"/>
            <a:ext cx="7421880" cy="924026"/>
          </a:xfrm>
          <a:prstGeom prst="rect">
            <a:avLst/>
          </a:prstGeom>
        </p:spPr>
        <p:txBody>
          <a:bodyPr anchor="t"/>
          <a:lstStyle>
            <a:lvl1pPr algn="l">
              <a:defRPr sz="4000" b="0" i="0">
                <a:solidFill>
                  <a:schemeClr val="tx1"/>
                </a:solidFill>
                <a:latin typeface="Mersad Th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8C343-BA51-644B-0C64-DD35436B8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397210"/>
            <a:ext cx="5257800" cy="10317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500" b="0" i="0">
                <a:latin typeface="Mersad Th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EC0B4C-679C-9CFA-ADD4-EC5D26A49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C1E8E4-0EA4-1BF1-7D37-36AC2119DA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0557" y="4349750"/>
            <a:ext cx="1966912" cy="16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Mersad Thin" pitchFamily="2" charset="77"/>
              </a:defRPr>
            </a:lvl1pPr>
            <a:lvl2pPr marL="457200" indent="0">
              <a:buNone/>
              <a:defRPr sz="1000" b="0" i="0">
                <a:latin typeface="Mersad Thin" pitchFamily="2" charset="77"/>
              </a:defRPr>
            </a:lvl2pPr>
            <a:lvl3pPr marL="914400" indent="0">
              <a:buNone/>
              <a:defRPr sz="1000" b="0" i="0">
                <a:latin typeface="Mersad Thin" pitchFamily="2" charset="77"/>
              </a:defRPr>
            </a:lvl3pPr>
            <a:lvl4pPr marL="1371600" indent="0">
              <a:buNone/>
              <a:defRPr sz="1000" b="0" i="0">
                <a:latin typeface="Mersad Thin" pitchFamily="2" charset="77"/>
              </a:defRPr>
            </a:lvl4pPr>
            <a:lvl5pPr marL="1828800" indent="0">
              <a:buNone/>
              <a:defRPr sz="1000" b="0" i="0">
                <a:latin typeface="Mersad Thin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098C984-81AB-9C76-BBFA-64772661EF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1231" y="4349750"/>
            <a:ext cx="1966912" cy="16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Mersad Thin" pitchFamily="2" charset="77"/>
              </a:defRPr>
            </a:lvl1pPr>
            <a:lvl2pPr marL="457200" indent="0">
              <a:buNone/>
              <a:defRPr sz="1000" b="0" i="0">
                <a:latin typeface="Mersad Thin" pitchFamily="2" charset="77"/>
              </a:defRPr>
            </a:lvl2pPr>
            <a:lvl3pPr marL="914400" indent="0">
              <a:buNone/>
              <a:defRPr sz="1000" b="0" i="0">
                <a:latin typeface="Mersad Thin" pitchFamily="2" charset="77"/>
              </a:defRPr>
            </a:lvl3pPr>
            <a:lvl4pPr marL="1371600" indent="0">
              <a:buNone/>
              <a:defRPr sz="1000" b="0" i="0">
                <a:latin typeface="Mersad Thin" pitchFamily="2" charset="77"/>
              </a:defRPr>
            </a:lvl4pPr>
            <a:lvl5pPr marL="1828800" indent="0">
              <a:buNone/>
              <a:defRPr sz="1000" b="0" i="0">
                <a:latin typeface="Mersad Thin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40454BC-B7DC-8931-0D60-15E3A067C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8063" y="4349750"/>
            <a:ext cx="1966912" cy="16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Mersad Thin" pitchFamily="2" charset="77"/>
              </a:defRPr>
            </a:lvl1pPr>
            <a:lvl2pPr marL="457200" indent="0">
              <a:buNone/>
              <a:defRPr sz="1000" b="0" i="0">
                <a:latin typeface="Mersad Thin" pitchFamily="2" charset="77"/>
              </a:defRPr>
            </a:lvl2pPr>
            <a:lvl3pPr marL="914400" indent="0">
              <a:buNone/>
              <a:defRPr sz="1000" b="0" i="0">
                <a:latin typeface="Mersad Thin" pitchFamily="2" charset="77"/>
              </a:defRPr>
            </a:lvl3pPr>
            <a:lvl4pPr marL="1371600" indent="0">
              <a:buNone/>
              <a:defRPr sz="1000" b="0" i="0">
                <a:latin typeface="Mersad Thin" pitchFamily="2" charset="77"/>
              </a:defRPr>
            </a:lvl4pPr>
            <a:lvl5pPr marL="1828800" indent="0">
              <a:buNone/>
              <a:defRPr sz="1000" b="0" i="0">
                <a:latin typeface="Mersad Thin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B6B58C3-94AA-A524-1AB1-4586CC97F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24895" y="4349750"/>
            <a:ext cx="1966912" cy="16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Mersad Thin" pitchFamily="2" charset="77"/>
              </a:defRPr>
            </a:lvl1pPr>
            <a:lvl2pPr marL="457200" indent="0">
              <a:buNone/>
              <a:defRPr sz="1000" b="0" i="0">
                <a:latin typeface="Mersad Thin" pitchFamily="2" charset="77"/>
              </a:defRPr>
            </a:lvl2pPr>
            <a:lvl3pPr marL="914400" indent="0">
              <a:buNone/>
              <a:defRPr sz="1000" b="0" i="0">
                <a:latin typeface="Mersad Thin" pitchFamily="2" charset="77"/>
              </a:defRPr>
            </a:lvl3pPr>
            <a:lvl4pPr marL="1371600" indent="0">
              <a:buNone/>
              <a:defRPr sz="1000" b="0" i="0">
                <a:latin typeface="Mersad Thin" pitchFamily="2" charset="77"/>
              </a:defRPr>
            </a:lvl4pPr>
            <a:lvl5pPr marL="1828800" indent="0">
              <a:buNone/>
              <a:defRPr sz="1000" b="0" i="0">
                <a:latin typeface="Mersad Thin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7596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D4090B-8F6B-C73B-D868-FAC29180A7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10966" y="0"/>
            <a:ext cx="5481035" cy="6858000"/>
          </a:xfrm>
          <a:custGeom>
            <a:avLst/>
            <a:gdLst>
              <a:gd name="connsiteX0" fmla="*/ 0 w 5481035"/>
              <a:gd name="connsiteY0" fmla="*/ 0 h 6858000"/>
              <a:gd name="connsiteX1" fmla="*/ 5481035 w 5481035"/>
              <a:gd name="connsiteY1" fmla="*/ 0 h 6858000"/>
              <a:gd name="connsiteX2" fmla="*/ 5481035 w 5481035"/>
              <a:gd name="connsiteY2" fmla="*/ 6858000 h 6858000"/>
              <a:gd name="connsiteX3" fmla="*/ 0 w 548103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1035" h="6858000">
                <a:moveTo>
                  <a:pt x="0" y="0"/>
                </a:moveTo>
                <a:lnTo>
                  <a:pt x="5481035" y="0"/>
                </a:lnTo>
                <a:lnTo>
                  <a:pt x="548103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rgbClr val="EDEDED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Mersad Thin" pitchFamily="2" charset="77"/>
              </a:defRPr>
            </a:lvl1pPr>
          </a:lstStyle>
          <a:p>
            <a:r>
              <a:rPr lang="en-LT"/>
              <a:t>Add Your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3B5A8-4623-0915-1435-4D4D5FAB8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57" y="873125"/>
            <a:ext cx="5257800" cy="1277408"/>
          </a:xfrm>
          <a:prstGeom prst="rect">
            <a:avLst/>
          </a:prstGeom>
        </p:spPr>
        <p:txBody>
          <a:bodyPr anchor="t"/>
          <a:lstStyle>
            <a:lvl1pPr algn="l">
              <a:defRPr sz="4000" b="0" i="0">
                <a:solidFill>
                  <a:schemeClr val="tx1"/>
                </a:solidFill>
                <a:latin typeface="Mersad Th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8C343-BA51-644B-0C64-DD35436B8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397210"/>
            <a:ext cx="5257800" cy="10317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0" i="0">
                <a:latin typeface="Mersad Th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EC0B4C-679C-9CFA-ADD4-EC5D26A49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74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photo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B5A8-4623-0915-1435-4D4D5FAB8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57" y="873126"/>
            <a:ext cx="5257800" cy="814172"/>
          </a:xfrm>
          <a:prstGeom prst="rect">
            <a:avLst/>
          </a:prstGeom>
        </p:spPr>
        <p:txBody>
          <a:bodyPr anchor="t"/>
          <a:lstStyle>
            <a:lvl1pPr algn="l">
              <a:defRPr sz="4000" b="0" i="0">
                <a:solidFill>
                  <a:schemeClr val="tx1"/>
                </a:solidFill>
                <a:latin typeface="Mersad Thin" pitchFamily="2" charset="77"/>
              </a:defRPr>
            </a:lvl1pPr>
          </a:lstStyle>
          <a:p>
            <a:r>
              <a:rPr lang="en-GB"/>
              <a:t>Click to edit Master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8C343-BA51-644B-0C64-DD35436B8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2948" y="1687297"/>
            <a:ext cx="5257800" cy="10317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500" b="0" i="0">
                <a:latin typeface="Mersad Th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EC0B4C-679C-9CFA-ADD4-EC5D26A49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03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B5A8-4623-0915-1435-4D4D5FAB8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57" y="888510"/>
            <a:ext cx="5257800" cy="5132878"/>
          </a:xfrm>
          <a:prstGeom prst="rect">
            <a:avLst/>
          </a:prstGeom>
        </p:spPr>
        <p:txBody>
          <a:bodyPr anchor="ctr"/>
          <a:lstStyle>
            <a:lvl1pPr algn="l">
              <a:defRPr sz="5400" b="0" i="0">
                <a:solidFill>
                  <a:schemeClr val="tx1"/>
                </a:solidFill>
                <a:latin typeface="Mersad Th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EC0B4C-679C-9CFA-ADD4-EC5D26A49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7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B5A8-4623-0915-1435-4D4D5FAB8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73593"/>
            <a:ext cx="6283036" cy="3110814"/>
          </a:xfrm>
          <a:prstGeom prst="rect">
            <a:avLst/>
          </a:prstGeom>
        </p:spPr>
        <p:txBody>
          <a:bodyPr anchor="ctr"/>
          <a:lstStyle>
            <a:lvl1pPr algn="l">
              <a:defRPr sz="5400" b="0" i="0">
                <a:solidFill>
                  <a:schemeClr val="tx1"/>
                </a:solidFill>
                <a:latin typeface="Mersad Thi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8C343-BA51-644B-0C64-DD35436B8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22893"/>
            <a:ext cx="6283036" cy="6453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500" b="0" i="0">
                <a:latin typeface="Mersad Th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C510AAA-0E80-0973-A484-D6449A3B2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1081" y="4914301"/>
            <a:ext cx="2877128" cy="1357745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55E2C0C-8A83-A685-CDF3-C81FF6B5B0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00538"/>
            <a:ext cx="6283036" cy="774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latin typeface="Mersad Thin" pitchFamily="2" charset="77"/>
              </a:defRPr>
            </a:lvl1pPr>
            <a:lvl2pPr marL="457200" indent="0">
              <a:buNone/>
              <a:defRPr sz="1600" b="0" i="0">
                <a:latin typeface="Mersad Thin" pitchFamily="2" charset="77"/>
              </a:defRPr>
            </a:lvl2pPr>
            <a:lvl3pPr marL="914400" indent="0">
              <a:buNone/>
              <a:defRPr sz="1600" b="0" i="0">
                <a:latin typeface="Mersad Thin" pitchFamily="2" charset="77"/>
              </a:defRPr>
            </a:lvl3pPr>
            <a:lvl4pPr marL="1371600" indent="0">
              <a:buNone/>
              <a:defRPr sz="1600" b="0" i="0">
                <a:latin typeface="Mersad Thin" pitchFamily="2" charset="77"/>
              </a:defRPr>
            </a:lvl4pPr>
            <a:lvl5pPr marL="1828800" indent="0">
              <a:buNone/>
              <a:defRPr sz="1600" b="0" i="0">
                <a:latin typeface="Mersad Thin" pitchFamily="2" charset="77"/>
              </a:defRPr>
            </a:lvl5pPr>
          </a:lstStyle>
          <a:p>
            <a:pPr lvl="0"/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8CAB017B-6B57-06EE-5495-295EEEBF5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80799" y="900538"/>
            <a:ext cx="2471414" cy="774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500" b="0" i="0">
                <a:latin typeface="Mersad Thin" pitchFamily="2" charset="77"/>
              </a:defRPr>
            </a:lvl1pPr>
            <a:lvl2pPr marL="457200" indent="0">
              <a:buNone/>
              <a:defRPr sz="1600" b="0" i="0">
                <a:latin typeface="Mersad Thin" pitchFamily="2" charset="77"/>
              </a:defRPr>
            </a:lvl2pPr>
            <a:lvl3pPr marL="914400" indent="0">
              <a:buNone/>
              <a:defRPr sz="1600" b="0" i="0">
                <a:latin typeface="Mersad Thin" pitchFamily="2" charset="77"/>
              </a:defRPr>
            </a:lvl3pPr>
            <a:lvl4pPr marL="1371600" indent="0">
              <a:buNone/>
              <a:defRPr sz="1600" b="0" i="0">
                <a:latin typeface="Mersad Thin" pitchFamily="2" charset="77"/>
              </a:defRPr>
            </a:lvl4pPr>
            <a:lvl5pPr marL="1828800" indent="0">
              <a:buNone/>
              <a:defRPr sz="1600" b="0" i="0">
                <a:latin typeface="Mersad Thin" pitchFamily="2" charset="77"/>
              </a:defRPr>
            </a:lvl5pPr>
          </a:lstStyle>
          <a:p>
            <a:pPr lvl="0"/>
            <a:r>
              <a:rPr lang="en-GB"/>
              <a:t>0000.00.00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45269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172409-B06E-573E-4E1A-2972622030E7}"/>
              </a:ext>
            </a:extLst>
          </p:cNvPr>
          <p:cNvSpPr txBox="1"/>
          <p:nvPr userDrawn="1"/>
        </p:nvSpPr>
        <p:spPr>
          <a:xfrm>
            <a:off x="839788" y="873125"/>
            <a:ext cx="2448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b="0" i="0">
                <a:latin typeface="Mersad Thin" pitchFamily="2" charset="77"/>
              </a:rPr>
              <a:t>Logo File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4B704D9-89BB-D5EA-E815-98EC5B510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1723629"/>
            <a:ext cx="2877128" cy="13577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C2072F5-0AB5-F564-FF81-3B5542CCA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787" y="3406432"/>
            <a:ext cx="2877127" cy="135774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345245-6D25-0B56-60A1-E90CF7B672B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787" y="4972506"/>
            <a:ext cx="2877127" cy="1357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406330-AA82-8B82-3CE3-68EEF6D0D1AD}"/>
              </a:ext>
            </a:extLst>
          </p:cNvPr>
          <p:cNvSpPr txBox="1"/>
          <p:nvPr userDrawn="1"/>
        </p:nvSpPr>
        <p:spPr>
          <a:xfrm>
            <a:off x="4750307" y="873125"/>
            <a:ext cx="273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b="0" i="0">
                <a:latin typeface="Mersad Thin" pitchFamily="2" charset="77"/>
              </a:rPr>
              <a:t>Graphic Elements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3BBD88-A9FB-358C-6117-A25799BFB2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9900000">
            <a:off x="4972922" y="1472958"/>
            <a:ext cx="2051605" cy="20541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1302BA-89CC-B3D0-C821-530ACF5FE1A7}"/>
              </a:ext>
            </a:extLst>
          </p:cNvPr>
          <p:cNvSpPr txBox="1"/>
          <p:nvPr userDrawn="1"/>
        </p:nvSpPr>
        <p:spPr>
          <a:xfrm>
            <a:off x="8318697" y="873125"/>
            <a:ext cx="273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b="0" i="0">
                <a:latin typeface="Mersad Thin" pitchFamily="2" charset="77"/>
              </a:rPr>
              <a:t>Icon Pack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15D49E8-076C-96B2-017E-69E21DACB12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4077" y="1723629"/>
            <a:ext cx="228600" cy="2286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3716078-702F-0582-C03D-1EC05EB7A6F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67461" y="1723629"/>
            <a:ext cx="228600" cy="2286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082538F-8BAA-5D5A-AD10-B1D2176FA8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32997" y="1723629"/>
            <a:ext cx="229832" cy="22983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3A38941-F20E-559B-E886-6CBBD840E6A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00845" y="1723629"/>
            <a:ext cx="228600" cy="2286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9591989-2D3D-70DE-4011-740520298EC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100693" y="1722397"/>
            <a:ext cx="229832" cy="22983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5573825-6858-A878-CA3C-839C9AFCD62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434229" y="3003840"/>
            <a:ext cx="228600" cy="2286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A57E8C7-407B-F911-90C0-C72DB0987CB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34077" y="3009860"/>
            <a:ext cx="228599" cy="22859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8DC5E63-09CF-B5C2-CD3E-317999FC2D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00693" y="3007358"/>
            <a:ext cx="231101" cy="23110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30A40F3-5B1E-D830-6941-39F6E47936D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100845" y="2365494"/>
            <a:ext cx="228600" cy="2286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B5AA7F30-09FC-F789-9035-497F6B1C941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427165" y="2365494"/>
            <a:ext cx="228599" cy="22859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576BAA9-D194-BBE1-01F8-976E103C711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434078" y="2365494"/>
            <a:ext cx="228599" cy="228599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8CB21252-E54F-E55B-34C2-76FFDCD54EAC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766648" y="3003840"/>
            <a:ext cx="228600" cy="2286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D78A34D-76BE-F9F4-6C97-28A54BBABA4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100693" y="2365494"/>
            <a:ext cx="228599" cy="2285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3F26245A-D16C-E5AD-71AD-ADC6BF6DF94B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099219" y="3003840"/>
            <a:ext cx="228600" cy="2286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4FF4937E-035D-F3DB-39DA-6E5BC6CDF81B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766648" y="2365494"/>
            <a:ext cx="228599" cy="228599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A454F84B-00DB-9C7E-164D-321E0E57C583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0434077" y="3643418"/>
            <a:ext cx="228600" cy="2286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4747874F-11E2-6677-9FDB-08FAE60BC4EC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767461" y="3643418"/>
            <a:ext cx="228600" cy="2286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7C3A20D-6ECE-477B-DF61-9441974D1F88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432997" y="3643418"/>
            <a:ext cx="229832" cy="22983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0051128A-879D-DF81-365A-12D326B04F9F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100845" y="3643418"/>
            <a:ext cx="228600" cy="2286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A55AC522-EDC1-821C-A4BE-AAEECC8DF17F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1100693" y="3642186"/>
            <a:ext cx="229832" cy="229832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79D0079D-BCE1-79CB-6892-7DD3DB06416E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8434229" y="4923629"/>
            <a:ext cx="228600" cy="2286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5A3643B8-C5E2-D0CA-EC86-04D00A032607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434077" y="4929649"/>
            <a:ext cx="228599" cy="228599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56B10C2-6CDB-D005-D1A9-E85BB30F03B3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1100693" y="4927147"/>
            <a:ext cx="231101" cy="231101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75D2B688-2741-1F35-2DAF-2B66FFC892BB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100845" y="4285283"/>
            <a:ext cx="228600" cy="2286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9AE8D792-0A43-37B9-315E-5AFF780015B6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8427165" y="4285283"/>
            <a:ext cx="228599" cy="22859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FCA3EEA6-D0A3-7A6E-9CEF-395D6ABF9114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434078" y="4285283"/>
            <a:ext cx="228599" cy="22859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69B1632-4A03-4BE3-7F30-9D3E42C7CAC8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9766648" y="4923629"/>
            <a:ext cx="228600" cy="2286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7679019F-93B5-7187-217A-BAC520225722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1100693" y="4285283"/>
            <a:ext cx="228599" cy="228599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137CB87-F548-3B71-6BDC-DA3576A94A7E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9099219" y="4923629"/>
            <a:ext cx="228600" cy="2286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D21B9446-76C9-AAE8-9E7F-848729FF45CB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9766648" y="4285283"/>
            <a:ext cx="228599" cy="2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61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st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172409-B06E-573E-4E1A-2972622030E7}"/>
              </a:ext>
            </a:extLst>
          </p:cNvPr>
          <p:cNvSpPr txBox="1"/>
          <p:nvPr userDrawn="1"/>
        </p:nvSpPr>
        <p:spPr>
          <a:xfrm>
            <a:off x="839788" y="873125"/>
            <a:ext cx="2448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b="0" i="0">
                <a:latin typeface="Mersad Thin" pitchFamily="2" charset="77"/>
              </a:rPr>
              <a:t>Photo pack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73801-D84F-1B31-E068-6123F3946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157"/>
          <a:stretch/>
        </p:blipFill>
        <p:spPr>
          <a:xfrm>
            <a:off x="5303901" y="3652285"/>
            <a:ext cx="1739236" cy="2317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3D0DAA-491B-4EDC-4AAF-0070AAF81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768"/>
          <a:stretch/>
        </p:blipFill>
        <p:spPr>
          <a:xfrm>
            <a:off x="839788" y="1897880"/>
            <a:ext cx="2604516" cy="158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FE6BEC-A746-71C7-740A-E87254EC9A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99340" y="1312455"/>
            <a:ext cx="1549525" cy="2169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EF43B-30CA-655D-A6F4-22531817E0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99340" y="3652285"/>
            <a:ext cx="1549525" cy="2317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C13247-B484-5654-29FE-7978F8F94D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14447" y="3652284"/>
            <a:ext cx="1858084" cy="2317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8CE61-CED3-5251-E48D-306FE91D75B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43841" y="3657600"/>
            <a:ext cx="1709412" cy="2312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ADE352-02FE-C26D-41D5-53B8760B8C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97846" y="3652285"/>
            <a:ext cx="1446458" cy="21695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93BEAD-D0E4-0431-7E71-648B98DC4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5617"/>
          <a:stretch/>
        </p:blipFill>
        <p:spPr>
          <a:xfrm>
            <a:off x="5303901" y="873125"/>
            <a:ext cx="1739236" cy="26088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00D27D-DDB4-331E-F125-194ECF272E4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14447" y="1649917"/>
            <a:ext cx="2747816" cy="18320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CBCAEF-82C2-2BB4-13C3-BB63219A9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0650"/>
          <a:stretch/>
        </p:blipFill>
        <p:spPr>
          <a:xfrm>
            <a:off x="10087396" y="2428710"/>
            <a:ext cx="1253665" cy="10532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E43313-4FAE-A389-0D20-9DC08931637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087395" y="1649917"/>
            <a:ext cx="987767" cy="65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9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st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172409-B06E-573E-4E1A-2972622030E7}"/>
              </a:ext>
            </a:extLst>
          </p:cNvPr>
          <p:cNvSpPr txBox="1"/>
          <p:nvPr userDrawn="1"/>
        </p:nvSpPr>
        <p:spPr>
          <a:xfrm>
            <a:off x="839788" y="873125"/>
            <a:ext cx="2448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b="0" i="0">
                <a:latin typeface="Mersad Thin" pitchFamily="2" charset="77"/>
              </a:rPr>
              <a:t>Icon  pack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73801-D84F-1B31-E068-6123F3946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157"/>
          <a:stretch/>
        </p:blipFill>
        <p:spPr>
          <a:xfrm>
            <a:off x="5303901" y="3652285"/>
            <a:ext cx="1739236" cy="2317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3D0DAA-491B-4EDC-4AAF-0070AAF81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768"/>
          <a:stretch/>
        </p:blipFill>
        <p:spPr>
          <a:xfrm>
            <a:off x="839788" y="1897880"/>
            <a:ext cx="2604516" cy="158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FE6BEC-A746-71C7-740A-E87254EC9A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99340" y="1312455"/>
            <a:ext cx="1549525" cy="2169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EF43B-30CA-655D-A6F4-22531817E0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99340" y="3652285"/>
            <a:ext cx="1549525" cy="2317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C13247-B484-5654-29FE-7978F8F94D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14447" y="3652284"/>
            <a:ext cx="1858084" cy="2317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8CE61-CED3-5251-E48D-306FE91D75B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43841" y="3657600"/>
            <a:ext cx="1709412" cy="2312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ADE352-02FE-C26D-41D5-53B8760B8C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97846" y="3652285"/>
            <a:ext cx="1446458" cy="21695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93BEAD-D0E4-0431-7E71-648B98DC4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5617"/>
          <a:stretch/>
        </p:blipFill>
        <p:spPr>
          <a:xfrm>
            <a:off x="5303901" y="873125"/>
            <a:ext cx="1739236" cy="26088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00D27D-DDB4-331E-F125-194ECF272E4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14447" y="1649917"/>
            <a:ext cx="2747816" cy="18320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CBCAEF-82C2-2BB4-13C3-BB63219A9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0650"/>
          <a:stretch/>
        </p:blipFill>
        <p:spPr>
          <a:xfrm>
            <a:off x="10087396" y="2428710"/>
            <a:ext cx="1253665" cy="10532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E43313-4FAE-A389-0D20-9DC08931637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087395" y="1649917"/>
            <a:ext cx="987767" cy="65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6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54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8" r:id="rId4"/>
    <p:sldLayoutId id="2147483663" r:id="rId5"/>
    <p:sldLayoutId id="2147483662" r:id="rId6"/>
    <p:sldLayoutId id="2147483664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  <p15:guide id="5" orient="horz" pos="55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75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e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4.sv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65.jp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6C6740-E539-B6E5-AA7F-A1F60D563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"/>
            <a:ext cx="12193538" cy="6857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1EAC73-6A09-AC6C-645F-B1B20BBAB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73593"/>
            <a:ext cx="5699760" cy="3110814"/>
          </a:xfrm>
        </p:spPr>
        <p:txBody>
          <a:bodyPr/>
          <a:lstStyle/>
          <a:p>
            <a:r>
              <a:rPr lang="pl-PL" sz="3600" dirty="0"/>
              <a:t>Poradnik – jak cyfrowa karta paliwowa usprawnia nadzór nad kosztami firm transportowych</a:t>
            </a:r>
            <a:endParaRPr lang="en-LT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60D67-7E46-A50C-7F8C-B30992F9E0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Paweł Szewczuk, Country Manager Poland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B3104-4C78-99F5-6887-BB070D8E5F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13.03.2025</a:t>
            </a:r>
            <a:endParaRPr lang="en-LT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BB6887E-7872-598A-5BB9-3FF011B58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1081" y="4914301"/>
            <a:ext cx="2877128" cy="135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68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1F9B5-B768-EE32-AD72-F45253FB65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55" t="54245" r="7976" b="685"/>
          <a:stretch/>
        </p:blipFill>
        <p:spPr>
          <a:xfrm>
            <a:off x="0" y="-101168"/>
            <a:ext cx="12193538" cy="68571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7A06CFB-B701-1EB4-2B50-833F78FC4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89EA523-AB2F-C9FF-9CF6-2B220EA92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57" y="873125"/>
            <a:ext cx="5093043" cy="1153383"/>
          </a:xfrm>
        </p:spPr>
        <p:txBody>
          <a:bodyPr anchor="t"/>
          <a:lstStyle/>
          <a:p>
            <a:r>
              <a:rPr lang="pl-PL" sz="4000" dirty="0"/>
              <a:t>Bezpieczne karty</a:t>
            </a:r>
            <a:endParaRPr lang="en-LT" sz="4000" dirty="0">
              <a:latin typeface="Mersad Thin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04447A7-300A-C47B-5353-FBF36B1E2010}"/>
              </a:ext>
            </a:extLst>
          </p:cNvPr>
          <p:cNvSpPr txBox="1">
            <a:spLocks/>
          </p:cNvSpPr>
          <p:nvPr/>
        </p:nvSpPr>
        <p:spPr>
          <a:xfrm>
            <a:off x="850557" y="1687297"/>
            <a:ext cx="2917372" cy="13345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500" dirty="0">
              <a:latin typeface="Mersad Thi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C9B5FE-5CDC-3F16-3CAF-64FCFFC96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286" y="1545837"/>
            <a:ext cx="7772400" cy="5829300"/>
          </a:xfrm>
          <a:prstGeom prst="rect">
            <a:avLst/>
          </a:prstGeom>
          <a:effectLst>
            <a:outerShdw blurRad="101600" dist="38100" dir="4800000" algn="t" rotWithShape="0">
              <a:prstClr val="black">
                <a:alpha val="57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ECF253-F2A1-B9E1-E466-374C564E1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7515">
            <a:off x="2057401" y="412750"/>
            <a:ext cx="7772400" cy="5829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55894E-DE57-85AC-C425-EF1EEC00E4F0}"/>
              </a:ext>
            </a:extLst>
          </p:cNvPr>
          <p:cNvSpPr txBox="1"/>
          <p:nvPr/>
        </p:nvSpPr>
        <p:spPr>
          <a:xfrm>
            <a:off x="850557" y="4926083"/>
            <a:ext cx="68072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Mersad Thin"/>
              </a:rPr>
              <a:t>Karty online</a:t>
            </a:r>
            <a:endParaRPr lang="en-US" sz="2800" dirty="0">
              <a:latin typeface="Mersad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Mersad Thin"/>
              </a:rPr>
              <a:t>Dynamiczny PIN bez dodatkowych opłat</a:t>
            </a:r>
            <a:endParaRPr lang="en-US" sz="2800" dirty="0">
              <a:latin typeface="Mersad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Mersad Thin"/>
              </a:rPr>
              <a:t>Monitoring płatności w czasie rzeczywistym</a:t>
            </a:r>
            <a:endParaRPr lang="en-US" sz="2800" dirty="0">
              <a:latin typeface="Mersad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Mersad Thin"/>
            </a:endParaRPr>
          </a:p>
        </p:txBody>
      </p:sp>
    </p:spTree>
    <p:extLst>
      <p:ext uri="{BB962C8B-B14F-4D97-AF65-F5344CB8AC3E}">
        <p14:creationId xmlns:p14="http://schemas.microsoft.com/office/powerpoint/2010/main" val="214636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057A32-F777-88B9-4A60-3F1BA2356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9" r="25358" b="25601"/>
          <a:stretch/>
        </p:blipFill>
        <p:spPr>
          <a:xfrm>
            <a:off x="0" y="-8781"/>
            <a:ext cx="12193538" cy="6857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513393-BE04-34DC-686D-AC72A8152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00000">
            <a:off x="494860" y="2289719"/>
            <a:ext cx="711394" cy="712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F586FF-3A76-1A64-413C-B8B7DBF3A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00000">
            <a:off x="527091" y="3553647"/>
            <a:ext cx="711394" cy="712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67320E-6F00-7B79-AD55-0C59CA9BD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00000">
            <a:off x="494860" y="4809718"/>
            <a:ext cx="711394" cy="71228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914D1D-BFE3-8F16-B6A7-E3BD769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0256FA-EC9B-43A8-5BE7-EB43601F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566" y="621724"/>
            <a:ext cx="9117466" cy="1403279"/>
          </a:xfrm>
        </p:spPr>
        <p:txBody>
          <a:bodyPr/>
          <a:lstStyle/>
          <a:p>
            <a:r>
              <a:rPr lang="pl-PL" dirty="0">
                <a:latin typeface="Mersad Thin"/>
              </a:rPr>
              <a:t>Wsparcie Klienta</a:t>
            </a:r>
            <a:endParaRPr lang="en-LT" dirty="0">
              <a:latin typeface="Mersad Thin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1F153-8CED-9158-B2CC-F224047A7D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6311" y="2478179"/>
            <a:ext cx="5688207" cy="343221"/>
          </a:xfrm>
        </p:spPr>
        <p:txBody>
          <a:bodyPr/>
          <a:lstStyle/>
          <a:p>
            <a:r>
              <a:rPr lang="pl-PL" sz="2800" dirty="0">
                <a:latin typeface="Mersad Thin"/>
              </a:rPr>
              <a:t>24/7</a:t>
            </a:r>
            <a:endParaRPr lang="en-LT" sz="2800" dirty="0">
              <a:latin typeface="Mersad Thin"/>
            </a:endParaRPr>
          </a:p>
        </p:txBody>
      </p: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019982C8-0C1F-50D1-C782-C71129FB7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408" y="2209793"/>
            <a:ext cx="4171248" cy="23439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4FCECFC-0AC8-3C64-4EF2-54BBD7681D4C}"/>
              </a:ext>
            </a:extLst>
          </p:cNvPr>
          <p:cNvSpPr txBox="1">
            <a:spLocks/>
          </p:cNvSpPr>
          <p:nvPr/>
        </p:nvSpPr>
        <p:spPr>
          <a:xfrm>
            <a:off x="1286310" y="3754261"/>
            <a:ext cx="5688207" cy="3432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>
                <a:latin typeface="Mersad Thin"/>
              </a:rPr>
              <a:t>W 4 językach: litewski, polski, angielski, rosyjski</a:t>
            </a:r>
            <a:endParaRPr lang="en-LT" sz="2800" dirty="0">
              <a:latin typeface="Mersad Thin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A7D5969-184F-C176-026F-E6F6A94A2B64}"/>
              </a:ext>
            </a:extLst>
          </p:cNvPr>
          <p:cNvSpPr txBox="1">
            <a:spLocks/>
          </p:cNvSpPr>
          <p:nvPr/>
        </p:nvSpPr>
        <p:spPr>
          <a:xfrm>
            <a:off x="1318542" y="4994248"/>
            <a:ext cx="5688207" cy="3432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Mersad Thin"/>
              </a:rPr>
              <a:t>P</a:t>
            </a:r>
            <a:r>
              <a:rPr lang="pl-PL" sz="2800" dirty="0" err="1">
                <a:latin typeface="Mersad Thin"/>
              </a:rPr>
              <a:t>roaktywne</a:t>
            </a:r>
            <a:endParaRPr lang="en-LT" sz="2800" dirty="0">
              <a:latin typeface="Mersad Thin"/>
            </a:endParaRPr>
          </a:p>
        </p:txBody>
      </p:sp>
    </p:spTree>
    <p:extLst>
      <p:ext uri="{BB962C8B-B14F-4D97-AF65-F5344CB8AC3E}">
        <p14:creationId xmlns:p14="http://schemas.microsoft.com/office/powerpoint/2010/main" val="2975150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6C6740-E539-B6E5-AA7F-A1F60D563F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17" t="12013" b="27004"/>
          <a:stretch/>
        </p:blipFill>
        <p:spPr>
          <a:xfrm>
            <a:off x="0" y="864"/>
            <a:ext cx="12193538" cy="6857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1EAC73-6A09-AC6C-645F-B1B20BBAB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73593"/>
            <a:ext cx="5257800" cy="3110814"/>
          </a:xfrm>
        </p:spPr>
        <p:txBody>
          <a:bodyPr/>
          <a:lstStyle/>
          <a:p>
            <a:r>
              <a:rPr lang="pl-PL" dirty="0"/>
              <a:t>Zostań naszym Klientem</a:t>
            </a:r>
            <a:r>
              <a:rPr lang="en-GB" dirty="0"/>
              <a:t>!</a:t>
            </a:r>
            <a:br>
              <a:rPr lang="pl-PL" dirty="0"/>
            </a:br>
            <a:r>
              <a:rPr lang="pl-PL" dirty="0"/>
              <a:t>Zapraszamy do stoiska</a:t>
            </a:r>
            <a:endParaRPr lang="en-L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60D67-7E46-A50C-7F8C-B30992F9E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22893"/>
            <a:ext cx="4259094" cy="645360"/>
          </a:xfrm>
        </p:spPr>
        <p:txBody>
          <a:bodyPr/>
          <a:lstStyle/>
          <a:p>
            <a:r>
              <a:rPr lang="en-GB"/>
              <a:t>+370 638 54814</a:t>
            </a:r>
          </a:p>
          <a:p>
            <a:r>
              <a:rPr lang="en-GB"/>
              <a:t> info@crtpartner.com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B3104-4C78-99F5-6887-BB070D8E5F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95284"/>
            <a:ext cx="6283036" cy="774700"/>
          </a:xfrm>
        </p:spPr>
        <p:txBody>
          <a:bodyPr/>
          <a:lstStyle/>
          <a:p>
            <a:r>
              <a:rPr lang="pl-PL" sz="3200" dirty="0"/>
              <a:t>CRT Partner</a:t>
            </a:r>
          </a:p>
          <a:p>
            <a:r>
              <a:rPr lang="en-GB" sz="3200" dirty="0"/>
              <a:t>Serving with care,</a:t>
            </a:r>
            <a:r>
              <a:rPr lang="pl-PL" sz="3200" dirty="0"/>
              <a:t> </a:t>
            </a:r>
            <a:r>
              <a:rPr lang="en-GB" sz="3200" dirty="0"/>
              <a:t>res</a:t>
            </a:r>
            <a:r>
              <a:rPr lang="pl-PL" sz="3200" dirty="0"/>
              <a:t>p</a:t>
            </a:r>
            <a:r>
              <a:rPr lang="en-GB" sz="3200" dirty="0" err="1"/>
              <a:t>ect</a:t>
            </a:r>
            <a:r>
              <a:rPr lang="en-GB" sz="3200" dirty="0"/>
              <a:t> and trust.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BB6887E-7872-598A-5BB9-3FF011B58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1081" y="4914301"/>
            <a:ext cx="2877128" cy="135774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F4E6283-689B-9BBB-2628-80E1C3D3CD64}"/>
              </a:ext>
            </a:extLst>
          </p:cNvPr>
          <p:cNvSpPr txBox="1">
            <a:spLocks/>
          </p:cNvSpPr>
          <p:nvPr/>
        </p:nvSpPr>
        <p:spPr>
          <a:xfrm>
            <a:off x="8268511" y="900538"/>
            <a:ext cx="3113440" cy="774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ersad Thi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GB"/>
              <a:t>2023.09.17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02210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25AB2-5889-3C06-122E-880DA492D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69A4F9D-AA22-56C0-5994-CECC26157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1081" y="4914301"/>
            <a:ext cx="2877128" cy="135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EF0C72-FF8B-9CFD-A34E-BF312342DA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48" t="61316" r="-25711" b="-22380"/>
          <a:stretch/>
        </p:blipFill>
        <p:spPr>
          <a:xfrm>
            <a:off x="0" y="-76957"/>
            <a:ext cx="12193538" cy="6857136"/>
          </a:xfrm>
          <a:prstGeom prst="rect">
            <a:avLst/>
          </a:prstGeom>
          <a:solidFill>
            <a:srgbClr val="EDEDED"/>
          </a:solidFill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68601FE-7DB2-3547-781A-ABE890BA6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23356" r="2335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1D2071-4123-6690-92A9-6F36A7A921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600" b="1" dirty="0"/>
              <a:t>BONUS</a:t>
            </a:r>
            <a:endParaRPr lang="en-LT" sz="3600" b="1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837E73B-E7DC-A1C0-EF75-158F33149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95336"/>
            <a:ext cx="5724728" cy="4676710"/>
          </a:xfrm>
        </p:spPr>
        <p:txBody>
          <a:bodyPr>
            <a:normAutofit/>
          </a:bodyPr>
          <a:lstStyle/>
          <a:p>
            <a:r>
              <a:rPr lang="pl-PL" sz="2400" dirty="0"/>
              <a:t>Najszybszym sposobem na obniżenie kosztów paliwa to obniżenie prędkości!</a:t>
            </a:r>
          </a:p>
          <a:p>
            <a:endParaRPr lang="pl-PL" sz="2400" dirty="0"/>
          </a:p>
          <a:p>
            <a:pPr marL="285750" indent="-285750">
              <a:buFontTx/>
              <a:buChar char="-"/>
            </a:pPr>
            <a:r>
              <a:rPr lang="pl-PL" sz="2400" dirty="0"/>
              <a:t>Jazda z prędkością 82 km na godzinę, to obniżka zużycia paliwa nawet do 15 %</a:t>
            </a:r>
          </a:p>
          <a:p>
            <a:pPr marL="285750" indent="-285750">
              <a:buFontTx/>
              <a:buChar char="-"/>
            </a:pPr>
            <a:r>
              <a:rPr lang="pl-PL" sz="2400" dirty="0"/>
              <a:t>Każde 5 kilometrów na godzinę więcej powyżej 85, to 700 ml paliwa więcej na 100 km, a powyżej 90 to już litr</a:t>
            </a:r>
          </a:p>
          <a:p>
            <a:pPr marL="285750" indent="-285750">
              <a:buFontTx/>
              <a:buChar char="-"/>
            </a:pPr>
            <a:r>
              <a:rPr lang="pl-PL" sz="2400" dirty="0"/>
              <a:t>Wdrożenie przez założenie elektronicznych ograniczników, działa od razu!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574CA8D-C3A6-E8F5-DAB8-A345B6813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4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C78BA-A9AF-7FE3-813A-26B68441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198BC3-AEF0-5FCA-D0D5-92ABA45B8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1" t="5544" r="10815" b="33350"/>
          <a:stretch/>
        </p:blipFill>
        <p:spPr>
          <a:xfrm>
            <a:off x="0" y="864"/>
            <a:ext cx="12193538" cy="68571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06A6232-9201-6396-4393-B7D117987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A2BB327-88C6-C8F6-2BC5-F2DB77467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56" y="888510"/>
            <a:ext cx="7283793" cy="5132878"/>
          </a:xfrm>
        </p:spPr>
        <p:txBody>
          <a:bodyPr anchor="ctr"/>
          <a:lstStyle/>
          <a:p>
            <a:endParaRPr lang="en-L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42DE50-A1C2-29BA-8360-3DA8B0577859}"/>
              </a:ext>
            </a:extLst>
          </p:cNvPr>
          <p:cNvSpPr txBox="1">
            <a:spLocks/>
          </p:cNvSpPr>
          <p:nvPr/>
        </p:nvSpPr>
        <p:spPr>
          <a:xfrm>
            <a:off x="850557" y="51899"/>
            <a:ext cx="8085920" cy="11249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tx1"/>
                </a:solidFill>
                <a:latin typeface="Mersad Thin" pitchFamily="2" charset="77"/>
                <a:ea typeface="+mj-ea"/>
                <a:cs typeface="+mj-cs"/>
              </a:defRPr>
            </a:lvl1pPr>
          </a:lstStyle>
          <a:p>
            <a:r>
              <a:rPr lang="pl-PL" sz="3600" dirty="0"/>
              <a:t>Wzrost PKB 25 największych gospodarek świata w latach 1990-2020</a:t>
            </a:r>
            <a:endParaRPr lang="en-LT" sz="3600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24A9832-9EA9-4BA5-74C1-A7CE10CB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9" y="1204014"/>
            <a:ext cx="9625506" cy="562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959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1F9B5-B768-EE32-AD72-F45253FB6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1" t="5544" r="10815" b="33350"/>
          <a:stretch/>
        </p:blipFill>
        <p:spPr>
          <a:xfrm>
            <a:off x="0" y="864"/>
            <a:ext cx="12193538" cy="68571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7A06CFB-B701-1EB4-2B50-833F78FC4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33E0271-1661-4B93-280F-0DFD0549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56" y="888510"/>
            <a:ext cx="7283793" cy="5132878"/>
          </a:xfrm>
        </p:spPr>
        <p:txBody>
          <a:bodyPr anchor="ctr"/>
          <a:lstStyle/>
          <a:p>
            <a:endParaRPr lang="en-LT" dirty="0"/>
          </a:p>
        </p:txBody>
      </p:sp>
      <p:pic>
        <p:nvPicPr>
          <p:cNvPr id="3" name="Obraz 2" descr="Obraz zawierający tekst, diagram, linia, Wykres">
            <a:extLst>
              <a:ext uri="{FF2B5EF4-FFF2-40B4-BE49-F238E27FC236}">
                <a16:creationId xmlns:a16="http://schemas.microsoft.com/office/drawing/2014/main" id="{39560F3A-CDCF-A213-3837-E0F71FC58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59" y="1531089"/>
            <a:ext cx="7723774" cy="49726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CE6CA7-E66A-5493-07D8-BD77B5AB0EE0}"/>
              </a:ext>
            </a:extLst>
          </p:cNvPr>
          <p:cNvSpPr txBox="1">
            <a:spLocks/>
          </p:cNvSpPr>
          <p:nvPr/>
        </p:nvSpPr>
        <p:spPr>
          <a:xfrm>
            <a:off x="850557" y="51899"/>
            <a:ext cx="8085920" cy="11249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tx1"/>
                </a:solidFill>
                <a:latin typeface="Mersad Thin" pitchFamily="2" charset="77"/>
                <a:ea typeface="+mj-ea"/>
                <a:cs typeface="+mj-cs"/>
              </a:defRPr>
            </a:lvl1pPr>
          </a:lstStyle>
          <a:p>
            <a:r>
              <a:rPr lang="pl-PL" dirty="0"/>
              <a:t>Cykl życia przedsiębiorstwa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905432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3DBEB48-EFE8-E003-627E-19A876EC6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t="9" r="25358" b="25601"/>
          <a:stretch/>
        </p:blipFill>
        <p:spPr>
          <a:xfrm>
            <a:off x="0" y="864"/>
            <a:ext cx="12193538" cy="685713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DDA4E6A-DBDA-21CD-5874-77ECEDAD4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1C813-3694-020E-9910-F363083D7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57" y="873125"/>
            <a:ext cx="9110566" cy="1153383"/>
          </a:xfrm>
        </p:spPr>
        <p:txBody>
          <a:bodyPr/>
          <a:lstStyle/>
          <a:p>
            <a:r>
              <a:rPr lang="pl-PL" dirty="0"/>
              <a:t>Największe koszty w firmach transportowych według naszych klientów</a:t>
            </a:r>
            <a:endParaRPr lang="en-L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D8E7D3-1828-9125-93FE-A3E2DA1CD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628038" y="3871840"/>
            <a:ext cx="711394" cy="712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308161-395A-92D9-0625-7D6284E3A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3248855" y="3871840"/>
            <a:ext cx="711394" cy="712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F248BB-66D6-200D-A062-1977EE9F9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5902990" y="3871841"/>
            <a:ext cx="711394" cy="7122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F5781-B3FE-F536-E92E-48E74A936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9429" y="4349750"/>
            <a:ext cx="1966912" cy="1635125"/>
          </a:xfrm>
        </p:spPr>
        <p:txBody>
          <a:bodyPr/>
          <a:lstStyle/>
          <a:p>
            <a:r>
              <a:rPr lang="pl-PL" sz="4800" dirty="0"/>
              <a:t>Paliwo</a:t>
            </a:r>
            <a:endParaRPr lang="en-LT" sz="4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12778-78C9-A817-E74E-D67C29F2C6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12405" y="4349750"/>
            <a:ext cx="2501222" cy="1635125"/>
          </a:xfrm>
        </p:spPr>
        <p:txBody>
          <a:bodyPr/>
          <a:lstStyle/>
          <a:p>
            <a:r>
              <a:rPr lang="pl-PL" sz="4800" dirty="0"/>
              <a:t>Kierowcy</a:t>
            </a:r>
            <a:endParaRPr lang="en-LT" sz="4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706CC0-49BB-5E3E-437C-729158D7A2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8373" y="4349750"/>
            <a:ext cx="4496111" cy="1635125"/>
          </a:xfrm>
        </p:spPr>
        <p:txBody>
          <a:bodyPr/>
          <a:lstStyle/>
          <a:p>
            <a:r>
              <a:rPr lang="pl-PL" sz="4800" dirty="0"/>
              <a:t>Auta i ich serwis</a:t>
            </a:r>
            <a:endParaRPr lang="en-LT" sz="4800" dirty="0"/>
          </a:p>
        </p:txBody>
      </p:sp>
      <p:pic>
        <p:nvPicPr>
          <p:cNvPr id="23" name="Graphic 9">
            <a:extLst>
              <a:ext uri="{FF2B5EF4-FFF2-40B4-BE49-F238E27FC236}">
                <a16:creationId xmlns:a16="http://schemas.microsoft.com/office/drawing/2014/main" id="{C7B39AF8-A81E-8C5A-5B13-5056EDCA4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0371" y="3998149"/>
            <a:ext cx="229832" cy="229832"/>
          </a:xfrm>
          <a:prstGeom prst="rect">
            <a:avLst/>
          </a:prstGeom>
        </p:spPr>
      </p:pic>
      <p:pic>
        <p:nvPicPr>
          <p:cNvPr id="24" name="Graphic 10">
            <a:extLst>
              <a:ext uri="{FF2B5EF4-FFF2-40B4-BE49-F238E27FC236}">
                <a16:creationId xmlns:a16="http://schemas.microsoft.com/office/drawing/2014/main" id="{2F1C6EBC-123A-0754-6FF1-53E5656BEA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7148" y="3999381"/>
            <a:ext cx="228600" cy="228600"/>
          </a:xfrm>
          <a:prstGeom prst="rect">
            <a:avLst/>
          </a:prstGeom>
        </p:spPr>
      </p:pic>
      <p:pic>
        <p:nvPicPr>
          <p:cNvPr id="25" name="Graphic 13">
            <a:extLst>
              <a:ext uri="{FF2B5EF4-FFF2-40B4-BE49-F238E27FC236}">
                <a16:creationId xmlns:a16="http://schemas.microsoft.com/office/drawing/2014/main" id="{FFF5C0B1-A88A-DD1E-C72E-EBBBA971F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2396" y="3998149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19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A2C72B6-1641-1AA3-2CCF-3130A85DE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1081" y="4914301"/>
            <a:ext cx="2877128" cy="135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F5435-BE66-13CF-7ADC-EB71E81A7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48" t="61316" r="-25711" b="-22380"/>
          <a:stretch/>
        </p:blipFill>
        <p:spPr>
          <a:xfrm>
            <a:off x="0" y="-76957"/>
            <a:ext cx="12193538" cy="6857136"/>
          </a:xfrm>
          <a:prstGeom prst="rect">
            <a:avLst/>
          </a:prstGeom>
          <a:solidFill>
            <a:srgbClr val="EDEDED"/>
          </a:solidFill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E7E7669-1088-AA38-C720-0531659CBA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3356" r="2335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B69819-92B8-0DD7-0027-01D1E37654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400" dirty="0"/>
              <a:t>Jak usprawnić zarządzanie kosztami w firmach transportowych? Klient nr 1</a:t>
            </a:r>
            <a:endParaRPr lang="en-LT" sz="2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36EC82-CD85-5EBC-E697-67542841B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95336"/>
            <a:ext cx="5724728" cy="4676710"/>
          </a:xfrm>
        </p:spPr>
        <p:txBody>
          <a:bodyPr>
            <a:normAutofit fontScale="85000" lnSpcReduction="20000"/>
          </a:bodyPr>
          <a:lstStyle/>
          <a:p>
            <a:r>
              <a:rPr lang="pl-PL" sz="1600" dirty="0"/>
              <a:t>10 aut, rodzinna, na rynku od 1995</a:t>
            </a:r>
            <a:br>
              <a:rPr lang="pl-PL" sz="1600" dirty="0"/>
            </a:br>
            <a:endParaRPr lang="pl-PL" sz="1600" dirty="0"/>
          </a:p>
          <a:p>
            <a:r>
              <a:rPr lang="pl-PL" sz="1600" dirty="0"/>
              <a:t>Gdzie tankuje? Litwa, Polska, Niemcy, Belgia, tankują ok. 30 000 litrów</a:t>
            </a:r>
            <a:br>
              <a:rPr lang="pl-PL" sz="1600" dirty="0"/>
            </a:br>
            <a:endParaRPr lang="pl-PL" sz="1600" dirty="0"/>
          </a:p>
          <a:p>
            <a:r>
              <a:rPr lang="pl-PL" sz="1600" b="1" dirty="0"/>
              <a:t>Problem? Tankowania kierowców nie tam, gdzie są najlepsze ceny, a tam gdzie jest im po drodze, mają zniżki lub wypada im pauza</a:t>
            </a:r>
            <a:br>
              <a:rPr lang="pl-PL" sz="1600" dirty="0"/>
            </a:br>
            <a:br>
              <a:rPr lang="pl-PL" sz="1600" dirty="0"/>
            </a:br>
            <a:r>
              <a:rPr lang="pl-PL" sz="1600" dirty="0"/>
              <a:t>Rozwiązanie: planowanie tankowania przez spedytora, planistę osobę zarządzającą w oparciu o czas pracy, przyjęte zlecenie oraz ilość paliwa na koniec każdego dnia.</a:t>
            </a:r>
            <a:br>
              <a:rPr lang="pl-PL" sz="1600" dirty="0"/>
            </a:br>
            <a:r>
              <a:rPr lang="pl-PL" sz="1600" dirty="0"/>
              <a:t>Jak: Karty są zablokowane na stałe, tankowanie tylko z potwierdzeniem obecności na zaplanowanej stacji lub potwierdzeniem w aplikacji mobilnej. W oparciu o realne ceny z mapy, które dodatkowo są uwzględniane w zarządzaniu kosztami</a:t>
            </a:r>
            <a:br>
              <a:rPr lang="pl-PL" sz="1600" dirty="0"/>
            </a:br>
            <a:br>
              <a:rPr lang="pl-PL" sz="1600" dirty="0"/>
            </a:br>
            <a:r>
              <a:rPr lang="pl-PL" sz="1600" b="1" dirty="0"/>
              <a:t>Wnioski: </a:t>
            </a:r>
            <a:br>
              <a:rPr lang="pl-PL" sz="1600" b="1" dirty="0"/>
            </a:br>
            <a:r>
              <a:rPr lang="pl-PL" sz="1600" b="1" dirty="0"/>
              <a:t>- przy małej flocie wdrożenie zaplanowanych </a:t>
            </a:r>
            <a:r>
              <a:rPr lang="pl-PL" sz="1600" b="1" dirty="0" err="1"/>
              <a:t>tankowań</a:t>
            </a:r>
            <a:r>
              <a:rPr lang="pl-PL" sz="1600" b="1" dirty="0"/>
              <a:t> eliminuje wyższe ceny i brak zniżek czyli przynosi realne oszczędności</a:t>
            </a:r>
            <a:br>
              <a:rPr lang="pl-PL" sz="1600" b="1" dirty="0"/>
            </a:br>
            <a:r>
              <a:rPr lang="pl-PL" sz="1600" b="1" dirty="0"/>
              <a:t>- wprowadza tankowania w oparciu o trasy tranzytowe najczęściej uczęszczane przez firmę czyli przewidywalność</a:t>
            </a:r>
            <a:br>
              <a:rPr lang="pl-PL" sz="1600" b="1" dirty="0"/>
            </a:br>
            <a:r>
              <a:rPr lang="pl-PL" sz="1600" b="1" dirty="0"/>
              <a:t>- eliminuje tankowanie bez potwierdzenia z osobą zarządzającą</a:t>
            </a:r>
            <a:br>
              <a:rPr lang="pl-PL" sz="1600" b="1" dirty="0"/>
            </a:br>
            <a:r>
              <a:rPr lang="pl-PL" sz="1600" b="1" dirty="0"/>
              <a:t>Matematyka: jedno tankowanie z różnicą 20 gr, to koszt 1200x0,2=240 </a:t>
            </a:r>
            <a:r>
              <a:rPr lang="pl-PL" sz="1600" b="1" dirty="0" err="1"/>
              <a:t>pln</a:t>
            </a:r>
            <a:br>
              <a:rPr lang="pl-PL" dirty="0"/>
            </a:br>
            <a:endParaRPr lang="en-LT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2C70B68-2605-5B73-FABD-65416EE5C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7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3D5EE-BF94-7A1A-AB37-0B74A6B7E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FDD0069-49F2-05B0-F5E8-016C327EA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1081" y="4914301"/>
            <a:ext cx="2877128" cy="135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30E5A9-F43D-B362-F262-84B23ED64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48" t="61316" r="-25711" b="-22380"/>
          <a:stretch/>
        </p:blipFill>
        <p:spPr>
          <a:xfrm>
            <a:off x="0" y="-76957"/>
            <a:ext cx="12193538" cy="6857136"/>
          </a:xfrm>
          <a:prstGeom prst="rect">
            <a:avLst/>
          </a:prstGeom>
          <a:solidFill>
            <a:srgbClr val="EDEDE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9BF1C4-79EB-A6F1-F2F0-A705835DB8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400" dirty="0"/>
              <a:t>Jak usprawnić zarządzanie kosztami w firmach transportowych? Klient nr 2</a:t>
            </a:r>
            <a:endParaRPr lang="en-LT" sz="2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7946CE2-0D84-659C-CBA9-B82606F4F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95336"/>
            <a:ext cx="5724728" cy="4676710"/>
          </a:xfrm>
        </p:spPr>
        <p:txBody>
          <a:bodyPr>
            <a:normAutofit fontScale="85000" lnSpcReduction="20000"/>
          </a:bodyPr>
          <a:lstStyle/>
          <a:p>
            <a:r>
              <a:rPr lang="pl-PL" sz="1600" dirty="0"/>
              <a:t>60 aut, rodzinna, na rynku od 1999</a:t>
            </a:r>
            <a:br>
              <a:rPr lang="pl-PL" sz="1600" dirty="0"/>
            </a:br>
            <a:endParaRPr lang="pl-PL" sz="1600" dirty="0"/>
          </a:p>
          <a:p>
            <a:r>
              <a:rPr lang="pl-PL" sz="1600" dirty="0"/>
              <a:t>Gdzie tankuje? Polska, Belgia, Hiszpania, tankują ok. 180 000 litrów, na bazie ok. 110000 a reszta w Unii</a:t>
            </a:r>
            <a:br>
              <a:rPr lang="pl-PL" sz="1600" dirty="0"/>
            </a:br>
            <a:endParaRPr lang="pl-PL" sz="1600" dirty="0"/>
          </a:p>
          <a:p>
            <a:r>
              <a:rPr lang="pl-PL" sz="1600" b="1" dirty="0"/>
              <a:t>Problem? Ceny na stacji są inne niż na fakturze</a:t>
            </a:r>
            <a:br>
              <a:rPr lang="pl-PL" sz="1600" dirty="0"/>
            </a:br>
            <a:br>
              <a:rPr lang="pl-PL" sz="1600" dirty="0"/>
            </a:br>
            <a:r>
              <a:rPr lang="pl-PL" sz="1600" dirty="0"/>
              <a:t>Rozwiązanie: księgowy lub osoba zarządzająca weryfikuje każdą zbiorczą fakturę z ustalonymi cenami i zniżkami uwzględniając koszty dodatkowe jak koszt wydania karty, przeliczenie walutowe, koszty obsługi zadłużenia</a:t>
            </a:r>
            <a:br>
              <a:rPr lang="pl-PL" sz="1600" dirty="0"/>
            </a:br>
            <a:endParaRPr lang="pl-PL" sz="1600" dirty="0"/>
          </a:p>
          <a:p>
            <a:r>
              <a:rPr lang="pl-PL" sz="1600" dirty="0"/>
              <a:t>Jak: Każde tankowanie po dokonaniu wyboru ma dopisaną cenę z dnia tankowania w rozliczeniu miesiąca i jest porównane z fakturą zbiorczą</a:t>
            </a:r>
            <a:br>
              <a:rPr lang="pl-PL" sz="1600" dirty="0"/>
            </a:br>
            <a:br>
              <a:rPr lang="pl-PL" sz="1600" b="1" dirty="0"/>
            </a:br>
            <a:r>
              <a:rPr lang="pl-PL" sz="1600" b="1" dirty="0"/>
              <a:t>Wnioski: </a:t>
            </a:r>
            <a:br>
              <a:rPr lang="pl-PL" sz="1600" dirty="0"/>
            </a:br>
            <a:r>
              <a:rPr lang="pl-PL" sz="1600" b="1" dirty="0"/>
              <a:t>- kontrola wydatków na paliwo poprzez sprawdzanie dokumentów i w oparciu o cenę z dnia tankowania</a:t>
            </a:r>
            <a:br>
              <a:rPr lang="pl-PL" sz="1600" b="1" dirty="0"/>
            </a:br>
            <a:r>
              <a:rPr lang="pl-PL" sz="1600" b="1" dirty="0"/>
              <a:t>- stałe sprawdzanie kosztów i wdrożenie procesów z tym związanych przynosi natychmiastową poprawę i wprowadza porządek w zarządzaniu</a:t>
            </a:r>
            <a:br>
              <a:rPr lang="pl-PL" sz="1600" b="1" dirty="0"/>
            </a:br>
            <a:r>
              <a:rPr lang="pl-PL" sz="1600" b="1" dirty="0"/>
              <a:t>- długoterminowo taka praktyka wpływa na płynność oraz na przejrzystość kosztów</a:t>
            </a:r>
            <a:br>
              <a:rPr lang="pl-PL" dirty="0"/>
            </a:br>
            <a:endParaRPr lang="en-LT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DCFAF22-9BB8-524D-0FC0-B4F68FFFD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CD985FB-71A2-1F16-EA56-DBFC83FFCC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rcRect l="147" r="147"/>
          <a:stretch>
            <a:fillRect/>
          </a:stretch>
        </p:blipFill>
        <p:spPr>
          <a:xfrm>
            <a:off x="6710363" y="0"/>
            <a:ext cx="5481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0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EB236-BE0E-502F-054B-69C58880F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8B23C73-C4AD-DE8C-5270-3098021DA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1081" y="4914301"/>
            <a:ext cx="2877128" cy="135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38AD1-FCFF-8BB7-6B76-53F26F91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48" t="61316" r="-25711" b="-22380"/>
          <a:stretch/>
        </p:blipFill>
        <p:spPr>
          <a:xfrm>
            <a:off x="0" y="-76957"/>
            <a:ext cx="12193538" cy="6857136"/>
          </a:xfrm>
          <a:prstGeom prst="rect">
            <a:avLst/>
          </a:prstGeom>
          <a:solidFill>
            <a:srgbClr val="EDEDE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D9423D-E4A0-9CA8-9DD7-7D9BE571BB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400" dirty="0"/>
              <a:t>Jak usprawnić zarządzanie kosztami w firmach transportowych? Klient nr 3</a:t>
            </a:r>
            <a:endParaRPr lang="en-LT" sz="2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E5A2291-D8DD-464F-515B-3983C8A1A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95336"/>
            <a:ext cx="5724728" cy="4676710"/>
          </a:xfrm>
        </p:spPr>
        <p:txBody>
          <a:bodyPr>
            <a:normAutofit fontScale="92500" lnSpcReduction="20000"/>
          </a:bodyPr>
          <a:lstStyle/>
          <a:p>
            <a:r>
              <a:rPr lang="pl-PL" sz="1600" dirty="0"/>
              <a:t>20 aut, rodzinna, na rynku od 2008</a:t>
            </a:r>
            <a:br>
              <a:rPr lang="pl-PL" sz="1600" dirty="0"/>
            </a:br>
            <a:endParaRPr lang="pl-PL" sz="1600" dirty="0"/>
          </a:p>
          <a:p>
            <a:r>
              <a:rPr lang="pl-PL" sz="1600" dirty="0"/>
              <a:t>Gdzie tankuje? Litwa, Polska, Niemcy, Belgia, tankują ok. 30 000 litrów</a:t>
            </a:r>
            <a:br>
              <a:rPr lang="pl-PL" sz="1600" dirty="0"/>
            </a:br>
            <a:endParaRPr lang="pl-PL" sz="1600" dirty="0"/>
          </a:p>
          <a:p>
            <a:r>
              <a:rPr lang="pl-PL" sz="1600" b="1" dirty="0"/>
              <a:t>Problem? Zarządzanie kosztami przy wyliczaniu stawki za fracht</a:t>
            </a:r>
          </a:p>
          <a:p>
            <a:br>
              <a:rPr lang="pl-PL" sz="1600" dirty="0"/>
            </a:br>
            <a:r>
              <a:rPr lang="pl-PL" sz="1600" dirty="0"/>
              <a:t>Rozwiązanie: przeliczenie wszystkich kosztów na kilometr: paliwo, pracownicy, leasingi, wyjazdy służbowe, opłaty drogowe, kawa – wszystkie jakie ma firma</a:t>
            </a:r>
          </a:p>
          <a:p>
            <a:br>
              <a:rPr lang="pl-PL" sz="1600" dirty="0"/>
            </a:br>
            <a:r>
              <a:rPr lang="pl-PL" sz="1600" dirty="0"/>
              <a:t>Jak: sumujemy koszty firmy i dzielimy na ilość kilometrów floty w miesiącu</a:t>
            </a:r>
            <a:br>
              <a:rPr lang="pl-PL" sz="1600" dirty="0"/>
            </a:br>
            <a:br>
              <a:rPr lang="pl-PL" sz="1600" dirty="0"/>
            </a:br>
            <a:r>
              <a:rPr lang="pl-PL" sz="1600" b="1" dirty="0"/>
              <a:t>Wnioski: </a:t>
            </a:r>
            <a:br>
              <a:rPr lang="pl-PL" sz="1600" b="1" dirty="0"/>
            </a:br>
            <a:r>
              <a:rPr lang="pl-PL" sz="1600" b="1" dirty="0"/>
              <a:t>- dzięki znajomości kosztu na kilometr jasno wiadomo jaki jest poziom poniżej, którego generuje się stratę</a:t>
            </a:r>
          </a:p>
          <a:p>
            <a:r>
              <a:rPr lang="pl-PL" sz="1600" b="1" dirty="0"/>
              <a:t>- jasna linia wyznaczająca negocjacje</a:t>
            </a:r>
          </a:p>
          <a:p>
            <a:r>
              <a:rPr lang="pl-PL" sz="1600" b="1" dirty="0"/>
              <a:t>- prawdziwa znajomość kosztów daje możliwość szukania kolejnych potencjalnych biznesów – handel autami, spedycja, magazynowanie itd.</a:t>
            </a:r>
          </a:p>
          <a:p>
            <a:pPr marL="285750" indent="-285750">
              <a:buFontTx/>
              <a:buChar char="-"/>
            </a:pPr>
            <a:endParaRPr lang="en-LT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20911CA-1ABE-D2AF-65DD-7488294B6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4FEB583-9BD2-DC6F-6567-643F40BF51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rcRect t="5322" b="5322"/>
          <a:stretch>
            <a:fillRect/>
          </a:stretch>
        </p:blipFill>
        <p:spPr>
          <a:xfrm>
            <a:off x="6710363" y="0"/>
            <a:ext cx="5481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54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3DBEB48-EFE8-E003-627E-19A876EC6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" t="9" r="25358" b="25601"/>
          <a:stretch/>
        </p:blipFill>
        <p:spPr>
          <a:xfrm>
            <a:off x="-4454" y="864"/>
            <a:ext cx="12193538" cy="685713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DDA4E6A-DBDA-21CD-5874-77ECEDAD4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8351" y="323226"/>
            <a:ext cx="1791536" cy="845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1C813-3694-020E-9910-F363083D7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80" y="443832"/>
            <a:ext cx="6998043" cy="724838"/>
          </a:xfrm>
        </p:spPr>
        <p:txBody>
          <a:bodyPr/>
          <a:lstStyle/>
          <a:p>
            <a:r>
              <a:rPr lang="pl-PL" b="1" dirty="0">
                <a:latin typeface="Mersad Thin"/>
              </a:rPr>
              <a:t>Kim jesteśmy?</a:t>
            </a:r>
            <a:endParaRPr lang="en-LT" b="1" dirty="0">
              <a:latin typeface="Mersad Thin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D4BD71-D103-D33B-1398-2281EBA8A8C3}"/>
              </a:ext>
            </a:extLst>
          </p:cNvPr>
          <p:cNvGrpSpPr/>
          <p:nvPr/>
        </p:nvGrpSpPr>
        <p:grpSpPr>
          <a:xfrm>
            <a:off x="1929814" y="4978336"/>
            <a:ext cx="4705974" cy="807688"/>
            <a:chOff x="-611023" y="1683390"/>
            <a:chExt cx="8184216" cy="1509394"/>
          </a:xfrm>
        </p:grpSpPr>
        <p:pic>
          <p:nvPicPr>
            <p:cNvPr id="27" name="Picture 2" descr="SusijÄs vaizdas">
              <a:extLst>
                <a:ext uri="{FF2B5EF4-FFF2-40B4-BE49-F238E27FC236}">
                  <a16:creationId xmlns:a16="http://schemas.microsoft.com/office/drawing/2014/main" id="{F820A116-306B-0D2B-3E71-55BC0FC1E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1023" y="1683390"/>
              <a:ext cx="1509394" cy="1509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Vaizdo rezultatas pagal uÅ¾klausÄ âToll roads pngâ">
              <a:extLst>
                <a:ext uri="{FF2B5EF4-FFF2-40B4-BE49-F238E27FC236}">
                  <a16:creationId xmlns:a16="http://schemas.microsoft.com/office/drawing/2014/main" id="{46924211-0A8B-EB77-D716-BC5F0AF08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130" y="1925824"/>
              <a:ext cx="1060806" cy="1060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SusijÄs vaizdas">
              <a:extLst>
                <a:ext uri="{FF2B5EF4-FFF2-40B4-BE49-F238E27FC236}">
                  <a16:creationId xmlns:a16="http://schemas.microsoft.com/office/drawing/2014/main" id="{F219E261-292F-B544-4AD5-B6E6E96E0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1414" y="1851508"/>
              <a:ext cx="1321779" cy="132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AD9ED4D-F7BE-A823-5D0A-57CC2CDA6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1733" y="4844995"/>
            <a:ext cx="881305" cy="88130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3B63734-48FF-C558-EC44-3CB643E1A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806" y="2101819"/>
            <a:ext cx="9107993" cy="1504322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Montserrat Light" pitchFamily="2" charset="-70"/>
              </a:rPr>
              <a:t>Od 12 lat na rynku z siedzibą w Wilnie, na Litwie. Naszym celem jest bycie technologicznym parterem w zakresie kart paliwowych, opłat drogowych oraz innowacji związanych z dostarczaniem tych usług</a:t>
            </a:r>
            <a:endParaRPr lang="en-GB" sz="2000" b="1" dirty="0">
              <a:latin typeface="Mersad Thin"/>
            </a:endParaRPr>
          </a:p>
          <a:p>
            <a:endParaRPr lang="en-GB" sz="1800" b="1" dirty="0">
              <a:latin typeface="Mersad Thin"/>
            </a:endParaRPr>
          </a:p>
          <a:p>
            <a:endParaRPr lang="en-GB" sz="1800" b="1" dirty="0">
              <a:latin typeface="Mersad Thin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23C7D0-7D76-3518-E282-1DF142942381}"/>
              </a:ext>
            </a:extLst>
          </p:cNvPr>
          <p:cNvSpPr txBox="1"/>
          <p:nvPr/>
        </p:nvSpPr>
        <p:spPr>
          <a:xfrm>
            <a:off x="1929814" y="5778551"/>
            <a:ext cx="769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latin typeface="Montserrat Light" pitchFamily="2" charset="-70"/>
              </a:rPr>
              <a:t>Paliwa</a:t>
            </a:r>
            <a:endParaRPr lang="en-US" b="1" dirty="0">
              <a:latin typeface="Mersad Thin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750C77-0A43-50E9-75B7-67B6E0B9D6DB}"/>
              </a:ext>
            </a:extLst>
          </p:cNvPr>
          <p:cNvSpPr txBox="1"/>
          <p:nvPr/>
        </p:nvSpPr>
        <p:spPr>
          <a:xfrm>
            <a:off x="3518911" y="5778550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latin typeface="Montserrat Light" pitchFamily="2" charset="-70"/>
              </a:rPr>
              <a:t>Opłaty drogowe</a:t>
            </a:r>
            <a:r>
              <a:rPr lang="en-US" sz="1400" b="1" dirty="0">
                <a:latin typeface="Mersad Thin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45EA10-0FA5-BD76-D095-8FB275D83851}"/>
              </a:ext>
            </a:extLst>
          </p:cNvPr>
          <p:cNvSpPr txBox="1"/>
          <p:nvPr/>
        </p:nvSpPr>
        <p:spPr>
          <a:xfrm>
            <a:off x="5278585" y="5785861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>
                <a:latin typeface="Montserrat Light" pitchFamily="2" charset="-70"/>
              </a:rPr>
              <a:t>Zwrot </a:t>
            </a:r>
            <a:r>
              <a:rPr lang="pl-PL" sz="1400" b="1" dirty="0" err="1">
                <a:latin typeface="Montserrat Light" pitchFamily="2" charset="-70"/>
              </a:rPr>
              <a:t>VATu</a:t>
            </a:r>
            <a:r>
              <a:rPr lang="pl-PL" sz="1400" b="1" dirty="0">
                <a:latin typeface="Montserrat Light" pitchFamily="2" charset="-70"/>
              </a:rPr>
              <a:t> i akcyzy</a:t>
            </a:r>
            <a:endParaRPr lang="en-US" sz="1400" b="1" dirty="0">
              <a:latin typeface="Mersad Thin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D29E1D-0606-08FA-56FE-AE30094D6B76}"/>
              </a:ext>
            </a:extLst>
          </p:cNvPr>
          <p:cNvSpPr txBox="1"/>
          <p:nvPr/>
        </p:nvSpPr>
        <p:spPr>
          <a:xfrm>
            <a:off x="7973697" y="5785861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latin typeface="Montserrat Light" pitchFamily="2" charset="-70"/>
              </a:rPr>
              <a:t>Technologia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AB247-2371-7F3D-D9AC-8D9F72542446}"/>
              </a:ext>
            </a:extLst>
          </p:cNvPr>
          <p:cNvSpPr txBox="1"/>
          <p:nvPr/>
        </p:nvSpPr>
        <p:spPr>
          <a:xfrm>
            <a:off x="855133" y="4131733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Montserrat Light" pitchFamily="2" charset="-70"/>
              </a:rPr>
              <a:t>Czym się zajmujemy</a:t>
            </a:r>
            <a:r>
              <a:rPr lang="en-US" sz="2400" b="1" dirty="0">
                <a:latin typeface="Mersad Thin"/>
              </a:rPr>
              <a:t>:</a:t>
            </a:r>
            <a:endParaRPr lang="en-GB" sz="2400" b="1" dirty="0">
              <a:latin typeface="Mersad Thin"/>
            </a:endParaRPr>
          </a:p>
        </p:txBody>
      </p:sp>
    </p:spTree>
    <p:extLst>
      <p:ext uri="{BB962C8B-B14F-4D97-AF65-F5344CB8AC3E}">
        <p14:creationId xmlns:p14="http://schemas.microsoft.com/office/powerpoint/2010/main" val="399359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E8B833-CDDE-FB58-696B-2686C4D0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48" t="61316" r="-25711" b="-22380"/>
          <a:stretch/>
        </p:blipFill>
        <p:spPr>
          <a:xfrm>
            <a:off x="-1538" y="0"/>
            <a:ext cx="12193538" cy="6857136"/>
          </a:xfrm>
          <a:prstGeom prst="rect">
            <a:avLst/>
          </a:prstGeom>
          <a:solidFill>
            <a:srgbClr val="EDEDE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B8C66E-DB10-D5E6-97C7-2F7184C05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57" y="334651"/>
            <a:ext cx="8462776" cy="1815882"/>
          </a:xfrm>
        </p:spPr>
        <p:txBody>
          <a:bodyPr/>
          <a:lstStyle/>
          <a:p>
            <a:r>
              <a:rPr lang="pl-PL" dirty="0">
                <a:latin typeface="Mersad Thin"/>
              </a:rPr>
              <a:t>Przejrzyste ceny na mapie online i brak dodatkowych opłat</a:t>
            </a:r>
            <a:endParaRPr lang="en-LT" dirty="0">
              <a:latin typeface="Mersad Thin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24D01AC-6CFD-E6E8-E151-75D26641E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8965" y="685645"/>
            <a:ext cx="1791536" cy="8454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EB5DFC-F6CF-E762-A74F-5B643CA6446A}"/>
              </a:ext>
            </a:extLst>
          </p:cNvPr>
          <p:cNvGrpSpPr/>
          <p:nvPr/>
        </p:nvGrpSpPr>
        <p:grpSpPr>
          <a:xfrm>
            <a:off x="6850385" y="1390492"/>
            <a:ext cx="4925895" cy="3687929"/>
            <a:chOff x="5299614" y="1375118"/>
            <a:chExt cx="5122852" cy="4335346"/>
          </a:xfrm>
        </p:grpSpPr>
        <p:pic>
          <p:nvPicPr>
            <p:cNvPr id="9" name="Picture 8" descr="A screenshot of a map&#10;&#10;Description automatically generated">
              <a:extLst>
                <a:ext uri="{FF2B5EF4-FFF2-40B4-BE49-F238E27FC236}">
                  <a16:creationId xmlns:a16="http://schemas.microsoft.com/office/drawing/2014/main" id="{A9BD41F0-495E-4274-27B4-E9BDB0312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5583" y="1765059"/>
              <a:ext cx="4666026" cy="2786655"/>
            </a:xfrm>
            <a:prstGeom prst="rect">
              <a:avLst/>
            </a:prstGeom>
          </p:spPr>
        </p:pic>
        <p:pic>
          <p:nvPicPr>
            <p:cNvPr id="2" name="Picture 6" descr="Monitor Apple transparent PNG - StickPNG">
              <a:extLst>
                <a:ext uri="{FF2B5EF4-FFF2-40B4-BE49-F238E27FC236}">
                  <a16:creationId xmlns:a16="http://schemas.microsoft.com/office/drawing/2014/main" id="{D6E20D0D-2AA2-031B-D4B4-FB90A1B01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9614" y="1375118"/>
              <a:ext cx="5122852" cy="4335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596EE9-098A-BAD1-20E1-82BEDF7747A6}"/>
              </a:ext>
            </a:extLst>
          </p:cNvPr>
          <p:cNvGrpSpPr/>
          <p:nvPr/>
        </p:nvGrpSpPr>
        <p:grpSpPr>
          <a:xfrm>
            <a:off x="10040716" y="4822255"/>
            <a:ext cx="2151284" cy="2034881"/>
            <a:chOff x="9570501" y="4236501"/>
            <a:chExt cx="2621499" cy="26214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D476DB-3768-D0BA-4BB6-71B095E81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283" t="16307" r="69613" b="36546"/>
            <a:stretch/>
          </p:blipFill>
          <p:spPr>
            <a:xfrm>
              <a:off x="10244868" y="4328599"/>
              <a:ext cx="866079" cy="1861692"/>
            </a:xfrm>
            <a:prstGeom prst="rect">
              <a:avLst/>
            </a:prstGeom>
          </p:spPr>
        </p:pic>
        <p:pic>
          <p:nvPicPr>
            <p:cNvPr id="13" name="Picture 10" descr="Iphone PNGs for Free Download">
              <a:extLst>
                <a:ext uri="{FF2B5EF4-FFF2-40B4-BE49-F238E27FC236}">
                  <a16:creationId xmlns:a16="http://schemas.microsoft.com/office/drawing/2014/main" id="{2CE6A160-FA05-7A35-455D-ABC388B5E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0501" y="4236501"/>
              <a:ext cx="2621499" cy="2621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8FF94E0-9949-5265-F038-7257B979AC86}"/>
              </a:ext>
            </a:extLst>
          </p:cNvPr>
          <p:cNvSpPr txBox="1"/>
          <p:nvPr/>
        </p:nvSpPr>
        <p:spPr>
          <a:xfrm>
            <a:off x="988828" y="3004013"/>
            <a:ext cx="499367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Mersad Thin"/>
              </a:rPr>
              <a:t>Ceny odświeżają się codziennie</a:t>
            </a:r>
            <a:endParaRPr lang="en-US" sz="2800" dirty="0">
              <a:latin typeface="Mersad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Mersad Thin"/>
              </a:rPr>
              <a:t>Cena z mapy jest na fakturze</a:t>
            </a:r>
            <a:endParaRPr lang="en-US" sz="2800" dirty="0">
              <a:latin typeface="Mersad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Mersad Thin"/>
              </a:rPr>
              <a:t>Płatności mobilne</a:t>
            </a:r>
            <a:endParaRPr lang="en-US" sz="2800" dirty="0">
              <a:latin typeface="Mersad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Mersad Thin"/>
            </a:endParaRPr>
          </a:p>
        </p:txBody>
      </p:sp>
    </p:spTree>
    <p:extLst>
      <p:ext uri="{BB962C8B-B14F-4D97-AF65-F5344CB8AC3E}">
        <p14:creationId xmlns:p14="http://schemas.microsoft.com/office/powerpoint/2010/main" val="1201649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RT Partner colors">
      <a:dk1>
        <a:srgbClr val="000000"/>
      </a:dk1>
      <a:lt1>
        <a:srgbClr val="FFFFFF"/>
      </a:lt1>
      <a:dk2>
        <a:srgbClr val="DB2628"/>
      </a:dk2>
      <a:lt2>
        <a:srgbClr val="FABC00"/>
      </a:lt2>
      <a:accent1>
        <a:srgbClr val="C4C4C4"/>
      </a:accent1>
      <a:accent2>
        <a:srgbClr val="E8E8E8"/>
      </a:accent2>
      <a:accent3>
        <a:srgbClr val="C6C6C6"/>
      </a:accent3>
      <a:accent4>
        <a:srgbClr val="7D7F7F"/>
      </a:accent4>
      <a:accent5>
        <a:srgbClr val="3A3A3A"/>
      </a:accent5>
      <a:accent6>
        <a:srgbClr val="000000"/>
      </a:accent6>
      <a:hlink>
        <a:srgbClr val="DB2628"/>
      </a:hlink>
      <a:folHlink>
        <a:srgbClr val="FAB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d76fea-2d7b-4b59-bb59-6166a936aba9">
      <Terms xmlns="http://schemas.microsoft.com/office/infopath/2007/PartnerControls"/>
    </lcf76f155ced4ddcb4097134ff3c332f>
    <TaxCatchAll xmlns="375f985e-700a-4a8e-8a97-b34c54dd5dd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0D2C5027E72A4CBACFD50AA3C0DE78" ma:contentTypeVersion="13" ma:contentTypeDescription="Create a new document." ma:contentTypeScope="" ma:versionID="e291e9d2df4fb23aaaacfeee29bb944d">
  <xsd:schema xmlns:xsd="http://www.w3.org/2001/XMLSchema" xmlns:xs="http://www.w3.org/2001/XMLSchema" xmlns:p="http://schemas.microsoft.com/office/2006/metadata/properties" xmlns:ns2="dad76fea-2d7b-4b59-bb59-6166a936aba9" xmlns:ns3="375f985e-700a-4a8e-8a97-b34c54dd5dd8" targetNamespace="http://schemas.microsoft.com/office/2006/metadata/properties" ma:root="true" ma:fieldsID="a67392b6a59e729461d2c3a3498ffd34" ns2:_="" ns3:_="">
    <xsd:import namespace="dad76fea-2d7b-4b59-bb59-6166a936aba9"/>
    <xsd:import namespace="375f985e-700a-4a8e-8a97-b34c54dd5d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76fea-2d7b-4b59-bb59-6166a936ab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38b94b7-d77c-4d1c-a605-df23a07728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f985e-700a-4a8e-8a97-b34c54dd5dd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a9fd1a9-9d5b-4248-8873-39d8c17a74ce}" ma:internalName="TaxCatchAll" ma:showField="CatchAllData" ma:web="375f985e-700a-4a8e-8a97-b34c54dd5d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025B67-3F3D-44FD-B50B-0E36FB1931D4}">
  <ds:schemaRefs>
    <ds:schemaRef ds:uri="http://schemas.microsoft.com/office/2006/metadata/properties"/>
    <ds:schemaRef ds:uri="http://schemas.microsoft.com/office/infopath/2007/PartnerControls"/>
    <ds:schemaRef ds:uri="dad76fea-2d7b-4b59-bb59-6166a936aba9"/>
    <ds:schemaRef ds:uri="375f985e-700a-4a8e-8a97-b34c54dd5dd8"/>
  </ds:schemaRefs>
</ds:datastoreItem>
</file>

<file path=customXml/itemProps2.xml><?xml version="1.0" encoding="utf-8"?>
<ds:datastoreItem xmlns:ds="http://schemas.openxmlformats.org/officeDocument/2006/customXml" ds:itemID="{3657043B-CA8B-43D7-B4F2-F40E52EC5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d76fea-2d7b-4b59-bb59-6166a936aba9"/>
    <ds:schemaRef ds:uri="375f985e-700a-4a8e-8a97-b34c54dd5d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D1CA65-14F0-46E6-800F-683C13B6FF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3136</TotalTime>
  <Words>732</Words>
  <Application>Microsoft Office PowerPoint</Application>
  <PresentationFormat>Panoramiczny</PresentationFormat>
  <Paragraphs>62</Paragraphs>
  <Slides>13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Montserrat Light</vt:lpstr>
      <vt:lpstr>Arial</vt:lpstr>
      <vt:lpstr>Mersad Thin</vt:lpstr>
      <vt:lpstr>Calibri</vt:lpstr>
      <vt:lpstr>Office Theme</vt:lpstr>
      <vt:lpstr>Poradnik – jak cyfrowa karta paliwowa usprawnia nadzór nad kosztami firm transportowych</vt:lpstr>
      <vt:lpstr>Prezentacja programu PowerPoint</vt:lpstr>
      <vt:lpstr>Prezentacja programu PowerPoint</vt:lpstr>
      <vt:lpstr>Największe koszty w firmach transportowych według naszych klientów</vt:lpstr>
      <vt:lpstr>Jak usprawnić zarządzanie kosztami w firmach transportowych? Klient nr 1</vt:lpstr>
      <vt:lpstr>Jak usprawnić zarządzanie kosztami w firmach transportowych? Klient nr 2</vt:lpstr>
      <vt:lpstr>Jak usprawnić zarządzanie kosztami w firmach transportowych? Klient nr 3</vt:lpstr>
      <vt:lpstr>Kim jesteśmy?</vt:lpstr>
      <vt:lpstr>Przejrzyste ceny na mapie online i brak dodatkowych opłat</vt:lpstr>
      <vt:lpstr>Bezpieczne karty</vt:lpstr>
      <vt:lpstr>Wsparcie Klienta</vt:lpstr>
      <vt:lpstr>Zostań naszym Klientem! Zapraszamy do stoiska</vt:lpstr>
      <vt:lpstr>BONUS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consectetur adipiscing elit.</dc:title>
  <dc:creator>Rugilė Lilytė</dc:creator>
  <cp:lastModifiedBy>CRT Partner | Pawel Szewczuk</cp:lastModifiedBy>
  <cp:revision>18</cp:revision>
  <dcterms:created xsi:type="dcterms:W3CDTF">2023-09-17T05:49:13Z</dcterms:created>
  <dcterms:modified xsi:type="dcterms:W3CDTF">2025-03-11T17:54:01Z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0x010100E70D2C5027E72A4CBACFD50AA3C0DE78</vt:lpwstr>
  </property>
  <property fmtid="{D5CDD505-2E9C-101B-9397-08002B2CF9AE}" pid="3" name="MediaServiceImageTags">
    <vt:lpwstr/>
  </property>
</Properties>
</file>