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8" r:id="rId1"/>
  </p:sldMasterIdLst>
  <p:notesMasterIdLst>
    <p:notesMasterId r:id="rId42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82" r:id="rId15"/>
    <p:sldId id="271" r:id="rId16"/>
    <p:sldId id="283" r:id="rId17"/>
    <p:sldId id="284" r:id="rId18"/>
    <p:sldId id="285" r:id="rId19"/>
    <p:sldId id="279" r:id="rId20"/>
    <p:sldId id="286" r:id="rId21"/>
    <p:sldId id="287" r:id="rId22"/>
    <p:sldId id="276" r:id="rId23"/>
    <p:sldId id="288" r:id="rId24"/>
    <p:sldId id="289" r:id="rId25"/>
    <p:sldId id="290" r:id="rId26"/>
    <p:sldId id="291" r:id="rId27"/>
    <p:sldId id="280" r:id="rId28"/>
    <p:sldId id="302" r:id="rId29"/>
    <p:sldId id="303" r:id="rId30"/>
    <p:sldId id="292" r:id="rId31"/>
    <p:sldId id="278" r:id="rId32"/>
    <p:sldId id="297" r:id="rId33"/>
    <p:sldId id="296" r:id="rId34"/>
    <p:sldId id="298" r:id="rId35"/>
    <p:sldId id="299" r:id="rId36"/>
    <p:sldId id="300" r:id="rId37"/>
    <p:sldId id="277" r:id="rId38"/>
    <p:sldId id="304" r:id="rId39"/>
    <p:sldId id="305" r:id="rId40"/>
    <p:sldId id="28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ED2E2"/>
          </a:solidFill>
        </a:fill>
      </a:tcStyle>
    </a:wholeTbl>
    <a:band2H>
      <a:tcTxStyle/>
      <a:tcStyle>
        <a:tcBdr/>
        <a:fill>
          <a:solidFill>
            <a:srgbClr val="E8EAF1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7EF"/>
          </a:solidFill>
        </a:fill>
      </a:tcStyle>
    </a:wholeTbl>
    <a:band2H>
      <a:tcTxStyle/>
      <a:tcStyle>
        <a:tcBdr/>
        <a:fill>
          <a:solidFill>
            <a:srgbClr val="E7EC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DBDF"/>
          </a:solidFill>
        </a:fill>
      </a:tcStyle>
    </a:wholeTbl>
    <a:band2H>
      <a:tcTxStyle/>
      <a:tcStyle>
        <a:tcBdr/>
        <a:fill>
          <a:solidFill>
            <a:srgbClr val="EFEE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2" d="100"/>
          <a:sy n="152" d="100"/>
        </p:scale>
        <p:origin x="6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5" name="Shape 15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17599" y="1577979"/>
            <a:ext cx="11355300" cy="4488388"/>
          </a:xfrm>
        </p:spPr>
        <p:txBody>
          <a:bodyPr/>
          <a:lstStyle>
            <a:lvl1pPr>
              <a:defRPr/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/>
            </a:lvl6pPr>
          </a:lstStyle>
          <a:p>
            <a:pPr lvl="0"/>
            <a:r>
              <a:rPr lang="pl-PL" noProof="0" dirty="0"/>
              <a:t>Kliknij, aby edytować tekst</a:t>
            </a:r>
          </a:p>
          <a:p>
            <a:pPr lvl="1"/>
            <a:r>
              <a:rPr lang="pl-PL" noProof="0" dirty="0"/>
              <a:t>Drugi poziom</a:t>
            </a:r>
          </a:p>
          <a:p>
            <a:pPr lvl="2"/>
            <a:r>
              <a:rPr lang="pl-PL" noProof="0" dirty="0"/>
              <a:t>Trzeci poziom</a:t>
            </a:r>
          </a:p>
          <a:p>
            <a:pPr lvl="3"/>
            <a:r>
              <a:rPr lang="pl-PL" noProof="0" dirty="0"/>
              <a:t>Czwarty poziom</a:t>
            </a:r>
          </a:p>
          <a:p>
            <a:pPr lvl="4"/>
            <a:r>
              <a:rPr lang="pl-PL" noProof="0" dirty="0"/>
              <a:t>Piąty poziom</a:t>
            </a:r>
          </a:p>
          <a:p>
            <a:pPr lvl="5"/>
            <a:r>
              <a:rPr lang="pl-PL" noProof="0" dirty="0"/>
              <a:t>Szósty poziom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17599" y="407886"/>
            <a:ext cx="11353800" cy="988483"/>
          </a:xfrm>
        </p:spPr>
        <p:txBody>
          <a:bodyPr/>
          <a:lstStyle/>
          <a:p>
            <a:r>
              <a:rPr lang="pl-PL" noProof="0" dirty="0"/>
              <a:t>Kliknij, aby edytować tytuł</a:t>
            </a:r>
            <a:endParaRPr lang="en-GB" dirty="0"/>
          </a:p>
        </p:txBody>
      </p:sp>
      <p:pic>
        <p:nvPicPr>
          <p:cNvPr id="2" name="Obraz 4" descr="Obraz 4">
            <a:extLst>
              <a:ext uri="{FF2B5EF4-FFF2-40B4-BE49-F238E27FC236}">
                <a16:creationId xmlns:a16="http://schemas.microsoft.com/office/drawing/2014/main" id="{96BAFC24-5F24-A1DB-ED49-1A89C98B10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23677" y="5796792"/>
            <a:ext cx="576709" cy="9454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1471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8048" y="357718"/>
            <a:ext cx="6439051" cy="3069167"/>
          </a:xfrm>
          <a:ln>
            <a:noFill/>
          </a:ln>
        </p:spPr>
        <p:txBody>
          <a:bodyPr>
            <a:noAutofit/>
          </a:bodyPr>
          <a:lstStyle>
            <a:lvl1pPr algn="l">
              <a:lnSpc>
                <a:spcPct val="85000"/>
              </a:lnSpc>
              <a:defRPr sz="7333" baseline="0">
                <a:solidFill>
                  <a:schemeClr val="tx1"/>
                </a:solidFill>
              </a:defRPr>
            </a:lvl1pPr>
          </a:lstStyle>
          <a:p>
            <a:r>
              <a:rPr lang="pl-PL" noProof="0" dirty="0"/>
              <a:t>Kliknij, aby edytować tytuł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7734301" y="355602"/>
            <a:ext cx="4038600" cy="4538133"/>
          </a:xfrm>
        </p:spPr>
        <p:txBody>
          <a:bodyPr/>
          <a:lstStyle>
            <a:lvl1pPr>
              <a:defRPr/>
            </a:lvl1pPr>
          </a:lstStyle>
          <a:p>
            <a:r>
              <a:rPr lang="pl-PL" dirty="0">
                <a:solidFill>
                  <a:schemeClr val="tx1"/>
                </a:solidFill>
              </a:rPr>
              <a:t>Dzięki używaniu ciemnego motywu zmniejszasz negatywny wpływ na środowisko.</a:t>
            </a:r>
          </a:p>
          <a:p>
            <a:r>
              <a:rPr lang="pl-PL" dirty="0">
                <a:solidFill>
                  <a:schemeClr val="tx1"/>
                </a:solidFill>
              </a:rPr>
              <a:t>Jeśli konieczne będzie wydrukowanie tej prezentacji, zmień motyw na biały:</a:t>
            </a:r>
          </a:p>
          <a:p>
            <a:r>
              <a:rPr lang="pl-PL" dirty="0">
                <a:solidFill>
                  <a:schemeClr val="tx1"/>
                </a:solidFill>
              </a:rPr>
              <a:t>Na karcie </a:t>
            </a:r>
            <a:r>
              <a:rPr lang="pl-PL" dirty="0" err="1"/>
              <a:t>Proiektowanie</a:t>
            </a:r>
            <a:r>
              <a:rPr lang="pl-PL" dirty="0">
                <a:solidFill>
                  <a:schemeClr val="tx1"/>
                </a:solidFill>
              </a:rPr>
              <a:t> rozwiń dostępne </a:t>
            </a:r>
            <a:r>
              <a:rPr lang="pl-PL" dirty="0"/>
              <a:t>Warianty</a:t>
            </a:r>
            <a:r>
              <a:rPr lang="pl-PL" dirty="0">
                <a:solidFill>
                  <a:schemeClr val="tx1"/>
                </a:solidFill>
              </a:rPr>
              <a:t> i wybierz </a:t>
            </a:r>
            <a:r>
              <a:rPr lang="pl-PL" dirty="0"/>
              <a:t>Kolory</a:t>
            </a:r>
            <a:r>
              <a:rPr lang="pl-PL" dirty="0">
                <a:solidFill>
                  <a:schemeClr val="tx1"/>
                </a:solidFill>
              </a:rPr>
              <a:t> – </a:t>
            </a:r>
            <a:r>
              <a:rPr lang="pl-PL" dirty="0"/>
              <a:t>Orange Biały pomocnicze</a:t>
            </a:r>
            <a:r>
              <a:rPr lang="pl-PL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1" y="3605525"/>
            <a:ext cx="6436729" cy="1288208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tx1"/>
                </a:solidFill>
              </a:defRPr>
            </a:lvl1pPr>
            <a:lvl2pPr marL="241294" indent="-241294" algn="l"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2pPr>
            <a:lvl3pPr marL="542386" indent="-254394" algn="l">
              <a:spcBef>
                <a:spcPts val="448"/>
              </a:spcBef>
              <a:buClrTx/>
              <a:buFont typeface="Helvetica 55 Roman" panose="020B0604020202020204" pitchFamily="34" charset="0"/>
              <a:buChar char="–"/>
              <a:defRPr>
                <a:solidFill>
                  <a:schemeClr val="tx1"/>
                </a:solidFill>
                <a:latin typeface="Helvetica 55 Roman" panose="020B0604020202020204" pitchFamily="34" charset="0"/>
              </a:defRPr>
            </a:lvl3pPr>
            <a:lvl4pPr marL="791980" indent="-230394" algn="l">
              <a:spcBef>
                <a:spcPts val="32"/>
              </a:spcBef>
              <a:buFont typeface="Helvetica 55 Roman" panose="020B0604020202020204" pitchFamily="34" charset="0"/>
              <a:buChar char="–"/>
              <a:defRPr>
                <a:solidFill>
                  <a:schemeClr val="tx1"/>
                </a:solidFill>
              </a:defRPr>
            </a:lvl4pPr>
            <a:lvl5pPr marL="1065573" indent="-254394" algn="l">
              <a:buFont typeface="Helvetica 55 Roman" panose="020B0604020202020204" pitchFamily="34" charset="0"/>
              <a:buChar char="–"/>
              <a:defRPr>
                <a:solidFill>
                  <a:schemeClr val="tx1"/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imię i nazwisko prezentera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18048" y="5645152"/>
            <a:ext cx="817033" cy="817033"/>
            <a:chOff x="313535" y="4233863"/>
            <a:chExt cx="612775" cy="612775"/>
          </a:xfrm>
        </p:grpSpPr>
        <p:sp>
          <p:nvSpPr>
            <p:cNvPr id="43" name="Rectangle 5"/>
            <p:cNvSpPr>
              <a:spLocks noChangeArrowheads="1"/>
            </p:cNvSpPr>
            <p:nvPr userDrawn="1"/>
          </p:nvSpPr>
          <p:spPr bwMode="auto">
            <a:xfrm>
              <a:off x="313535" y="4233863"/>
              <a:ext cx="612775" cy="612775"/>
            </a:xfrm>
            <a:prstGeom prst="rect">
              <a:avLst/>
            </a:prstGeom>
            <a:solidFill>
              <a:srgbClr val="FF7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Freeform 6"/>
            <p:cNvSpPr>
              <a:spLocks noEditPoints="1"/>
            </p:cNvSpPr>
            <p:nvPr userDrawn="1"/>
          </p:nvSpPr>
          <p:spPr bwMode="auto">
            <a:xfrm>
              <a:off x="500860" y="4708526"/>
              <a:ext cx="74613" cy="87313"/>
            </a:xfrm>
            <a:custGeom>
              <a:avLst/>
              <a:gdLst>
                <a:gd name="T0" fmla="*/ 66 w 93"/>
                <a:gd name="T1" fmla="*/ 99 h 109"/>
                <a:gd name="T2" fmla="*/ 31 w 93"/>
                <a:gd name="T3" fmla="*/ 109 h 109"/>
                <a:gd name="T4" fmla="*/ 0 w 93"/>
                <a:gd name="T5" fmla="*/ 79 h 109"/>
                <a:gd name="T6" fmla="*/ 66 w 93"/>
                <a:gd name="T7" fmla="*/ 37 h 109"/>
                <a:gd name="T8" fmla="*/ 66 w 93"/>
                <a:gd name="T9" fmla="*/ 32 h 109"/>
                <a:gd name="T10" fmla="*/ 49 w 93"/>
                <a:gd name="T11" fmla="*/ 19 h 109"/>
                <a:gd name="T12" fmla="*/ 24 w 93"/>
                <a:gd name="T13" fmla="*/ 32 h 109"/>
                <a:gd name="T14" fmla="*/ 5 w 93"/>
                <a:gd name="T15" fmla="*/ 21 h 109"/>
                <a:gd name="T16" fmla="*/ 50 w 93"/>
                <a:gd name="T17" fmla="*/ 0 h 109"/>
                <a:gd name="T18" fmla="*/ 93 w 93"/>
                <a:gd name="T19" fmla="*/ 32 h 109"/>
                <a:gd name="T20" fmla="*/ 93 w 93"/>
                <a:gd name="T21" fmla="*/ 108 h 109"/>
                <a:gd name="T22" fmla="*/ 68 w 93"/>
                <a:gd name="T23" fmla="*/ 108 h 109"/>
                <a:gd name="T24" fmla="*/ 66 w 93"/>
                <a:gd name="T25" fmla="*/ 99 h 109"/>
                <a:gd name="T26" fmla="*/ 27 w 93"/>
                <a:gd name="T27" fmla="*/ 77 h 109"/>
                <a:gd name="T28" fmla="*/ 39 w 93"/>
                <a:gd name="T29" fmla="*/ 90 h 109"/>
                <a:gd name="T30" fmla="*/ 65 w 93"/>
                <a:gd name="T31" fmla="*/ 79 h 109"/>
                <a:gd name="T32" fmla="*/ 65 w 93"/>
                <a:gd name="T33" fmla="*/ 54 h 109"/>
                <a:gd name="T34" fmla="*/ 27 w 93"/>
                <a:gd name="T35" fmla="*/ 7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" h="109">
                  <a:moveTo>
                    <a:pt x="66" y="99"/>
                  </a:moveTo>
                  <a:cubicBezTo>
                    <a:pt x="55" y="106"/>
                    <a:pt x="43" y="109"/>
                    <a:pt x="31" y="109"/>
                  </a:cubicBezTo>
                  <a:cubicBezTo>
                    <a:pt x="11" y="109"/>
                    <a:pt x="0" y="96"/>
                    <a:pt x="0" y="79"/>
                  </a:cubicBezTo>
                  <a:cubicBezTo>
                    <a:pt x="0" y="55"/>
                    <a:pt x="21" y="42"/>
                    <a:pt x="66" y="37"/>
                  </a:cubicBezTo>
                  <a:cubicBezTo>
                    <a:pt x="66" y="32"/>
                    <a:pt x="66" y="32"/>
                    <a:pt x="66" y="32"/>
                  </a:cubicBezTo>
                  <a:cubicBezTo>
                    <a:pt x="66" y="24"/>
                    <a:pt x="60" y="19"/>
                    <a:pt x="49" y="19"/>
                  </a:cubicBezTo>
                  <a:cubicBezTo>
                    <a:pt x="39" y="19"/>
                    <a:pt x="30" y="24"/>
                    <a:pt x="24" y="3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15" y="7"/>
                    <a:pt x="30" y="0"/>
                    <a:pt x="50" y="0"/>
                  </a:cubicBezTo>
                  <a:cubicBezTo>
                    <a:pt x="77" y="0"/>
                    <a:pt x="93" y="12"/>
                    <a:pt x="93" y="32"/>
                  </a:cubicBezTo>
                  <a:cubicBezTo>
                    <a:pt x="93" y="32"/>
                    <a:pt x="93" y="108"/>
                    <a:pt x="93" y="108"/>
                  </a:cubicBezTo>
                  <a:cubicBezTo>
                    <a:pt x="68" y="108"/>
                    <a:pt x="68" y="108"/>
                    <a:pt x="68" y="108"/>
                  </a:cubicBezTo>
                  <a:lnTo>
                    <a:pt x="66" y="99"/>
                  </a:lnTo>
                  <a:close/>
                  <a:moveTo>
                    <a:pt x="27" y="77"/>
                  </a:moveTo>
                  <a:cubicBezTo>
                    <a:pt x="27" y="84"/>
                    <a:pt x="31" y="90"/>
                    <a:pt x="39" y="90"/>
                  </a:cubicBezTo>
                  <a:cubicBezTo>
                    <a:pt x="48" y="90"/>
                    <a:pt x="57" y="87"/>
                    <a:pt x="65" y="79"/>
                  </a:cubicBezTo>
                  <a:cubicBezTo>
                    <a:pt x="65" y="54"/>
                    <a:pt x="65" y="54"/>
                    <a:pt x="65" y="54"/>
                  </a:cubicBezTo>
                  <a:cubicBezTo>
                    <a:pt x="39" y="57"/>
                    <a:pt x="27" y="64"/>
                    <a:pt x="27" y="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5" name="Freeform 7"/>
            <p:cNvSpPr>
              <a:spLocks/>
            </p:cNvSpPr>
            <p:nvPr userDrawn="1"/>
          </p:nvSpPr>
          <p:spPr bwMode="auto">
            <a:xfrm>
              <a:off x="592935" y="4708526"/>
              <a:ext cx="76200" cy="87313"/>
            </a:xfrm>
            <a:custGeom>
              <a:avLst/>
              <a:gdLst>
                <a:gd name="T0" fmla="*/ 0 w 94"/>
                <a:gd name="T1" fmla="*/ 5 h 108"/>
                <a:gd name="T2" fmla="*/ 23 w 94"/>
                <a:gd name="T3" fmla="*/ 2 h 108"/>
                <a:gd name="T4" fmla="*/ 25 w 94"/>
                <a:gd name="T5" fmla="*/ 15 h 108"/>
                <a:gd name="T6" fmla="*/ 61 w 94"/>
                <a:gd name="T7" fmla="*/ 0 h 108"/>
                <a:gd name="T8" fmla="*/ 94 w 94"/>
                <a:gd name="T9" fmla="*/ 34 h 108"/>
                <a:gd name="T10" fmla="*/ 94 w 94"/>
                <a:gd name="T11" fmla="*/ 108 h 108"/>
                <a:gd name="T12" fmla="*/ 66 w 94"/>
                <a:gd name="T13" fmla="*/ 108 h 108"/>
                <a:gd name="T14" fmla="*/ 66 w 94"/>
                <a:gd name="T15" fmla="*/ 39 h 108"/>
                <a:gd name="T16" fmla="*/ 53 w 94"/>
                <a:gd name="T17" fmla="*/ 21 h 108"/>
                <a:gd name="T18" fmla="*/ 27 w 94"/>
                <a:gd name="T19" fmla="*/ 32 h 108"/>
                <a:gd name="T20" fmla="*/ 27 w 94"/>
                <a:gd name="T21" fmla="*/ 108 h 108"/>
                <a:gd name="T22" fmla="*/ 0 w 94"/>
                <a:gd name="T23" fmla="*/ 108 h 108"/>
                <a:gd name="T24" fmla="*/ 0 w 94"/>
                <a:gd name="T25" fmla="*/ 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" h="108">
                  <a:moveTo>
                    <a:pt x="0" y="5"/>
                  </a:moveTo>
                  <a:cubicBezTo>
                    <a:pt x="23" y="2"/>
                    <a:pt x="23" y="2"/>
                    <a:pt x="23" y="2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38" y="5"/>
                    <a:pt x="48" y="0"/>
                    <a:pt x="61" y="0"/>
                  </a:cubicBezTo>
                  <a:cubicBezTo>
                    <a:pt x="83" y="0"/>
                    <a:pt x="94" y="12"/>
                    <a:pt x="94" y="34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66" y="108"/>
                    <a:pt x="66" y="108"/>
                    <a:pt x="66" y="108"/>
                  </a:cubicBezTo>
                  <a:cubicBezTo>
                    <a:pt x="66" y="39"/>
                    <a:pt x="66" y="39"/>
                    <a:pt x="66" y="39"/>
                  </a:cubicBezTo>
                  <a:cubicBezTo>
                    <a:pt x="66" y="26"/>
                    <a:pt x="63" y="21"/>
                    <a:pt x="53" y="21"/>
                  </a:cubicBezTo>
                  <a:cubicBezTo>
                    <a:pt x="45" y="21"/>
                    <a:pt x="36" y="24"/>
                    <a:pt x="27" y="32"/>
                  </a:cubicBezTo>
                  <a:cubicBezTo>
                    <a:pt x="27" y="108"/>
                    <a:pt x="27" y="108"/>
                    <a:pt x="27" y="108"/>
                  </a:cubicBezTo>
                  <a:cubicBezTo>
                    <a:pt x="0" y="108"/>
                    <a:pt x="0" y="108"/>
                    <a:pt x="0" y="108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Freeform 8"/>
            <p:cNvSpPr>
              <a:spLocks noEditPoints="1"/>
            </p:cNvSpPr>
            <p:nvPr userDrawn="1"/>
          </p:nvSpPr>
          <p:spPr bwMode="auto">
            <a:xfrm>
              <a:off x="778673" y="4708526"/>
              <a:ext cx="79375" cy="88900"/>
            </a:xfrm>
            <a:custGeom>
              <a:avLst/>
              <a:gdLst>
                <a:gd name="T0" fmla="*/ 50 w 98"/>
                <a:gd name="T1" fmla="*/ 110 h 110"/>
                <a:gd name="T2" fmla="*/ 0 w 98"/>
                <a:gd name="T3" fmla="*/ 55 h 110"/>
                <a:gd name="T4" fmla="*/ 49 w 98"/>
                <a:gd name="T5" fmla="*/ 0 h 110"/>
                <a:gd name="T6" fmla="*/ 98 w 98"/>
                <a:gd name="T7" fmla="*/ 54 h 110"/>
                <a:gd name="T8" fmla="*/ 97 w 98"/>
                <a:gd name="T9" fmla="*/ 59 h 110"/>
                <a:gd name="T10" fmla="*/ 27 w 98"/>
                <a:gd name="T11" fmla="*/ 59 h 110"/>
                <a:gd name="T12" fmla="*/ 52 w 98"/>
                <a:gd name="T13" fmla="*/ 89 h 110"/>
                <a:gd name="T14" fmla="*/ 76 w 98"/>
                <a:gd name="T15" fmla="*/ 76 h 110"/>
                <a:gd name="T16" fmla="*/ 96 w 98"/>
                <a:gd name="T17" fmla="*/ 87 h 110"/>
                <a:gd name="T18" fmla="*/ 50 w 98"/>
                <a:gd name="T19" fmla="*/ 110 h 110"/>
                <a:gd name="T20" fmla="*/ 70 w 98"/>
                <a:gd name="T21" fmla="*/ 41 h 110"/>
                <a:gd name="T22" fmla="*/ 49 w 98"/>
                <a:gd name="T23" fmla="*/ 19 h 110"/>
                <a:gd name="T24" fmla="*/ 28 w 98"/>
                <a:gd name="T25" fmla="*/ 41 h 110"/>
                <a:gd name="T26" fmla="*/ 70 w 98"/>
                <a:gd name="T27" fmla="*/ 4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8" h="110">
                  <a:moveTo>
                    <a:pt x="50" y="110"/>
                  </a:moveTo>
                  <a:cubicBezTo>
                    <a:pt x="19" y="110"/>
                    <a:pt x="0" y="90"/>
                    <a:pt x="0" y="55"/>
                  </a:cubicBezTo>
                  <a:cubicBezTo>
                    <a:pt x="0" y="20"/>
                    <a:pt x="19" y="0"/>
                    <a:pt x="49" y="0"/>
                  </a:cubicBezTo>
                  <a:cubicBezTo>
                    <a:pt x="80" y="0"/>
                    <a:pt x="98" y="20"/>
                    <a:pt x="98" y="54"/>
                  </a:cubicBezTo>
                  <a:cubicBezTo>
                    <a:pt x="98" y="56"/>
                    <a:pt x="97" y="57"/>
                    <a:pt x="97" y="59"/>
                  </a:cubicBezTo>
                  <a:cubicBezTo>
                    <a:pt x="27" y="59"/>
                    <a:pt x="27" y="59"/>
                    <a:pt x="27" y="59"/>
                  </a:cubicBezTo>
                  <a:cubicBezTo>
                    <a:pt x="28" y="79"/>
                    <a:pt x="36" y="89"/>
                    <a:pt x="52" y="89"/>
                  </a:cubicBezTo>
                  <a:cubicBezTo>
                    <a:pt x="63" y="89"/>
                    <a:pt x="70" y="85"/>
                    <a:pt x="76" y="76"/>
                  </a:cubicBezTo>
                  <a:cubicBezTo>
                    <a:pt x="96" y="87"/>
                    <a:pt x="96" y="87"/>
                    <a:pt x="96" y="87"/>
                  </a:cubicBezTo>
                  <a:cubicBezTo>
                    <a:pt x="87" y="102"/>
                    <a:pt x="71" y="110"/>
                    <a:pt x="50" y="110"/>
                  </a:cubicBezTo>
                  <a:close/>
                  <a:moveTo>
                    <a:pt x="70" y="41"/>
                  </a:moveTo>
                  <a:cubicBezTo>
                    <a:pt x="70" y="27"/>
                    <a:pt x="62" y="19"/>
                    <a:pt x="49" y="19"/>
                  </a:cubicBezTo>
                  <a:cubicBezTo>
                    <a:pt x="37" y="19"/>
                    <a:pt x="29" y="27"/>
                    <a:pt x="28" y="41"/>
                  </a:cubicBezTo>
                  <a:lnTo>
                    <a:pt x="70" y="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Freeform 9"/>
            <p:cNvSpPr>
              <a:spLocks noEditPoints="1"/>
            </p:cNvSpPr>
            <p:nvPr userDrawn="1"/>
          </p:nvSpPr>
          <p:spPr bwMode="auto">
            <a:xfrm>
              <a:off x="346873" y="4708526"/>
              <a:ext cx="84138" cy="88900"/>
            </a:xfrm>
            <a:custGeom>
              <a:avLst/>
              <a:gdLst>
                <a:gd name="T0" fmla="*/ 52 w 104"/>
                <a:gd name="T1" fmla="*/ 111 h 111"/>
                <a:gd name="T2" fmla="*/ 0 w 104"/>
                <a:gd name="T3" fmla="*/ 55 h 111"/>
                <a:gd name="T4" fmla="*/ 52 w 104"/>
                <a:gd name="T5" fmla="*/ 0 h 111"/>
                <a:gd name="T6" fmla="*/ 104 w 104"/>
                <a:gd name="T7" fmla="*/ 55 h 111"/>
                <a:gd name="T8" fmla="*/ 52 w 104"/>
                <a:gd name="T9" fmla="*/ 111 h 111"/>
                <a:gd name="T10" fmla="*/ 52 w 104"/>
                <a:gd name="T11" fmla="*/ 23 h 111"/>
                <a:gd name="T12" fmla="*/ 28 w 104"/>
                <a:gd name="T13" fmla="*/ 55 h 111"/>
                <a:gd name="T14" fmla="*/ 52 w 104"/>
                <a:gd name="T15" fmla="*/ 87 h 111"/>
                <a:gd name="T16" fmla="*/ 77 w 104"/>
                <a:gd name="T17" fmla="*/ 55 h 111"/>
                <a:gd name="T18" fmla="*/ 52 w 104"/>
                <a:gd name="T19" fmla="*/ 2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11">
                  <a:moveTo>
                    <a:pt x="52" y="111"/>
                  </a:moveTo>
                  <a:cubicBezTo>
                    <a:pt x="25" y="111"/>
                    <a:pt x="0" y="93"/>
                    <a:pt x="0" y="55"/>
                  </a:cubicBezTo>
                  <a:cubicBezTo>
                    <a:pt x="0" y="17"/>
                    <a:pt x="25" y="0"/>
                    <a:pt x="52" y="0"/>
                  </a:cubicBezTo>
                  <a:cubicBezTo>
                    <a:pt x="79" y="0"/>
                    <a:pt x="104" y="17"/>
                    <a:pt x="104" y="55"/>
                  </a:cubicBezTo>
                  <a:cubicBezTo>
                    <a:pt x="104" y="93"/>
                    <a:pt x="79" y="111"/>
                    <a:pt x="52" y="111"/>
                  </a:cubicBezTo>
                  <a:close/>
                  <a:moveTo>
                    <a:pt x="52" y="23"/>
                  </a:moveTo>
                  <a:cubicBezTo>
                    <a:pt x="31" y="23"/>
                    <a:pt x="28" y="42"/>
                    <a:pt x="28" y="55"/>
                  </a:cubicBezTo>
                  <a:cubicBezTo>
                    <a:pt x="28" y="69"/>
                    <a:pt x="31" y="87"/>
                    <a:pt x="52" y="87"/>
                  </a:cubicBezTo>
                  <a:cubicBezTo>
                    <a:pt x="73" y="87"/>
                    <a:pt x="77" y="69"/>
                    <a:pt x="77" y="55"/>
                  </a:cubicBezTo>
                  <a:cubicBezTo>
                    <a:pt x="77" y="42"/>
                    <a:pt x="73" y="23"/>
                    <a:pt x="52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10"/>
            <p:cNvSpPr>
              <a:spLocks/>
            </p:cNvSpPr>
            <p:nvPr userDrawn="1"/>
          </p:nvSpPr>
          <p:spPr bwMode="auto">
            <a:xfrm>
              <a:off x="446885" y="4708526"/>
              <a:ext cx="47625" cy="87313"/>
            </a:xfrm>
            <a:custGeom>
              <a:avLst/>
              <a:gdLst>
                <a:gd name="T0" fmla="*/ 0 w 59"/>
                <a:gd name="T1" fmla="*/ 3 h 108"/>
                <a:gd name="T2" fmla="*/ 26 w 59"/>
                <a:gd name="T3" fmla="*/ 3 h 108"/>
                <a:gd name="T4" fmla="*/ 26 w 59"/>
                <a:gd name="T5" fmla="*/ 15 h 108"/>
                <a:gd name="T6" fmla="*/ 55 w 59"/>
                <a:gd name="T7" fmla="*/ 0 h 108"/>
                <a:gd name="T8" fmla="*/ 59 w 59"/>
                <a:gd name="T9" fmla="*/ 1 h 108"/>
                <a:gd name="T10" fmla="*/ 59 w 59"/>
                <a:gd name="T11" fmla="*/ 27 h 108"/>
                <a:gd name="T12" fmla="*/ 58 w 59"/>
                <a:gd name="T13" fmla="*/ 27 h 108"/>
                <a:gd name="T14" fmla="*/ 28 w 59"/>
                <a:gd name="T15" fmla="*/ 38 h 108"/>
                <a:gd name="T16" fmla="*/ 28 w 59"/>
                <a:gd name="T17" fmla="*/ 108 h 108"/>
                <a:gd name="T18" fmla="*/ 0 w 59"/>
                <a:gd name="T19" fmla="*/ 108 h 108"/>
                <a:gd name="T20" fmla="*/ 0 w 59"/>
                <a:gd name="T21" fmla="*/ 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08">
                  <a:moveTo>
                    <a:pt x="0" y="3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31" y="8"/>
                    <a:pt x="44" y="0"/>
                    <a:pt x="55" y="0"/>
                  </a:cubicBezTo>
                  <a:cubicBezTo>
                    <a:pt x="57" y="0"/>
                    <a:pt x="58" y="0"/>
                    <a:pt x="59" y="1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59" y="27"/>
                    <a:pt x="58" y="27"/>
                    <a:pt x="58" y="27"/>
                  </a:cubicBezTo>
                  <a:cubicBezTo>
                    <a:pt x="46" y="27"/>
                    <a:pt x="32" y="28"/>
                    <a:pt x="28" y="38"/>
                  </a:cubicBezTo>
                  <a:cubicBezTo>
                    <a:pt x="28" y="108"/>
                    <a:pt x="28" y="108"/>
                    <a:pt x="28" y="108"/>
                  </a:cubicBezTo>
                  <a:cubicBezTo>
                    <a:pt x="0" y="108"/>
                    <a:pt x="0" y="108"/>
                    <a:pt x="0" y="108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Freeform 11"/>
            <p:cNvSpPr>
              <a:spLocks noEditPoints="1"/>
            </p:cNvSpPr>
            <p:nvPr userDrawn="1"/>
          </p:nvSpPr>
          <p:spPr bwMode="auto">
            <a:xfrm>
              <a:off x="685010" y="4708526"/>
              <a:ext cx="79375" cy="120650"/>
            </a:xfrm>
            <a:custGeom>
              <a:avLst/>
              <a:gdLst>
                <a:gd name="T0" fmla="*/ 49 w 98"/>
                <a:gd name="T1" fmla="*/ 85 h 149"/>
                <a:gd name="T2" fmla="*/ 72 w 98"/>
                <a:gd name="T3" fmla="*/ 50 h 149"/>
                <a:gd name="T4" fmla="*/ 49 w 98"/>
                <a:gd name="T5" fmla="*/ 20 h 149"/>
                <a:gd name="T6" fmla="*/ 28 w 98"/>
                <a:gd name="T7" fmla="*/ 51 h 149"/>
                <a:gd name="T8" fmla="*/ 49 w 98"/>
                <a:gd name="T9" fmla="*/ 85 h 149"/>
                <a:gd name="T10" fmla="*/ 98 w 98"/>
                <a:gd name="T11" fmla="*/ 2 h 149"/>
                <a:gd name="T12" fmla="*/ 98 w 98"/>
                <a:gd name="T13" fmla="*/ 102 h 149"/>
                <a:gd name="T14" fmla="*/ 47 w 98"/>
                <a:gd name="T15" fmla="*/ 149 h 149"/>
                <a:gd name="T16" fmla="*/ 3 w 98"/>
                <a:gd name="T17" fmla="*/ 123 h 149"/>
                <a:gd name="T18" fmla="*/ 30 w 98"/>
                <a:gd name="T19" fmla="*/ 118 h 149"/>
                <a:gd name="T20" fmla="*/ 50 w 98"/>
                <a:gd name="T21" fmla="*/ 128 h 149"/>
                <a:gd name="T22" fmla="*/ 72 w 98"/>
                <a:gd name="T23" fmla="*/ 105 h 149"/>
                <a:gd name="T24" fmla="*/ 72 w 98"/>
                <a:gd name="T25" fmla="*/ 93 h 149"/>
                <a:gd name="T26" fmla="*/ 71 w 98"/>
                <a:gd name="T27" fmla="*/ 92 h 149"/>
                <a:gd name="T28" fmla="*/ 44 w 98"/>
                <a:gd name="T29" fmla="*/ 108 h 149"/>
                <a:gd name="T30" fmla="*/ 0 w 98"/>
                <a:gd name="T31" fmla="*/ 55 h 149"/>
                <a:gd name="T32" fmla="*/ 42 w 98"/>
                <a:gd name="T33" fmla="*/ 0 h 149"/>
                <a:gd name="T34" fmla="*/ 73 w 98"/>
                <a:gd name="T35" fmla="*/ 15 h 149"/>
                <a:gd name="T36" fmla="*/ 73 w 98"/>
                <a:gd name="T37" fmla="*/ 15 h 149"/>
                <a:gd name="T38" fmla="*/ 75 w 98"/>
                <a:gd name="T39" fmla="*/ 2 h 149"/>
                <a:gd name="T40" fmla="*/ 98 w 98"/>
                <a:gd name="T41" fmla="*/ 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8" h="149">
                  <a:moveTo>
                    <a:pt x="49" y="85"/>
                  </a:moveTo>
                  <a:cubicBezTo>
                    <a:pt x="70" y="85"/>
                    <a:pt x="72" y="64"/>
                    <a:pt x="72" y="50"/>
                  </a:cubicBezTo>
                  <a:cubicBezTo>
                    <a:pt x="72" y="33"/>
                    <a:pt x="64" y="20"/>
                    <a:pt x="49" y="20"/>
                  </a:cubicBezTo>
                  <a:cubicBezTo>
                    <a:pt x="39" y="20"/>
                    <a:pt x="28" y="27"/>
                    <a:pt x="28" y="51"/>
                  </a:cubicBezTo>
                  <a:cubicBezTo>
                    <a:pt x="28" y="64"/>
                    <a:pt x="29" y="85"/>
                    <a:pt x="49" y="85"/>
                  </a:cubicBezTo>
                  <a:close/>
                  <a:moveTo>
                    <a:pt x="98" y="2"/>
                  </a:moveTo>
                  <a:cubicBezTo>
                    <a:pt x="98" y="102"/>
                    <a:pt x="98" y="102"/>
                    <a:pt x="98" y="102"/>
                  </a:cubicBezTo>
                  <a:cubicBezTo>
                    <a:pt x="98" y="119"/>
                    <a:pt x="97" y="148"/>
                    <a:pt x="47" y="149"/>
                  </a:cubicBezTo>
                  <a:cubicBezTo>
                    <a:pt x="26" y="149"/>
                    <a:pt x="7" y="141"/>
                    <a:pt x="3" y="123"/>
                  </a:cubicBezTo>
                  <a:cubicBezTo>
                    <a:pt x="30" y="118"/>
                    <a:pt x="30" y="118"/>
                    <a:pt x="30" y="118"/>
                  </a:cubicBezTo>
                  <a:cubicBezTo>
                    <a:pt x="32" y="123"/>
                    <a:pt x="35" y="128"/>
                    <a:pt x="50" y="128"/>
                  </a:cubicBezTo>
                  <a:cubicBezTo>
                    <a:pt x="65" y="128"/>
                    <a:pt x="72" y="122"/>
                    <a:pt x="72" y="105"/>
                  </a:cubicBezTo>
                  <a:cubicBezTo>
                    <a:pt x="72" y="93"/>
                    <a:pt x="72" y="93"/>
                    <a:pt x="72" y="93"/>
                  </a:cubicBezTo>
                  <a:cubicBezTo>
                    <a:pt x="71" y="92"/>
                    <a:pt x="71" y="92"/>
                    <a:pt x="71" y="92"/>
                  </a:cubicBezTo>
                  <a:cubicBezTo>
                    <a:pt x="67" y="100"/>
                    <a:pt x="60" y="108"/>
                    <a:pt x="44" y="108"/>
                  </a:cubicBezTo>
                  <a:cubicBezTo>
                    <a:pt x="19" y="108"/>
                    <a:pt x="0" y="91"/>
                    <a:pt x="0" y="55"/>
                  </a:cubicBezTo>
                  <a:cubicBezTo>
                    <a:pt x="0" y="20"/>
                    <a:pt x="20" y="0"/>
                    <a:pt x="42" y="0"/>
                  </a:cubicBezTo>
                  <a:cubicBezTo>
                    <a:pt x="63" y="0"/>
                    <a:pt x="71" y="10"/>
                    <a:pt x="73" y="15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5" y="2"/>
                    <a:pt x="75" y="2"/>
                    <a:pt x="75" y="2"/>
                  </a:cubicBezTo>
                  <a:lnTo>
                    <a:pt x="98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0" name="Freeform 12"/>
            <p:cNvSpPr>
              <a:spLocks noEditPoints="1"/>
            </p:cNvSpPr>
            <p:nvPr userDrawn="1"/>
          </p:nvSpPr>
          <p:spPr bwMode="auto">
            <a:xfrm>
              <a:off x="843760" y="4678363"/>
              <a:ext cx="58738" cy="26988"/>
            </a:xfrm>
            <a:custGeom>
              <a:avLst/>
              <a:gdLst>
                <a:gd name="T0" fmla="*/ 14 w 37"/>
                <a:gd name="T1" fmla="*/ 2 h 17"/>
                <a:gd name="T2" fmla="*/ 9 w 37"/>
                <a:gd name="T3" fmla="*/ 2 h 17"/>
                <a:gd name="T4" fmla="*/ 9 w 37"/>
                <a:gd name="T5" fmla="*/ 17 h 17"/>
                <a:gd name="T6" fmla="*/ 6 w 37"/>
                <a:gd name="T7" fmla="*/ 17 h 17"/>
                <a:gd name="T8" fmla="*/ 6 w 37"/>
                <a:gd name="T9" fmla="*/ 2 h 17"/>
                <a:gd name="T10" fmla="*/ 0 w 37"/>
                <a:gd name="T11" fmla="*/ 2 h 17"/>
                <a:gd name="T12" fmla="*/ 0 w 37"/>
                <a:gd name="T13" fmla="*/ 0 h 17"/>
                <a:gd name="T14" fmla="*/ 14 w 37"/>
                <a:gd name="T15" fmla="*/ 0 h 17"/>
                <a:gd name="T16" fmla="*/ 14 w 37"/>
                <a:gd name="T17" fmla="*/ 2 h 17"/>
                <a:gd name="T18" fmla="*/ 37 w 37"/>
                <a:gd name="T19" fmla="*/ 17 h 17"/>
                <a:gd name="T20" fmla="*/ 34 w 37"/>
                <a:gd name="T21" fmla="*/ 17 h 17"/>
                <a:gd name="T22" fmla="*/ 34 w 37"/>
                <a:gd name="T23" fmla="*/ 2 h 17"/>
                <a:gd name="T24" fmla="*/ 34 w 37"/>
                <a:gd name="T25" fmla="*/ 2 h 17"/>
                <a:gd name="T26" fmla="*/ 29 w 37"/>
                <a:gd name="T27" fmla="*/ 17 h 17"/>
                <a:gd name="T28" fmla="*/ 27 w 37"/>
                <a:gd name="T29" fmla="*/ 17 h 17"/>
                <a:gd name="T30" fmla="*/ 21 w 37"/>
                <a:gd name="T31" fmla="*/ 2 h 17"/>
                <a:gd name="T32" fmla="*/ 20 w 37"/>
                <a:gd name="T33" fmla="*/ 2 h 17"/>
                <a:gd name="T34" fmla="*/ 20 w 37"/>
                <a:gd name="T35" fmla="*/ 17 h 17"/>
                <a:gd name="T36" fmla="*/ 18 w 37"/>
                <a:gd name="T37" fmla="*/ 17 h 17"/>
                <a:gd name="T38" fmla="*/ 18 w 37"/>
                <a:gd name="T39" fmla="*/ 0 h 17"/>
                <a:gd name="T40" fmla="*/ 22 w 37"/>
                <a:gd name="T41" fmla="*/ 0 h 17"/>
                <a:gd name="T42" fmla="*/ 28 w 37"/>
                <a:gd name="T43" fmla="*/ 13 h 17"/>
                <a:gd name="T44" fmla="*/ 33 w 37"/>
                <a:gd name="T45" fmla="*/ 0 h 17"/>
                <a:gd name="T46" fmla="*/ 37 w 37"/>
                <a:gd name="T47" fmla="*/ 0 h 17"/>
                <a:gd name="T48" fmla="*/ 37 w 37"/>
                <a:gd name="T4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" h="17">
                  <a:moveTo>
                    <a:pt x="14" y="2"/>
                  </a:moveTo>
                  <a:lnTo>
                    <a:pt x="9" y="2"/>
                  </a:lnTo>
                  <a:lnTo>
                    <a:pt x="9" y="17"/>
                  </a:lnTo>
                  <a:lnTo>
                    <a:pt x="6" y="17"/>
                  </a:lnTo>
                  <a:lnTo>
                    <a:pt x="6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2"/>
                  </a:lnTo>
                  <a:close/>
                  <a:moveTo>
                    <a:pt x="37" y="17"/>
                  </a:moveTo>
                  <a:lnTo>
                    <a:pt x="34" y="17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29" y="17"/>
                  </a:lnTo>
                  <a:lnTo>
                    <a:pt x="27" y="17"/>
                  </a:lnTo>
                  <a:lnTo>
                    <a:pt x="21" y="2"/>
                  </a:lnTo>
                  <a:lnTo>
                    <a:pt x="20" y="2"/>
                  </a:lnTo>
                  <a:lnTo>
                    <a:pt x="20" y="17"/>
                  </a:lnTo>
                  <a:lnTo>
                    <a:pt x="18" y="17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8" y="13"/>
                  </a:lnTo>
                  <a:lnTo>
                    <a:pt x="33" y="0"/>
                  </a:lnTo>
                  <a:lnTo>
                    <a:pt x="37" y="0"/>
                  </a:lnTo>
                  <a:lnTo>
                    <a:pt x="37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</p:spTree>
    <p:extLst>
      <p:ext uri="{BB962C8B-B14F-4D97-AF65-F5344CB8AC3E}">
        <p14:creationId xmlns:p14="http://schemas.microsoft.com/office/powerpoint/2010/main" val="198351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e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417612" y="357723"/>
            <a:ext cx="11355288" cy="5712877"/>
          </a:xfrm>
        </p:spPr>
        <p:txBody>
          <a:bodyPr/>
          <a:lstStyle>
            <a:lvl1pPr>
              <a:spcBef>
                <a:spcPts val="0"/>
              </a:spcBef>
              <a:defRPr sz="4000"/>
            </a:lvl1pPr>
            <a:lvl2pPr marL="482588" indent="-482588">
              <a:spcBef>
                <a:spcPts val="0"/>
              </a:spcBef>
              <a:buClrTx/>
              <a:buSzPct val="100000"/>
              <a:buFont typeface="+mj-lt"/>
              <a:buAutoNum type="arabicPeriod"/>
              <a:defRPr sz="40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pl-PL" noProof="0" dirty="0"/>
              <a:t>Kliknij, aby edytować treść</a:t>
            </a:r>
          </a:p>
          <a:p>
            <a:pPr lvl="1"/>
            <a:r>
              <a:rPr lang="pl-PL" noProof="0" dirty="0"/>
              <a:t>Drugi poziom</a:t>
            </a:r>
          </a:p>
        </p:txBody>
      </p:sp>
    </p:spTree>
    <p:extLst>
      <p:ext uri="{BB962C8B-B14F-4D97-AF65-F5344CB8AC3E}">
        <p14:creationId xmlns:p14="http://schemas.microsoft.com/office/powerpoint/2010/main" val="155215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18359" y="357718"/>
            <a:ext cx="8129119" cy="5708649"/>
          </a:xfrm>
        </p:spPr>
        <p:txBody>
          <a:bodyPr>
            <a:normAutofit/>
          </a:bodyPr>
          <a:lstStyle>
            <a:lvl1pPr>
              <a:lnSpc>
                <a:spcPct val="85000"/>
              </a:lnSpc>
              <a:spcBef>
                <a:spcPts val="0"/>
              </a:spcBef>
              <a:buNone/>
              <a:defRPr sz="7333" baseline="0"/>
            </a:lvl1pPr>
            <a:lvl2pPr>
              <a:lnSpc>
                <a:spcPct val="85000"/>
              </a:lnSpc>
              <a:spcBef>
                <a:spcPts val="0"/>
              </a:spcBef>
              <a:defRPr sz="7333"/>
            </a:lvl2pPr>
            <a:lvl3pPr>
              <a:defRPr sz="7333"/>
            </a:lvl3pPr>
            <a:lvl4pPr>
              <a:defRPr sz="7333"/>
            </a:lvl4pPr>
            <a:lvl5pPr>
              <a:defRPr sz="7333"/>
            </a:lvl5pPr>
          </a:lstStyle>
          <a:p>
            <a:pPr lvl="0"/>
            <a:r>
              <a:rPr lang="pl-PL" noProof="0" dirty="0"/>
              <a:t>Kliknij, aby edytować numer rozdziału</a:t>
            </a:r>
          </a:p>
          <a:p>
            <a:pPr lvl="1"/>
            <a:r>
              <a:rPr lang="pl-PL" noProof="0" dirty="0"/>
              <a:t>Drugi poziom</a:t>
            </a:r>
          </a:p>
        </p:txBody>
      </p:sp>
    </p:spTree>
    <p:extLst>
      <p:ext uri="{BB962C8B-B14F-4D97-AF65-F5344CB8AC3E}">
        <p14:creationId xmlns:p14="http://schemas.microsoft.com/office/powerpoint/2010/main" val="390399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17601" y="1578264"/>
            <a:ext cx="5290740" cy="4488103"/>
          </a:xfrm>
        </p:spPr>
        <p:txBody>
          <a:bodyPr>
            <a:normAutofit/>
          </a:bodyPr>
          <a:lstStyle>
            <a:lvl1pPr>
              <a:defRPr sz="1867" baseline="0"/>
            </a:lvl1pPr>
            <a:lvl2pPr>
              <a:defRPr sz="1867" baseline="0">
                <a:solidFill>
                  <a:schemeClr val="tx1"/>
                </a:solidFill>
              </a:defRPr>
            </a:lvl2pPr>
            <a:lvl3pPr>
              <a:defRPr sz="1867" baseline="0">
                <a:solidFill>
                  <a:schemeClr val="tx1"/>
                </a:solidFill>
              </a:defRPr>
            </a:lvl3pPr>
            <a:lvl4pPr>
              <a:defRPr sz="1867" baseline="0">
                <a:solidFill>
                  <a:schemeClr val="tx1"/>
                </a:solidFill>
              </a:defRPr>
            </a:lvl4pPr>
            <a:lvl5pPr>
              <a:defRPr sz="1867" baseline="0">
                <a:solidFill>
                  <a:schemeClr val="tx1"/>
                </a:solidFill>
              </a:defRPr>
            </a:lvl5pPr>
            <a:lvl6pPr>
              <a:defRPr sz="1867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l-PL" noProof="0" dirty="0"/>
              <a:t>Kliknij, aby edytować tekst</a:t>
            </a:r>
          </a:p>
          <a:p>
            <a:pPr lvl="1"/>
            <a:r>
              <a:rPr lang="pl-PL" noProof="0" dirty="0"/>
              <a:t>Drugi poziom</a:t>
            </a:r>
          </a:p>
          <a:p>
            <a:pPr lvl="2"/>
            <a:r>
              <a:rPr lang="pl-PL" noProof="0" dirty="0"/>
              <a:t>Trzeci poziom</a:t>
            </a:r>
          </a:p>
          <a:p>
            <a:pPr lvl="3"/>
            <a:r>
              <a:rPr lang="pl-PL" noProof="0" dirty="0"/>
              <a:t>Czwarty poziom</a:t>
            </a:r>
          </a:p>
          <a:p>
            <a:pPr lvl="4"/>
            <a:r>
              <a:rPr lang="pl-PL" noProof="0" dirty="0"/>
              <a:t>Piąty poziom</a:t>
            </a:r>
          </a:p>
          <a:p>
            <a:pPr lvl="5"/>
            <a:r>
              <a:rPr lang="pl-PL" noProof="0" dirty="0"/>
              <a:t>Szósty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86393" y="1578264"/>
            <a:ext cx="5286507" cy="4488103"/>
          </a:xfrm>
        </p:spPr>
        <p:txBody>
          <a:bodyPr>
            <a:normAutofit/>
          </a:bodyPr>
          <a:lstStyle>
            <a:lvl1pPr>
              <a:defRPr sz="1867"/>
            </a:lvl1pPr>
            <a:lvl2pPr>
              <a:defRPr sz="1867">
                <a:solidFill>
                  <a:schemeClr val="tx1"/>
                </a:solidFill>
              </a:defRPr>
            </a:lvl2pPr>
            <a:lvl3pPr>
              <a:defRPr sz="1867">
                <a:solidFill>
                  <a:schemeClr val="tx1"/>
                </a:solidFill>
              </a:defRPr>
            </a:lvl3pPr>
            <a:lvl4pPr>
              <a:defRPr sz="1867">
                <a:solidFill>
                  <a:schemeClr val="tx1"/>
                </a:solidFill>
              </a:defRPr>
            </a:lvl4pPr>
            <a:lvl5pPr>
              <a:defRPr sz="1867">
                <a:solidFill>
                  <a:schemeClr val="tx1"/>
                </a:solidFill>
              </a:defRPr>
            </a:lvl5pPr>
            <a:lvl6pPr>
              <a:defRPr sz="1867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l-PL" noProof="0" dirty="0"/>
              <a:t>Kliknij, aby edytować tekst</a:t>
            </a:r>
          </a:p>
          <a:p>
            <a:pPr lvl="1"/>
            <a:r>
              <a:rPr lang="pl-PL" noProof="0" dirty="0"/>
              <a:t>Drugi poziom</a:t>
            </a:r>
          </a:p>
          <a:p>
            <a:pPr lvl="2"/>
            <a:r>
              <a:rPr lang="pl-PL" noProof="0" dirty="0"/>
              <a:t>Trzeci poziom</a:t>
            </a:r>
          </a:p>
          <a:p>
            <a:pPr lvl="3"/>
            <a:r>
              <a:rPr lang="pl-PL" noProof="0" dirty="0"/>
              <a:t>Czwarty poziom</a:t>
            </a:r>
          </a:p>
          <a:p>
            <a:pPr lvl="4"/>
            <a:r>
              <a:rPr lang="pl-PL" noProof="0" dirty="0"/>
              <a:t>Piąty poziom</a:t>
            </a:r>
          </a:p>
          <a:p>
            <a:pPr lvl="5"/>
            <a:r>
              <a:rPr lang="pl-PL" noProof="0" dirty="0"/>
              <a:t>Szósty poziom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 noProof="0" dirty="0"/>
              <a:t>Kliknij, aby edytować tytuł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341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 noProof="0" dirty="0"/>
              <a:t>Kliknij, aby edytować tytuł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593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liki multimedialne wypełniające całą zawartość strony lub slajd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pl-PL" noProof="0" dirty="0"/>
              <a:t>Kliknij ikonę, aby dodać zdjęcie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100" y="357717"/>
            <a:ext cx="11353800" cy="988483"/>
          </a:xfrm>
        </p:spPr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pl-PL" noProof="0" dirty="0"/>
              <a:t>Kliknij, aby edytować tytuł</a:t>
            </a:r>
          </a:p>
        </p:txBody>
      </p:sp>
    </p:spTree>
    <p:extLst>
      <p:ext uri="{BB962C8B-B14F-4D97-AF65-F5344CB8AC3E}">
        <p14:creationId xmlns:p14="http://schemas.microsoft.com/office/powerpoint/2010/main" val="342155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800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kst tytułowy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Tekst tytułowy</a:t>
            </a:r>
          </a:p>
        </p:txBody>
      </p:sp>
      <p:sp>
        <p:nvSpPr>
          <p:cNvPr id="26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27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10401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5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9100" y="357717"/>
            <a:ext cx="11353800" cy="98848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pl-PL" noProof="0" dirty="0"/>
              <a:t>Kliknij, aby edytować tytuł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601" y="1579034"/>
            <a:ext cx="11355300" cy="44873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pl-PL" noProof="0" dirty="0"/>
              <a:t>Kliknij, aby edytować tekst</a:t>
            </a:r>
          </a:p>
          <a:p>
            <a:pPr lvl="1"/>
            <a:r>
              <a:rPr lang="pl-PL" noProof="0" dirty="0"/>
              <a:t>Drugi poziom</a:t>
            </a:r>
          </a:p>
          <a:p>
            <a:pPr lvl="2"/>
            <a:r>
              <a:rPr lang="pl-PL" noProof="0" dirty="0"/>
              <a:t>Trzeci poziom</a:t>
            </a:r>
          </a:p>
          <a:p>
            <a:pPr lvl="3"/>
            <a:r>
              <a:rPr lang="pl-PL" noProof="0" dirty="0"/>
              <a:t>Czwarty poziom</a:t>
            </a:r>
          </a:p>
          <a:p>
            <a:pPr lvl="4"/>
            <a:r>
              <a:rPr lang="pl-PL" noProof="0" dirty="0"/>
              <a:t>Piąty poziom</a:t>
            </a:r>
          </a:p>
          <a:p>
            <a:pPr lvl="5"/>
            <a:r>
              <a:rPr lang="pl-PL" noProof="0" dirty="0"/>
              <a:t>Szósty poziom</a:t>
            </a:r>
          </a:p>
        </p:txBody>
      </p:sp>
      <p:sp>
        <p:nvSpPr>
          <p:cNvPr id="9" name="Text Placeholder 10"/>
          <p:cNvSpPr txBox="1">
            <a:spLocks/>
          </p:cNvSpPr>
          <p:nvPr/>
        </p:nvSpPr>
        <p:spPr>
          <a:xfrm>
            <a:off x="419100" y="6047314"/>
            <a:ext cx="366680" cy="446615"/>
          </a:xfrm>
          <a:prstGeom prst="rect">
            <a:avLst/>
          </a:prstGeom>
        </p:spPr>
        <p:txBody>
          <a:bodyPr wrap="square" lIns="9600" tIns="0" rIns="0" bIns="0" anchor="b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Tx/>
              <a:buFont typeface="Helvetica 75" panose="020B0804020202020204" pitchFamily="34" charset="0"/>
              <a:buNone/>
              <a:tabLst/>
              <a:defRPr lang="fr-FR" sz="1200" kern="1200" baseline="0" dirty="0" smtClean="0">
                <a:solidFill>
                  <a:schemeClr val="tx1">
                    <a:lumMod val="50000"/>
                  </a:schemeClr>
                </a:solidFill>
                <a:latin typeface="Helvetica 75" panose="020B0804020202020204" pitchFamily="34" charset="0"/>
                <a:ea typeface="+mn-ea"/>
                <a:cs typeface="+mn-cs"/>
              </a:defRPr>
            </a:lvl1pPr>
            <a:lvl2pPr marL="688975" indent="-231775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baseline="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2pPr>
            <a:lvl3pPr marL="1244600" indent="-28575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baseline="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3pPr>
            <a:lvl4pPr marL="1663700" indent="-28575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4pPr>
            <a:lvl5pPr marL="2251075" indent="-59690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dirty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ts val="1600"/>
              </a:spcAft>
              <a:buClr>
                <a:srgbClr val="FFFFFF"/>
              </a:buClr>
              <a:buSzTx/>
              <a:buFont typeface="Helvetica 75" panose="020B0804020202020204" pitchFamily="34" charset="0"/>
              <a:buNone/>
              <a:tabLst/>
              <a:defRPr/>
            </a:pPr>
            <a:fld id="{8702007A-2642-4DC4-A457-FD791426C840}" type="slidenum">
              <a:rPr kumimoji="0" lang="pl-PL" sz="1067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75 Bold" panose="020B0804020202020204" pitchFamily="34" charset="0"/>
                <a:ea typeface="+mn-ea"/>
                <a:cs typeface="+mn-cs"/>
              </a:rPr>
              <a:pPr marL="0" marR="0" lvl="0" indent="0" algn="l" defTabSz="121917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ts val="1600"/>
                </a:spcAft>
                <a:buClr>
                  <a:srgbClr val="FFFFFF"/>
                </a:buClr>
                <a:buSzTx/>
                <a:buFont typeface="Helvetica 75" panose="020B0804020202020204" pitchFamily="34" charset="0"/>
                <a:buNone/>
                <a:tabLst/>
                <a:defRPr/>
              </a:pPr>
              <a:t>‹#›</a:t>
            </a:fld>
            <a:endParaRPr kumimoji="0" lang="pl-PL" sz="1067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75 Bold" panose="020B08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977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1219170" rtl="0" eaLnBrk="1" latinLnBrk="0" hangingPunct="1">
        <a:lnSpc>
          <a:spcPct val="90000"/>
        </a:lnSpc>
        <a:spcBef>
          <a:spcPct val="0"/>
        </a:spcBef>
        <a:buNone/>
        <a:defRPr sz="2667" kern="1200" spc="-27" baseline="0">
          <a:solidFill>
            <a:schemeClr val="bg2"/>
          </a:solidFill>
          <a:latin typeface="Helvetica 75 Bold" panose="020B0804020202020204" pitchFamily="34" charset="0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90000"/>
        </a:lnSpc>
        <a:spcBef>
          <a:spcPts val="800"/>
        </a:spcBef>
        <a:buClr>
          <a:schemeClr val="bg1"/>
        </a:buClr>
        <a:buSzPct val="25000"/>
        <a:buFont typeface="Calibri" panose="020F0502020204030204" pitchFamily="34" charset="0"/>
        <a:buNone/>
        <a:tabLst/>
        <a:defRPr sz="1867" kern="1200" spc="-27" baseline="0">
          <a:solidFill>
            <a:schemeClr val="bg2"/>
          </a:solidFill>
          <a:latin typeface="Helvetica 75 Bold" panose="020B0804020202020204" pitchFamily="34" charset="0"/>
          <a:ea typeface="+mn-ea"/>
          <a:cs typeface="+mn-cs"/>
        </a:defRPr>
      </a:lvl1pPr>
      <a:lvl2pPr marL="0" indent="0" algn="l" defTabSz="1219170" rtl="0" eaLnBrk="1" latinLnBrk="0" hangingPunct="1">
        <a:lnSpc>
          <a:spcPct val="90000"/>
        </a:lnSpc>
        <a:spcBef>
          <a:spcPts val="800"/>
        </a:spcBef>
        <a:buClr>
          <a:schemeClr val="bg1"/>
        </a:buClr>
        <a:buSzPct val="25000"/>
        <a:buFont typeface="Calibri" panose="020F0502020204030204" pitchFamily="34" charset="0"/>
        <a:buNone/>
        <a:defRPr sz="1867" kern="1200" spc="-27" baseline="0">
          <a:solidFill>
            <a:schemeClr val="tx1"/>
          </a:solidFill>
          <a:latin typeface="Helvetica 75 Bold" panose="020B0804020202020204" pitchFamily="34" charset="0"/>
          <a:ea typeface="+mn-ea"/>
          <a:cs typeface="+mn-cs"/>
        </a:defRPr>
      </a:lvl2pPr>
      <a:lvl3pPr marL="241294" indent="-241294" algn="l" defTabSz="1219170" rtl="0" eaLnBrk="1" latinLnBrk="0" hangingPunct="1">
        <a:lnSpc>
          <a:spcPct val="90000"/>
        </a:lnSpc>
        <a:spcBef>
          <a:spcPts val="800"/>
        </a:spcBef>
        <a:buClr>
          <a:schemeClr val="bg2"/>
        </a:buClr>
        <a:buFont typeface="Wingdings" panose="05000000000000000000" pitchFamily="2" charset="2"/>
        <a:buChar char="§"/>
        <a:defRPr sz="1867" kern="1200" spc="-27" baseline="0">
          <a:solidFill>
            <a:schemeClr val="tx1"/>
          </a:solidFill>
          <a:latin typeface="Helvetica 75 Bold" panose="020B0804020202020204" pitchFamily="34" charset="0"/>
          <a:ea typeface="+mn-ea"/>
          <a:cs typeface="+mn-cs"/>
        </a:defRPr>
      </a:lvl3pPr>
      <a:lvl4pPr marL="543970" indent="-253994" algn="l" defTabSz="1219170" rtl="0" eaLnBrk="1" latinLnBrk="0" hangingPunct="1">
        <a:lnSpc>
          <a:spcPct val="90000"/>
        </a:lnSpc>
        <a:spcBef>
          <a:spcPct val="20000"/>
        </a:spcBef>
        <a:buFont typeface="Arial" panose="020B0604020202020204" pitchFamily="34" charset="0"/>
        <a:buChar char="–"/>
        <a:defRPr sz="1867" kern="1200" spc="-27" baseline="0">
          <a:solidFill>
            <a:schemeClr val="tx1"/>
          </a:solidFill>
          <a:latin typeface="Helvetica 55 Roman" panose="000B0500000000000000" pitchFamily="34" charset="0"/>
          <a:ea typeface="+mn-ea"/>
          <a:cs typeface="+mn-cs"/>
        </a:defRPr>
      </a:lvl4pPr>
      <a:lvl5pPr marL="793731" indent="-230712" algn="l" defTabSz="1219170" rtl="0" eaLnBrk="1" latinLnBrk="0" hangingPunct="1">
        <a:lnSpc>
          <a:spcPct val="90000"/>
        </a:lnSpc>
        <a:spcBef>
          <a:spcPct val="20000"/>
        </a:spcBef>
        <a:buClr>
          <a:schemeClr val="tx1"/>
        </a:buClr>
        <a:buFont typeface="Arial" panose="020B0604020202020204" pitchFamily="34" charset="0"/>
        <a:buChar char="–"/>
        <a:defRPr sz="1867" kern="1200" spc="-27" baseline="0">
          <a:solidFill>
            <a:schemeClr val="tx1"/>
          </a:solidFill>
          <a:latin typeface="Helvetica 55 Roman" panose="000B0500000000000000" pitchFamily="34" charset="0"/>
          <a:ea typeface="+mn-ea"/>
          <a:cs typeface="+mn-cs"/>
        </a:defRPr>
      </a:lvl5pPr>
      <a:lvl6pPr marL="1066773" indent="-253994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Helvetica 55 Roman" panose="020B0604020202020204" pitchFamily="34" charset="0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ckmageddon.com/2024/04/22/cves-targeting-remote-access-technologies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rostokąt 13"/>
          <p:cNvSpPr txBox="1"/>
          <p:nvPr/>
        </p:nvSpPr>
        <p:spPr>
          <a:xfrm>
            <a:off x="9036280" y="1015295"/>
            <a:ext cx="3070390" cy="42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2400">
                <a:solidFill>
                  <a:srgbClr val="FFFFFF"/>
                </a:solidFill>
              </a:defRPr>
            </a:lvl1pPr>
          </a:lstStyle>
          <a:p>
            <a:r>
              <a:rPr lang="pl-PL" dirty="0"/>
              <a:t>Kraków</a:t>
            </a:r>
            <a:r>
              <a:rPr dirty="0"/>
              <a:t>, </a:t>
            </a:r>
            <a:r>
              <a:rPr lang="pl-PL" dirty="0"/>
              <a:t>13</a:t>
            </a:r>
            <a:r>
              <a:rPr dirty="0"/>
              <a:t>.</a:t>
            </a:r>
            <a:r>
              <a:rPr lang="pl-PL" dirty="0"/>
              <a:t>03</a:t>
            </a:r>
            <a:r>
              <a:rPr dirty="0"/>
              <a:t>.202</a:t>
            </a:r>
            <a:r>
              <a:rPr lang="pl-PL" dirty="0"/>
              <a:t>5</a:t>
            </a:r>
            <a:r>
              <a:rPr dirty="0"/>
              <a:t> r.</a:t>
            </a:r>
          </a:p>
        </p:txBody>
      </p:sp>
      <p:sp>
        <p:nvSpPr>
          <p:cNvPr id="158" name="Tytuł 1"/>
          <p:cNvSpPr txBox="1"/>
          <p:nvPr/>
        </p:nvSpPr>
        <p:spPr>
          <a:xfrm>
            <a:off x="8981724" y="383202"/>
            <a:ext cx="3179501" cy="518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/>
          <a:p>
            <a:pPr>
              <a:lnSpc>
                <a:spcPct val="90000"/>
              </a:lnSpc>
              <a:defRPr sz="27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pl-PL" dirty="0"/>
              <a:t>Transport 4.0 </a:t>
            </a:r>
            <a:r>
              <a:rPr lang="pl-PL" dirty="0" err="1"/>
              <a:t>Summit</a:t>
            </a:r>
            <a:endParaRPr dirty="0"/>
          </a:p>
        </p:txBody>
      </p:sp>
      <p:sp>
        <p:nvSpPr>
          <p:cNvPr id="159" name="Podtytuł 2"/>
          <p:cNvSpPr txBox="1"/>
          <p:nvPr/>
        </p:nvSpPr>
        <p:spPr>
          <a:xfrm>
            <a:off x="1199552" y="2323750"/>
            <a:ext cx="10364672" cy="1328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4800">
                <a:solidFill>
                  <a:srgbClr val="FFFFFF"/>
                </a:solidFill>
              </a:defRPr>
            </a:lvl1pPr>
          </a:lstStyle>
          <a:p>
            <a:pPr algn="just" fontAlgn="base">
              <a:buNone/>
            </a:pPr>
            <a:r>
              <a:rPr lang="pl-PL" sz="4000" b="1" i="0" dirty="0">
                <a:solidFill>
                  <a:schemeClr val="bg1"/>
                </a:solidFill>
                <a:effectLst/>
                <a:latin typeface="inherit"/>
              </a:rPr>
              <a:t>Bezpieczeństwo</a:t>
            </a:r>
            <a:r>
              <a:rPr lang="pl-PL" sz="4000" b="1" i="0" dirty="0">
                <a:solidFill>
                  <a:srgbClr val="FF7D0A"/>
                </a:solidFill>
                <a:effectLst/>
                <a:latin typeface="inherit"/>
              </a:rPr>
              <a:t> cyfrowych rozwiązań,</a:t>
            </a:r>
            <a:endParaRPr lang="pl-PL" sz="4000" b="0" i="0" dirty="0">
              <a:solidFill>
                <a:srgbClr val="FF7D0A"/>
              </a:solidFill>
              <a:effectLst/>
              <a:latin typeface="comfortaa"/>
            </a:endParaRPr>
          </a:p>
          <a:p>
            <a:pPr algn="just" fontAlgn="base"/>
            <a:r>
              <a:rPr lang="pl-PL" sz="4000" b="1" i="0" dirty="0">
                <a:solidFill>
                  <a:srgbClr val="FF7D0A"/>
                </a:solidFill>
                <a:effectLst/>
                <a:latin typeface="inherit"/>
              </a:rPr>
              <a:t>czyli </a:t>
            </a:r>
            <a:r>
              <a:rPr lang="pl-PL" sz="4000" b="1" i="0" dirty="0">
                <a:solidFill>
                  <a:schemeClr val="bg1"/>
                </a:solidFill>
                <a:effectLst/>
                <a:latin typeface="inherit"/>
              </a:rPr>
              <a:t>czego unikać</a:t>
            </a:r>
            <a:r>
              <a:rPr lang="pl-PL" sz="4000" b="1" i="0" dirty="0">
                <a:solidFill>
                  <a:srgbClr val="FF7D0A"/>
                </a:solidFill>
                <a:effectLst/>
                <a:latin typeface="inherit"/>
              </a:rPr>
              <a:t>, żeby </a:t>
            </a:r>
            <a:r>
              <a:rPr lang="pl-PL" sz="4000" b="1" i="0" dirty="0">
                <a:solidFill>
                  <a:schemeClr val="bg1"/>
                </a:solidFill>
                <a:effectLst/>
                <a:latin typeface="inherit"/>
              </a:rPr>
              <a:t>nie popaść w tarapaty</a:t>
            </a:r>
            <a:r>
              <a:rPr lang="pl-PL" sz="4000" b="1" i="0" dirty="0">
                <a:solidFill>
                  <a:srgbClr val="FF7D0A"/>
                </a:solidFill>
                <a:effectLst/>
                <a:latin typeface="inherit"/>
              </a:rPr>
              <a:t>.</a:t>
            </a:r>
            <a:endParaRPr lang="pl-PL" sz="4000" b="0" i="0" dirty="0">
              <a:solidFill>
                <a:srgbClr val="FF7D0A"/>
              </a:solidFill>
              <a:effectLst/>
              <a:latin typeface="comfortaa"/>
            </a:endParaRPr>
          </a:p>
        </p:txBody>
      </p:sp>
      <p:pic>
        <p:nvPicPr>
          <p:cNvPr id="160" name="Obraz 2" descr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9961" y="5842705"/>
            <a:ext cx="576709" cy="94542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ytuł 7">
            <a:extLst>
              <a:ext uri="{FF2B5EF4-FFF2-40B4-BE49-F238E27FC236}">
                <a16:creationId xmlns:a16="http://schemas.microsoft.com/office/drawing/2014/main" id="{D279AE69-99F6-B6DB-3E3F-F9A6E30F1A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949" y="5760941"/>
            <a:ext cx="2628139" cy="1027190"/>
          </a:xfrm>
          <a:prstGeom prst="rect">
            <a:avLst/>
          </a:prstGeom>
        </p:spPr>
        <p:txBody>
          <a:bodyPr/>
          <a:lstStyle/>
          <a:p>
            <a:pPr algn="ctr" defTabSz="512063">
              <a:lnSpc>
                <a:spcPct val="100000"/>
              </a:lnSpc>
              <a:defRPr sz="2184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br>
              <a:rPr dirty="0"/>
            </a:br>
            <a:br>
              <a:rPr dirty="0"/>
            </a:br>
            <a:r>
              <a:rPr sz="2016" i="1" dirty="0">
                <a:solidFill>
                  <a:schemeClr val="bg1"/>
                </a:solidFill>
              </a:rPr>
              <a:t>Robert Grabowski</a:t>
            </a:r>
            <a:br>
              <a:rPr sz="2016" i="1" dirty="0">
                <a:solidFill>
                  <a:srgbClr val="FF6600"/>
                </a:solidFill>
              </a:rPr>
            </a:br>
            <a:r>
              <a:rPr sz="2016" i="1" dirty="0">
                <a:solidFill>
                  <a:srgbClr val="FF6600"/>
                </a:solidFill>
              </a:rPr>
              <a:t>CERT Orange Polska</a:t>
            </a:r>
            <a:br>
              <a:rPr sz="2016" i="1" dirty="0">
                <a:solidFill>
                  <a:srgbClr val="FF6600"/>
                </a:solidFill>
              </a:rPr>
            </a:br>
            <a:r>
              <a:rPr sz="2016" i="1" dirty="0">
                <a:solidFill>
                  <a:srgbClr val="FF6600"/>
                </a:solidFill>
              </a:rPr>
              <a:t>www.cert.orange.pl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54A1831F-C151-4DAB-A5BF-A7D0DB58F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08" name="Tytuł 1"/>
          <p:cNvSpPr txBox="1">
            <a:spLocks noGrp="1"/>
          </p:cNvSpPr>
          <p:nvPr>
            <p:ph type="title"/>
          </p:nvPr>
        </p:nvSpPr>
        <p:spPr>
          <a:xfrm>
            <a:off x="417599" y="407886"/>
            <a:ext cx="11353800" cy="988483"/>
          </a:xfrm>
        </p:spPr>
        <p:txBody>
          <a:bodyPr/>
          <a:lstStyle>
            <a:lvl1pPr>
              <a:defRPr sz="3900">
                <a:solidFill>
                  <a:srgbClr val="FFFFFF"/>
                </a:solidFill>
              </a:defRPr>
            </a:lvl1pPr>
          </a:lstStyle>
          <a:p>
            <a:r>
              <a:rPr lang="pl-PL" dirty="0"/>
              <a:t>Zdalny dostęp do firmy</a:t>
            </a:r>
          </a:p>
        </p:txBody>
      </p:sp>
      <p:pic>
        <p:nvPicPr>
          <p:cNvPr id="211" name="DALL·E 2024-10-14 19.38.06 - A network-style diagram showing remote access to a company via VPN. The image includes a central company server or building icon at the center, with m.jpeg" descr="DALL·E 2024-10-14 19.38.06 - A network-style diagram showing remote access to a company via VPN. The image includes a central company server or building icon at the center, with 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8121" y="1565296"/>
            <a:ext cx="5152467" cy="51524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ymbol zastępczy zawartości 2"/>
          <p:cNvSpPr txBox="1">
            <a:spLocks noGrp="1"/>
          </p:cNvSpPr>
          <p:nvPr>
            <p:ph idx="1"/>
          </p:nvPr>
        </p:nvSpPr>
        <p:spPr>
          <a:xfrm>
            <a:off x="417599" y="1577979"/>
            <a:ext cx="11355300" cy="4488388"/>
          </a:xfrm>
        </p:spPr>
        <p:txBody>
          <a:bodyPr/>
          <a:lstStyle/>
          <a:p>
            <a:pPr lvl="2"/>
            <a:r>
              <a:rPr lang="pl-PL" sz="2800" dirty="0">
                <a:solidFill>
                  <a:schemeClr val="bg1"/>
                </a:solidFill>
              </a:rPr>
              <a:t>Wdrożona z sukcesem</a:t>
            </a:r>
          </a:p>
          <a:p>
            <a:pPr lvl="2"/>
            <a:r>
              <a:rPr lang="pl-PL" sz="2800" dirty="0">
                <a:solidFill>
                  <a:schemeClr val="bg1"/>
                </a:solidFill>
              </a:rPr>
              <a:t>Może nawet utrzymywana (jest jakaś umowa)</a:t>
            </a:r>
          </a:p>
          <a:p>
            <a:pPr lvl="3"/>
            <a:r>
              <a:rPr lang="pl-PL" sz="2800" dirty="0">
                <a:solidFill>
                  <a:schemeClr val="bg1"/>
                </a:solidFill>
              </a:rPr>
              <a:t>Aktualizacja na życzenie</a:t>
            </a:r>
          </a:p>
          <a:p>
            <a:pPr lvl="3"/>
            <a:r>
              <a:rPr lang="pl-PL" sz="2800" dirty="0">
                <a:solidFill>
                  <a:schemeClr val="bg1"/>
                </a:solidFill>
              </a:rPr>
              <a:t>Weryfikacja logów na życzenie</a:t>
            </a:r>
          </a:p>
          <a:p>
            <a:pPr lvl="2"/>
            <a:r>
              <a:rPr lang="pl-PL" sz="2800" dirty="0">
                <a:solidFill>
                  <a:schemeClr val="bg1"/>
                </a:solidFill>
              </a:rPr>
              <a:t>Ale przecież wszystko działa, już 3 lata</a:t>
            </a:r>
          </a:p>
          <a:p>
            <a:pPr lvl="2"/>
            <a:r>
              <a:rPr lang="pl-PL" sz="2800" dirty="0">
                <a:solidFill>
                  <a:schemeClr val="bg1"/>
                </a:solidFill>
              </a:rPr>
              <a:t>Zero problemów</a:t>
            </a:r>
          </a:p>
          <a:p>
            <a:endParaRPr lang="pl-PL" dirty="0"/>
          </a:p>
        </p:txBody>
      </p:sp>
      <p:sp>
        <p:nvSpPr>
          <p:cNvPr id="213" name="Tytuł 1"/>
          <p:cNvSpPr txBox="1">
            <a:spLocks noGrp="1"/>
          </p:cNvSpPr>
          <p:nvPr>
            <p:ph type="title"/>
          </p:nvPr>
        </p:nvSpPr>
        <p:spPr>
          <a:xfrm>
            <a:off x="417599" y="407886"/>
            <a:ext cx="11353800" cy="988483"/>
          </a:xfrm>
        </p:spPr>
        <p:txBody>
          <a:bodyPr/>
          <a:lstStyle>
            <a:lvl1pPr>
              <a:defRPr sz="3900">
                <a:solidFill>
                  <a:srgbClr val="FFFFFF"/>
                </a:solidFill>
              </a:defRPr>
            </a:lvl1pPr>
          </a:lstStyle>
          <a:p>
            <a:r>
              <a:rPr lang="pl-PL" dirty="0"/>
              <a:t>Zdalny dostęp do firmy – </a:t>
            </a:r>
            <a:r>
              <a:rPr lang="pl-PL" dirty="0">
                <a:solidFill>
                  <a:schemeClr val="accent1"/>
                </a:solidFill>
              </a:rPr>
              <a:t>zapomniana bramka VPN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EB1BAC35-050B-4A7C-B8E3-8C413AFFE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17" name="Tytuł 1"/>
          <p:cNvSpPr txBox="1">
            <a:spLocks noGrp="1"/>
          </p:cNvSpPr>
          <p:nvPr>
            <p:ph type="title"/>
          </p:nvPr>
        </p:nvSpPr>
        <p:spPr>
          <a:xfrm>
            <a:off x="417599" y="407886"/>
            <a:ext cx="11353800" cy="988483"/>
          </a:xfrm>
        </p:spPr>
        <p:txBody>
          <a:bodyPr/>
          <a:lstStyle>
            <a:lvl1pPr>
              <a:defRPr sz="3900">
                <a:solidFill>
                  <a:srgbClr val="FFFFFF"/>
                </a:solidFill>
              </a:defRPr>
            </a:lvl1pPr>
          </a:lstStyle>
          <a:p>
            <a:r>
              <a:rPr lang="pl-PL" dirty="0"/>
              <a:t>Zdalny dostęp do firmy – </a:t>
            </a:r>
            <a:r>
              <a:rPr lang="pl-PL" dirty="0">
                <a:solidFill>
                  <a:schemeClr val="accent1"/>
                </a:solidFill>
              </a:rPr>
              <a:t>zapomniana bramka VPN</a:t>
            </a:r>
          </a:p>
        </p:txBody>
      </p:sp>
      <p:pic>
        <p:nvPicPr>
          <p:cNvPr id="220" name="remote-access-vpn-vulns.jpg.jpeg" descr="remote-access-vpn-vulns.jpg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36" y="1731985"/>
            <a:ext cx="10375928" cy="4675030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Remote access VPN vulnerabilities (Hackmageddon)"/>
          <p:cNvSpPr txBox="1"/>
          <p:nvPr/>
        </p:nvSpPr>
        <p:spPr>
          <a:xfrm>
            <a:off x="889067" y="6448312"/>
            <a:ext cx="4276396" cy="289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defTabSz="457200">
              <a:spcBef>
                <a:spcPts val="1700"/>
              </a:spcBef>
              <a:defRPr sz="1400">
                <a:solidFill>
                  <a:srgbClr val="6B72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Remote access VPN vulnerabilities (</a:t>
            </a:r>
            <a:r>
              <a:rPr>
                <a:solidFill>
                  <a:srgbClr val="FF4562"/>
                </a:solidFill>
                <a:hlinkClick r:id="rId3"/>
              </a:rPr>
              <a:t>Hackmageddon</a:t>
            </a:r>
            <a: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ymbol zastępczy zawartości 2"/>
          <p:cNvSpPr txBox="1">
            <a:spLocks noGrp="1"/>
          </p:cNvSpPr>
          <p:nvPr>
            <p:ph idx="1"/>
          </p:nvPr>
        </p:nvSpPr>
        <p:spPr>
          <a:xfrm>
            <a:off x="417599" y="1577979"/>
            <a:ext cx="11355300" cy="4488388"/>
          </a:xfrm>
        </p:spPr>
        <p:txBody>
          <a:bodyPr/>
          <a:lstStyle/>
          <a:p>
            <a:r>
              <a:rPr lang="pl-PL" sz="2800" dirty="0"/>
              <a:t>Aktualizować</a:t>
            </a:r>
          </a:p>
          <a:p>
            <a:r>
              <a:rPr lang="pl-PL" sz="2800" dirty="0"/>
              <a:t>Monitorować</a:t>
            </a:r>
          </a:p>
          <a:p>
            <a:r>
              <a:rPr lang="pl-PL" sz="2800" dirty="0"/>
              <a:t>Weryfikować znane podatności i biuletyny od producenta</a:t>
            </a:r>
          </a:p>
          <a:p>
            <a:r>
              <a:rPr lang="pl-PL" sz="2800" dirty="0"/>
              <a:t>Aktualizować, Monitorować</a:t>
            </a:r>
          </a:p>
          <a:p>
            <a:r>
              <a:rPr lang="pl-PL" sz="2800" dirty="0"/>
              <a:t>Weryfikować znane podatności i biuletyny od producenta</a:t>
            </a:r>
          </a:p>
          <a:p>
            <a:r>
              <a:rPr lang="pl-PL" sz="2800" dirty="0"/>
              <a:t>(…)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223" name="Tytuł 1"/>
          <p:cNvSpPr txBox="1">
            <a:spLocks noGrp="1"/>
          </p:cNvSpPr>
          <p:nvPr>
            <p:ph type="title"/>
          </p:nvPr>
        </p:nvSpPr>
        <p:spPr>
          <a:xfrm>
            <a:off x="417599" y="407886"/>
            <a:ext cx="11353800" cy="988483"/>
          </a:xfrm>
        </p:spPr>
        <p:txBody>
          <a:bodyPr/>
          <a:lstStyle>
            <a:lvl1pPr>
              <a:defRPr sz="3900">
                <a:solidFill>
                  <a:srgbClr val="FFFFFF"/>
                </a:solidFill>
              </a:defRPr>
            </a:lvl1pPr>
          </a:lstStyle>
          <a:p>
            <a:r>
              <a:rPr lang="pl-PL" dirty="0"/>
              <a:t>Zdalny dostęp do firmy – VPN, </a:t>
            </a:r>
            <a:r>
              <a:rPr lang="pl-PL" dirty="0">
                <a:solidFill>
                  <a:schemeClr val="accent1"/>
                </a:solidFill>
              </a:rPr>
              <a:t>co robić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ymbol zastępczy zawartości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pl-PL" sz="2800"/>
              <a:t>Aktualizować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pl-PL" sz="2800"/>
              <a:t>Monitorować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pl-PL" sz="2800"/>
              <a:t>Weryfikować znane podatności i biuletyny od producenta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pl-PL" sz="2800"/>
              <a:t>Aktualizować, Monitorować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pl-PL" sz="2800"/>
              <a:t>Weryfikować znane podatności i biuletyny od producenta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pl-PL" sz="2800"/>
              <a:t>(…)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pl-PL" sz="2800">
                <a:solidFill>
                  <a:srgbClr val="FF0000"/>
                </a:solidFill>
              </a:rPr>
              <a:t>Nie login/haslo</a:t>
            </a:r>
            <a:r>
              <a:rPr lang="pl-PL" sz="2800"/>
              <a:t>, </a:t>
            </a:r>
            <a:r>
              <a:rPr lang="pl-PL" sz="2800">
                <a:solidFill>
                  <a:srgbClr val="92D050"/>
                </a:solidFill>
              </a:rPr>
              <a:t>TAK login/haslo + OTP</a:t>
            </a:r>
            <a:r>
              <a:rPr lang="pl-PL" sz="2800"/>
              <a:t>, </a:t>
            </a:r>
            <a:r>
              <a:rPr lang="pl-PL" sz="2800">
                <a:solidFill>
                  <a:srgbClr val="92D050"/>
                </a:solidFill>
              </a:rPr>
              <a:t>Tak tokeny</a:t>
            </a:r>
            <a:endParaRPr lang="pl-PL" sz="2800"/>
          </a:p>
          <a:p>
            <a:pPr>
              <a:defRPr>
                <a:solidFill>
                  <a:srgbClr val="FFFFFF"/>
                </a:solidFill>
              </a:defRPr>
            </a:pPr>
            <a:r>
              <a:rPr lang="pl-PL" sz="2800"/>
              <a:t>Alertowanie</a:t>
            </a:r>
          </a:p>
          <a:p>
            <a:pPr>
              <a:defRPr>
                <a:solidFill>
                  <a:srgbClr val="FFFFFF"/>
                </a:solidFill>
              </a:defRPr>
            </a:pPr>
            <a:endParaRPr lang="pl-PL">
              <a:solidFill>
                <a:srgbClr val="FFFFFF"/>
              </a:solidFill>
            </a:endParaRPr>
          </a:p>
          <a:p>
            <a:pPr>
              <a:defRPr>
                <a:solidFill>
                  <a:srgbClr val="FFFFFF"/>
                </a:solidFill>
              </a:defRPr>
            </a:pPr>
            <a:endParaRPr lang="pl-PL">
              <a:solidFill>
                <a:srgbClr val="92D050"/>
              </a:solidFill>
            </a:endParaRPr>
          </a:p>
          <a:p>
            <a:pPr>
              <a:defRPr>
                <a:solidFill>
                  <a:srgbClr val="FFFFFF"/>
                </a:solidFill>
              </a:defRPr>
            </a:pPr>
            <a:endParaRPr lang="pl-PL"/>
          </a:p>
          <a:p>
            <a:pPr>
              <a:defRPr>
                <a:solidFill>
                  <a:srgbClr val="FFFFFF"/>
                </a:solidFill>
              </a:defRPr>
            </a:pPr>
            <a:endParaRPr lang="pl-PL"/>
          </a:p>
          <a:p>
            <a:pPr>
              <a:defRPr>
                <a:solidFill>
                  <a:srgbClr val="FFFFFF"/>
                </a:solidFill>
              </a:defRPr>
            </a:pPr>
            <a:endParaRPr lang="pl-PL" dirty="0"/>
          </a:p>
        </p:txBody>
      </p:sp>
      <p:sp>
        <p:nvSpPr>
          <p:cNvPr id="223" name="Tytuł 1"/>
          <p:cNvSpPr txBox="1">
            <a:spLocks noGrp="1"/>
          </p:cNvSpPr>
          <p:nvPr>
            <p:ph type="title"/>
          </p:nvPr>
        </p:nvSpPr>
        <p:spPr>
          <a:xfrm>
            <a:off x="417599" y="409183"/>
            <a:ext cx="10515600" cy="643942"/>
          </a:xfrm>
          <a:prstGeom prst="rect">
            <a:avLst/>
          </a:prstGeom>
        </p:spPr>
        <p:txBody>
          <a:bodyPr/>
          <a:lstStyle>
            <a:lvl1pPr>
              <a:defRPr sz="3900">
                <a:solidFill>
                  <a:srgbClr val="FFFFFF"/>
                </a:solidFill>
              </a:defRPr>
            </a:lvl1pPr>
          </a:lstStyle>
          <a:p>
            <a:r>
              <a:rPr lang="pl-PL" dirty="0"/>
              <a:t>Zdalny dostęp do firmy – VPN, </a:t>
            </a:r>
            <a:r>
              <a:rPr lang="pl-PL" dirty="0">
                <a:solidFill>
                  <a:schemeClr val="accent1"/>
                </a:solidFill>
              </a:rPr>
              <a:t>co robić</a:t>
            </a:r>
          </a:p>
        </p:txBody>
      </p:sp>
    </p:spTree>
    <p:extLst>
      <p:ext uri="{BB962C8B-B14F-4D97-AF65-F5344CB8AC3E}">
        <p14:creationId xmlns:p14="http://schemas.microsoft.com/office/powerpoint/2010/main" val="320130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76AAE6D-F60E-ABDA-37AF-49384BCD4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27" name="Tytuł 1"/>
          <p:cNvSpPr txBox="1">
            <a:spLocks noGrp="1"/>
          </p:cNvSpPr>
          <p:nvPr>
            <p:ph type="title"/>
          </p:nvPr>
        </p:nvSpPr>
        <p:spPr>
          <a:xfrm>
            <a:off x="417599" y="407886"/>
            <a:ext cx="11353800" cy="988483"/>
          </a:xfrm>
        </p:spPr>
        <p:txBody>
          <a:bodyPr/>
          <a:lstStyle>
            <a:lvl1pPr>
              <a:defRPr sz="3900">
                <a:solidFill>
                  <a:srgbClr val="FFFFFF"/>
                </a:solidFill>
              </a:defRPr>
            </a:lvl1pPr>
          </a:lstStyle>
          <a:p>
            <a:r>
              <a:rPr lang="pl-PL" dirty="0"/>
              <a:t>Zdalny dostęp do firmy – </a:t>
            </a:r>
            <a:r>
              <a:rPr lang="pl-PL" dirty="0">
                <a:solidFill>
                  <a:schemeClr val="accent1"/>
                </a:solidFill>
              </a:rPr>
              <a:t>RDP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34C9FB7-EA3B-04B9-ADE6-AB4C8FCFDA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034" y="1569720"/>
            <a:ext cx="5120640" cy="5120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ymbol zastępczy zawartości 2"/>
          <p:cNvSpPr txBox="1">
            <a:spLocks noGrp="1"/>
          </p:cNvSpPr>
          <p:nvPr>
            <p:ph idx="1"/>
          </p:nvPr>
        </p:nvSpPr>
        <p:spPr>
          <a:xfrm>
            <a:off x="417599" y="1577979"/>
            <a:ext cx="11355300" cy="4488388"/>
          </a:xfrm>
        </p:spPr>
        <p:txBody>
          <a:bodyPr/>
          <a:lstStyle/>
          <a:p>
            <a:r>
              <a:rPr lang="pl-PL" sz="2800" dirty="0"/>
              <a:t>Wycieki skompromitowanych kont</a:t>
            </a:r>
          </a:p>
          <a:p>
            <a:r>
              <a:rPr lang="pl-PL" sz="2800" dirty="0"/>
              <a:t>Słabe, popularne hasła</a:t>
            </a:r>
          </a:p>
          <a:p>
            <a:r>
              <a:rPr lang="pl-PL" sz="2800" dirty="0"/>
              <a:t>Ataki Brute Force</a:t>
            </a:r>
          </a:p>
          <a:p>
            <a:r>
              <a:rPr lang="pl-PL" sz="2800" dirty="0"/>
              <a:t>Krytyczne podatności usługi RDP w starszych wersjach (brak aktualizacji)</a:t>
            </a:r>
          </a:p>
          <a:p>
            <a:r>
              <a:rPr lang="pl-PL" sz="2800" dirty="0"/>
              <a:t>Wykorzystywanie do zdalnego dostępu wewnątrz sieci</a:t>
            </a:r>
          </a:p>
          <a:p>
            <a:endParaRPr lang="pl-PL" dirty="0"/>
          </a:p>
        </p:txBody>
      </p:sp>
      <p:sp>
        <p:nvSpPr>
          <p:cNvPr id="227" name="Tytuł 1"/>
          <p:cNvSpPr txBox="1">
            <a:spLocks noGrp="1"/>
          </p:cNvSpPr>
          <p:nvPr>
            <p:ph type="title"/>
          </p:nvPr>
        </p:nvSpPr>
        <p:spPr>
          <a:xfrm>
            <a:off x="417599" y="407886"/>
            <a:ext cx="11353800" cy="988483"/>
          </a:xfrm>
        </p:spPr>
        <p:txBody>
          <a:bodyPr/>
          <a:lstStyle>
            <a:lvl1pPr>
              <a:defRPr sz="3900">
                <a:solidFill>
                  <a:srgbClr val="FFFFFF"/>
                </a:solidFill>
              </a:defRPr>
            </a:lvl1pPr>
          </a:lstStyle>
          <a:p>
            <a:r>
              <a:rPr lang="pl-PL" dirty="0"/>
              <a:t>Zdalny dostęp do firmy – </a:t>
            </a:r>
            <a:r>
              <a:rPr lang="pl-PL" dirty="0">
                <a:solidFill>
                  <a:schemeClr val="accent1"/>
                </a:solidFill>
              </a:rPr>
              <a:t>RDP problemy</a:t>
            </a:r>
          </a:p>
        </p:txBody>
      </p:sp>
    </p:spTree>
    <p:extLst>
      <p:ext uri="{BB962C8B-B14F-4D97-AF65-F5344CB8AC3E}">
        <p14:creationId xmlns:p14="http://schemas.microsoft.com/office/powerpoint/2010/main" val="7276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ymbol zastępczy zawartości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pl-PL" sz="2800" dirty="0">
                <a:solidFill>
                  <a:srgbClr val="92D050"/>
                </a:solidFill>
              </a:rPr>
              <a:t>Nie wystawiać </a:t>
            </a:r>
            <a:r>
              <a:rPr lang="pl-PL" sz="2800" dirty="0"/>
              <a:t>bezpośrednio do </a:t>
            </a:r>
            <a:r>
              <a:rPr lang="pl-PL" sz="2800" dirty="0" err="1"/>
              <a:t>internetu</a:t>
            </a:r>
            <a:endParaRPr lang="pl-PL" sz="2800" dirty="0"/>
          </a:p>
          <a:p>
            <a:pPr>
              <a:defRPr>
                <a:solidFill>
                  <a:srgbClr val="FFFFFF"/>
                </a:solidFill>
              </a:defRPr>
            </a:pPr>
            <a:r>
              <a:rPr lang="pl-PL" sz="2800" dirty="0"/>
              <a:t>A jeśli musisz?</a:t>
            </a:r>
          </a:p>
          <a:p>
            <a:pPr lvl="1">
              <a:defRPr>
                <a:solidFill>
                  <a:srgbClr val="FFFFFF"/>
                </a:solidFill>
              </a:defRPr>
            </a:pPr>
            <a:r>
              <a:rPr lang="pl-PL" sz="2800" dirty="0"/>
              <a:t>Zadbaj o hasła i użytkowników</a:t>
            </a:r>
          </a:p>
          <a:p>
            <a:pPr lvl="1">
              <a:defRPr>
                <a:solidFill>
                  <a:srgbClr val="FFFFFF"/>
                </a:solidFill>
              </a:defRPr>
            </a:pPr>
            <a:r>
              <a:rPr lang="pl-PL" sz="2800" dirty="0"/>
              <a:t>Wykorzystaj RDG (Remote Desktop Gateway – </a:t>
            </a:r>
            <a:r>
              <a:rPr lang="pl-PL" sz="2800" dirty="0">
                <a:solidFill>
                  <a:srgbClr val="92D050"/>
                </a:solidFill>
              </a:rPr>
              <a:t>zaktualizowany!</a:t>
            </a:r>
            <a:r>
              <a:rPr lang="pl-PL" sz="2800" dirty="0"/>
              <a:t>)</a:t>
            </a:r>
          </a:p>
          <a:p>
            <a:pPr lvl="2">
              <a:defRPr>
                <a:solidFill>
                  <a:srgbClr val="FFFFFF"/>
                </a:solidFill>
              </a:defRPr>
            </a:pPr>
            <a:r>
              <a:rPr lang="pl-PL" sz="2800" dirty="0"/>
              <a:t>I zabezpiecz logowanie dodatkowym kodem OTP</a:t>
            </a:r>
          </a:p>
          <a:p>
            <a:pPr lvl="2">
              <a:defRPr>
                <a:solidFill>
                  <a:srgbClr val="FFFFFF"/>
                </a:solidFill>
              </a:defRPr>
            </a:pPr>
            <a:r>
              <a:rPr lang="pl-PL" sz="2800" dirty="0"/>
              <a:t>Wykorzystaj uwierzytelnianie klienta certyfikatem</a:t>
            </a:r>
          </a:p>
          <a:p>
            <a:pPr lvl="2">
              <a:defRPr>
                <a:solidFill>
                  <a:srgbClr val="FFFFFF"/>
                </a:solidFill>
              </a:defRPr>
            </a:pPr>
            <a:r>
              <a:rPr lang="pl-PL" sz="2800" dirty="0"/>
              <a:t>Inne (Microsoft </a:t>
            </a:r>
            <a:r>
              <a:rPr lang="pl-PL" sz="2800" dirty="0" err="1"/>
              <a:t>Entra</a:t>
            </a:r>
            <a:r>
              <a:rPr lang="pl-PL" sz="2800" dirty="0"/>
              <a:t> ID</a:t>
            </a:r>
            <a:r>
              <a:rPr lang="pl-PL" sz="2800" b="1" dirty="0"/>
              <a:t>)</a:t>
            </a:r>
          </a:p>
          <a:p>
            <a:pPr lvl="1">
              <a:defRPr>
                <a:solidFill>
                  <a:srgbClr val="FFFFFF"/>
                </a:solidFill>
              </a:defRPr>
            </a:pPr>
            <a:r>
              <a:rPr lang="pl-PL" sz="2800" dirty="0"/>
              <a:t>Uruchom zautomatyzowane reagowanie na incydenty</a:t>
            </a:r>
          </a:p>
        </p:txBody>
      </p:sp>
      <p:sp>
        <p:nvSpPr>
          <p:cNvPr id="227" name="Tytuł 1"/>
          <p:cNvSpPr txBox="1">
            <a:spLocks noGrp="1"/>
          </p:cNvSpPr>
          <p:nvPr>
            <p:ph type="title"/>
          </p:nvPr>
        </p:nvSpPr>
        <p:spPr>
          <a:xfrm>
            <a:off x="417599" y="396600"/>
            <a:ext cx="10515600" cy="643942"/>
          </a:xfrm>
          <a:prstGeom prst="rect">
            <a:avLst/>
          </a:prstGeom>
        </p:spPr>
        <p:txBody>
          <a:bodyPr/>
          <a:lstStyle>
            <a:lvl1pPr>
              <a:defRPr sz="3900">
                <a:solidFill>
                  <a:srgbClr val="FFFFFF"/>
                </a:solidFill>
              </a:defRPr>
            </a:lvl1pPr>
          </a:lstStyle>
          <a:p>
            <a:r>
              <a:rPr lang="pl-PL" dirty="0"/>
              <a:t>Zdalny dostęp do firmy – RDP, </a:t>
            </a:r>
            <a:r>
              <a:rPr lang="pl-PL" dirty="0">
                <a:solidFill>
                  <a:schemeClr val="accent1"/>
                </a:solidFill>
              </a:rPr>
              <a:t>co robić</a:t>
            </a:r>
          </a:p>
        </p:txBody>
      </p:sp>
    </p:spTree>
    <p:extLst>
      <p:ext uri="{BB962C8B-B14F-4D97-AF65-F5344CB8AC3E}">
        <p14:creationId xmlns:p14="http://schemas.microsoft.com/office/powerpoint/2010/main" val="234149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ymbol zastępczy zawartości 2"/>
          <p:cNvSpPr txBox="1">
            <a:spLocks noGrp="1"/>
          </p:cNvSpPr>
          <p:nvPr>
            <p:ph idx="1"/>
          </p:nvPr>
        </p:nvSpPr>
        <p:spPr>
          <a:xfrm>
            <a:off x="417599" y="1577979"/>
            <a:ext cx="11355300" cy="4488388"/>
          </a:xfrm>
        </p:spPr>
        <p:txBody>
          <a:bodyPr/>
          <a:lstStyle/>
          <a:p>
            <a:r>
              <a:rPr lang="pl-PL" sz="2800" dirty="0"/>
              <a:t>Uruchom zautomatyzowane reagowanie na incydenty</a:t>
            </a:r>
          </a:p>
          <a:p>
            <a:pPr lvl="1"/>
            <a:r>
              <a:rPr lang="pl-PL" sz="2800" dirty="0">
                <a:solidFill>
                  <a:schemeClr val="bg1"/>
                </a:solidFill>
              </a:rPr>
              <a:t>Nieudane próby logowania</a:t>
            </a:r>
          </a:p>
          <a:p>
            <a:pPr lvl="1"/>
            <a:r>
              <a:rPr lang="pl-PL" sz="2800" dirty="0" err="1">
                <a:solidFill>
                  <a:schemeClr val="bg1"/>
                </a:solidFill>
              </a:rPr>
              <a:t>OpenSource</a:t>
            </a:r>
            <a:r>
              <a:rPr lang="pl-PL" sz="2800" dirty="0">
                <a:solidFill>
                  <a:schemeClr val="bg1"/>
                </a:solidFill>
              </a:rPr>
              <a:t> – </a:t>
            </a:r>
            <a:r>
              <a:rPr lang="pl-PL" sz="2800" dirty="0" err="1">
                <a:solidFill>
                  <a:schemeClr val="bg1"/>
                </a:solidFill>
              </a:rPr>
              <a:t>PSBits</a:t>
            </a:r>
            <a:endParaRPr lang="pl-PL" sz="2800" dirty="0">
              <a:solidFill>
                <a:schemeClr val="bg1"/>
              </a:solidFill>
            </a:endParaRPr>
          </a:p>
          <a:p>
            <a:pPr lvl="1"/>
            <a:r>
              <a:rPr lang="pl-PL" sz="2800" dirty="0">
                <a:solidFill>
                  <a:schemeClr val="bg1"/>
                </a:solidFill>
              </a:rPr>
              <a:t>Komercyjne?</a:t>
            </a:r>
          </a:p>
          <a:p>
            <a:pPr lvl="1"/>
            <a:r>
              <a:rPr lang="pl-PL" sz="2800" dirty="0">
                <a:solidFill>
                  <a:schemeClr val="bg1"/>
                </a:solidFill>
              </a:rPr>
              <a:t>SOC</a:t>
            </a:r>
          </a:p>
          <a:p>
            <a:pPr lvl="2"/>
            <a:r>
              <a:rPr lang="pl-PL" sz="2800" dirty="0">
                <a:solidFill>
                  <a:schemeClr val="bg1"/>
                </a:solidFill>
              </a:rPr>
              <a:t>Dodatkowe UC</a:t>
            </a:r>
          </a:p>
        </p:txBody>
      </p:sp>
      <p:sp>
        <p:nvSpPr>
          <p:cNvPr id="227" name="Tytuł 1"/>
          <p:cNvSpPr txBox="1">
            <a:spLocks noGrp="1"/>
          </p:cNvSpPr>
          <p:nvPr>
            <p:ph type="title"/>
          </p:nvPr>
        </p:nvSpPr>
        <p:spPr>
          <a:xfrm>
            <a:off x="417599" y="407886"/>
            <a:ext cx="11353800" cy="988483"/>
          </a:xfrm>
        </p:spPr>
        <p:txBody>
          <a:bodyPr/>
          <a:lstStyle>
            <a:lvl1pPr>
              <a:defRPr sz="3900">
                <a:solidFill>
                  <a:srgbClr val="FFFFFF"/>
                </a:solidFill>
              </a:defRPr>
            </a:lvl1pPr>
          </a:lstStyle>
          <a:p>
            <a:r>
              <a:rPr lang="pl-PL" dirty="0"/>
              <a:t>Zdalny dostęp do firmy – RDP, </a:t>
            </a:r>
            <a:r>
              <a:rPr lang="pl-PL" dirty="0">
                <a:solidFill>
                  <a:schemeClr val="accent1"/>
                </a:solidFill>
              </a:rPr>
              <a:t>co robić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45D5321-C5AE-224A-CFE1-3D85FE3D69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149" y="2255520"/>
            <a:ext cx="3206561" cy="446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8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B023E417-14B0-A57A-A33A-D89638353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59" name="Tytuł 1"/>
          <p:cNvSpPr txBox="1">
            <a:spLocks noGrp="1"/>
          </p:cNvSpPr>
          <p:nvPr>
            <p:ph type="title"/>
          </p:nvPr>
        </p:nvSpPr>
        <p:spPr>
          <a:xfrm>
            <a:off x="417599" y="407886"/>
            <a:ext cx="11353800" cy="988483"/>
          </a:xfrm>
        </p:spPr>
        <p:txBody>
          <a:bodyPr/>
          <a:lstStyle/>
          <a:p>
            <a:r>
              <a:rPr lang="pl-PL" sz="3900" dirty="0" err="1"/>
              <a:t>Lateral</a:t>
            </a:r>
            <a:r>
              <a:rPr lang="pl-PL" sz="3900" dirty="0"/>
              <a:t> </a:t>
            </a:r>
            <a:r>
              <a:rPr lang="pl-PL" sz="3900" dirty="0" err="1"/>
              <a:t>Movement</a:t>
            </a:r>
            <a:r>
              <a:rPr lang="pl-PL" sz="3900" dirty="0"/>
              <a:t> – </a:t>
            </a:r>
            <a:r>
              <a:rPr lang="pl-PL" sz="3900" dirty="0">
                <a:solidFill>
                  <a:schemeClr val="accent1"/>
                </a:solidFill>
              </a:rPr>
              <a:t>Segmentacja sieci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14A20D7-4401-A27D-2EBD-DD53F33F1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844" y="1623060"/>
            <a:ext cx="5113020" cy="5113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5707CF1-C5C3-1C61-75C9-756663F50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0" name="Tytuł 1"/>
          <p:cNvSpPr txBox="1">
            <a:spLocks noGrp="1"/>
          </p:cNvSpPr>
          <p:nvPr>
            <p:ph type="title"/>
          </p:nvPr>
        </p:nvSpPr>
        <p:spPr>
          <a:xfrm>
            <a:off x="417599" y="407886"/>
            <a:ext cx="11353800" cy="988483"/>
          </a:xfrm>
        </p:spPr>
        <p:txBody>
          <a:bodyPr/>
          <a:lstStyle>
            <a:lvl1pPr>
              <a:defRPr sz="3900">
                <a:solidFill>
                  <a:srgbClr val="FFFFFF"/>
                </a:solidFill>
              </a:defRPr>
            </a:lvl1pPr>
          </a:lstStyle>
          <a:p>
            <a:r>
              <a:rPr lang="pl-PL" dirty="0"/>
              <a:t>Low Hanging Fruits</a:t>
            </a:r>
          </a:p>
        </p:txBody>
      </p:sp>
      <p:pic>
        <p:nvPicPr>
          <p:cNvPr id="173" name="DALL·E 2024-10-13 20.38.41 - An illustration representing the concept of 'Low Hanging Fruits' in cybersecurity. The image shows a tree with easily reachable fruits, some of which .jpeg" descr="DALL·E 2024-10-13 20.38.41 - An illustration representing the concept of 'Low Hanging Fruits' in cybersecurity. The image shows a tree with easily reachable fruits, some of which 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3362" y="1678287"/>
            <a:ext cx="4981985" cy="49819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ymbol zastępczy zawartości 2"/>
          <p:cNvSpPr txBox="1">
            <a:spLocks noGrp="1"/>
          </p:cNvSpPr>
          <p:nvPr>
            <p:ph idx="1"/>
          </p:nvPr>
        </p:nvSpPr>
        <p:spPr>
          <a:xfrm>
            <a:off x="417599" y="1577979"/>
            <a:ext cx="11355300" cy="4488388"/>
          </a:xfrm>
        </p:spPr>
        <p:txBody>
          <a:bodyPr>
            <a:normAutofit/>
          </a:bodyPr>
          <a:lstStyle/>
          <a:p>
            <a:r>
              <a:rPr lang="pl-PL" sz="2800" dirty="0">
                <a:solidFill>
                  <a:schemeClr val="bg1"/>
                </a:solidFill>
              </a:rPr>
              <a:t>Sieć użytkowników</a:t>
            </a:r>
          </a:p>
          <a:p>
            <a:r>
              <a:rPr lang="pl-PL" sz="2800" dirty="0">
                <a:solidFill>
                  <a:schemeClr val="bg1"/>
                </a:solidFill>
              </a:rPr>
              <a:t>Sieć serwerów</a:t>
            </a:r>
          </a:p>
          <a:p>
            <a:r>
              <a:rPr lang="pl-PL" sz="2800" dirty="0">
                <a:solidFill>
                  <a:schemeClr val="bg1"/>
                </a:solidFill>
              </a:rPr>
              <a:t>DMZ</a:t>
            </a:r>
          </a:p>
          <a:p>
            <a:endParaRPr lang="pl-PL" sz="2800" dirty="0">
              <a:solidFill>
                <a:schemeClr val="bg1"/>
              </a:solidFill>
            </a:endParaRPr>
          </a:p>
          <a:p>
            <a:r>
              <a:rPr lang="pl-PL" sz="2800" dirty="0">
                <a:solidFill>
                  <a:schemeClr val="bg1"/>
                </a:solidFill>
              </a:rPr>
              <a:t>Argumenty przeciwników (np. leniwych administratorów ;-])</a:t>
            </a:r>
          </a:p>
          <a:p>
            <a:pPr lvl="1"/>
            <a:r>
              <a:rPr lang="pl-PL" sz="2800" dirty="0">
                <a:solidFill>
                  <a:schemeClr val="bg1"/>
                </a:solidFill>
              </a:rPr>
              <a:t>U nas jest 5, 10 czy 20 komputerów</a:t>
            </a:r>
          </a:p>
          <a:p>
            <a:pPr lvl="1"/>
            <a:r>
              <a:rPr lang="pl-PL" sz="2800" dirty="0">
                <a:solidFill>
                  <a:schemeClr val="bg1"/>
                </a:solidFill>
              </a:rPr>
              <a:t>Ciągle coś nie działa</a:t>
            </a:r>
          </a:p>
          <a:p>
            <a:pPr lvl="1"/>
            <a:r>
              <a:rPr lang="pl-PL" sz="2800" dirty="0">
                <a:solidFill>
                  <a:schemeClr val="bg1"/>
                </a:solidFill>
              </a:rPr>
              <a:t>Najważniejszy jest biznes (ten argument powtarza się w wielu przypadkach…)</a:t>
            </a:r>
          </a:p>
          <a:p>
            <a:endParaRPr lang="pl-PL" sz="2800" dirty="0">
              <a:solidFill>
                <a:schemeClr val="bg1"/>
              </a:solidFill>
            </a:endParaRPr>
          </a:p>
          <a:p>
            <a:endParaRPr lang="pl-PL" dirty="0"/>
          </a:p>
        </p:txBody>
      </p:sp>
      <p:sp>
        <p:nvSpPr>
          <p:cNvPr id="259" name="Tytuł 1"/>
          <p:cNvSpPr txBox="1">
            <a:spLocks noGrp="1"/>
          </p:cNvSpPr>
          <p:nvPr>
            <p:ph type="title"/>
          </p:nvPr>
        </p:nvSpPr>
        <p:spPr>
          <a:xfrm>
            <a:off x="417599" y="407886"/>
            <a:ext cx="11353800" cy="988483"/>
          </a:xfrm>
        </p:spPr>
        <p:txBody>
          <a:bodyPr/>
          <a:lstStyle/>
          <a:p>
            <a:r>
              <a:rPr lang="pl-PL" sz="3900" dirty="0" err="1"/>
              <a:t>Lateral</a:t>
            </a:r>
            <a:r>
              <a:rPr lang="pl-PL" sz="3900" dirty="0"/>
              <a:t> </a:t>
            </a:r>
            <a:r>
              <a:rPr lang="pl-PL" sz="3900" dirty="0" err="1"/>
              <a:t>Movement</a:t>
            </a:r>
            <a:r>
              <a:rPr lang="pl-PL" sz="3900" dirty="0"/>
              <a:t> – </a:t>
            </a:r>
            <a:r>
              <a:rPr lang="pl-PL" sz="3900" dirty="0">
                <a:solidFill>
                  <a:schemeClr val="accent1"/>
                </a:solidFill>
              </a:rPr>
              <a:t>Segmentacja sieci</a:t>
            </a:r>
          </a:p>
        </p:txBody>
      </p:sp>
    </p:spTree>
    <p:extLst>
      <p:ext uri="{BB962C8B-B14F-4D97-AF65-F5344CB8AC3E}">
        <p14:creationId xmlns:p14="http://schemas.microsoft.com/office/powerpoint/2010/main" val="196628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ymbol zastępczy zawartości 2"/>
          <p:cNvSpPr txBox="1">
            <a:spLocks noGrp="1"/>
          </p:cNvSpPr>
          <p:nvPr>
            <p:ph idx="1"/>
          </p:nvPr>
        </p:nvSpPr>
        <p:spPr>
          <a:xfrm>
            <a:off x="838200" y="2337353"/>
            <a:ext cx="5753100" cy="435133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  <a:defRPr>
                <a:solidFill>
                  <a:srgbClr val="FFFFFF"/>
                </a:solidFill>
              </a:defRPr>
            </a:pPr>
            <a:r>
              <a:rPr lang="pl-PL" sz="2400" dirty="0"/>
              <a:t>Zamiast wierzyć, że wszystko za zaporą firmową jest bezpieczne, model </a:t>
            </a:r>
            <a:r>
              <a:rPr lang="pl-PL" sz="2400" b="1" dirty="0">
                <a:solidFill>
                  <a:srgbClr val="92D050"/>
                </a:solidFill>
              </a:rPr>
              <a:t>Zero Trust </a:t>
            </a:r>
            <a:r>
              <a:rPr lang="pl-PL" sz="2400" dirty="0"/>
              <a:t>zakłada naruszenie i weryfikuje każde żądanie tak, jakby pochodziło z niekontrolowanych sieci. Niezależnie od tego, skąd pochodzi żądanie lub do jakiego zasobu uzyskuje dostęp, model Zero Trust uczy nas „</a:t>
            </a:r>
            <a:r>
              <a:rPr lang="pl-PL" sz="2400" b="1" dirty="0">
                <a:solidFill>
                  <a:srgbClr val="92D050"/>
                </a:solidFill>
              </a:rPr>
              <a:t>nigdy nie ufać, zawsze weryfikować</a:t>
            </a:r>
            <a:r>
              <a:rPr lang="pl-PL" sz="2400" dirty="0"/>
              <a:t>” - Microsoft</a:t>
            </a:r>
          </a:p>
        </p:txBody>
      </p:sp>
      <p:sp>
        <p:nvSpPr>
          <p:cNvPr id="259" name="Tytuł 1"/>
          <p:cNvSpPr txBox="1">
            <a:spLocks noGrp="1"/>
          </p:cNvSpPr>
          <p:nvPr>
            <p:ph type="title"/>
          </p:nvPr>
        </p:nvSpPr>
        <p:spPr>
          <a:xfrm>
            <a:off x="657837" y="380313"/>
            <a:ext cx="10515600" cy="643942"/>
          </a:xfrm>
          <a:prstGeom prst="rect">
            <a:avLst/>
          </a:prstGeom>
        </p:spPr>
        <p:txBody>
          <a:bodyPr/>
          <a:lstStyle/>
          <a:p>
            <a:pPr>
              <a:defRPr sz="3900">
                <a:solidFill>
                  <a:srgbClr val="FFFFFF"/>
                </a:solidFill>
              </a:defRPr>
            </a:pPr>
            <a:r>
              <a:rPr lang="pl-PL" dirty="0" err="1"/>
              <a:t>Lateral</a:t>
            </a:r>
            <a:r>
              <a:rPr lang="pl-PL" dirty="0"/>
              <a:t> </a:t>
            </a:r>
            <a:r>
              <a:rPr lang="pl-PL" dirty="0" err="1"/>
              <a:t>Movement</a:t>
            </a:r>
            <a:r>
              <a:rPr lang="pl-PL" dirty="0"/>
              <a:t> – </a:t>
            </a:r>
            <a:r>
              <a:rPr lang="pl-PL" dirty="0">
                <a:solidFill>
                  <a:schemeClr val="accent1"/>
                </a:solidFill>
              </a:rPr>
              <a:t>Segmentacja sieci krok dalej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40D5F52-0A8A-802A-5030-B6DFFC7966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680" y="1825625"/>
            <a:ext cx="4008120" cy="400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0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ymbol zastępczy zawartości 2"/>
          <p:cNvSpPr txBox="1">
            <a:spLocks noGrp="1"/>
          </p:cNvSpPr>
          <p:nvPr>
            <p:ph idx="1"/>
          </p:nvPr>
        </p:nvSpPr>
        <p:spPr>
          <a:xfrm>
            <a:off x="417599" y="1577979"/>
            <a:ext cx="11355300" cy="4488388"/>
          </a:xfrm>
        </p:spPr>
        <p:txBody>
          <a:bodyPr/>
          <a:lstStyle/>
          <a:p>
            <a:r>
              <a:rPr lang="pl-PL" sz="2800" dirty="0"/>
              <a:t>Ponownie – „wszystko działa”</a:t>
            </a:r>
          </a:p>
          <a:p>
            <a:r>
              <a:rPr lang="pl-PL" sz="2800" dirty="0"/>
              <a:t>Pobieranie i uruchamianie programów</a:t>
            </a:r>
          </a:p>
          <a:p>
            <a:r>
              <a:rPr lang="pl-PL" sz="2800" dirty="0"/>
              <a:t>Możliwość własnej rekonfiguracji komputera</a:t>
            </a:r>
          </a:p>
          <a:p>
            <a:endParaRPr lang="pl-PL" dirty="0"/>
          </a:p>
        </p:txBody>
      </p:sp>
      <p:sp>
        <p:nvSpPr>
          <p:cNvPr id="247" name="Tytuł 1"/>
          <p:cNvSpPr txBox="1">
            <a:spLocks noGrp="1"/>
          </p:cNvSpPr>
          <p:nvPr>
            <p:ph type="title"/>
          </p:nvPr>
        </p:nvSpPr>
        <p:spPr>
          <a:xfrm>
            <a:off x="417599" y="407886"/>
            <a:ext cx="11353800" cy="988483"/>
          </a:xfrm>
        </p:spPr>
        <p:txBody>
          <a:bodyPr/>
          <a:lstStyle/>
          <a:p>
            <a:r>
              <a:rPr lang="pl-PL" sz="3900"/>
              <a:t>Użytkownicy i Usługi z prawami administratora</a:t>
            </a:r>
            <a:endParaRPr lang="pl-PL" sz="39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ymbol zastępczy zawartości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pl-PL" sz="2800" strike="sngStrike" dirty="0"/>
              <a:t>Ponownie – „wszystko działa”</a:t>
            </a:r>
            <a:r>
              <a:rPr lang="pl-PL" sz="2800" dirty="0"/>
              <a:t>  </a:t>
            </a:r>
            <a:r>
              <a:rPr lang="pl-PL" sz="2800" dirty="0">
                <a:solidFill>
                  <a:schemeClr val="accent1"/>
                </a:solidFill>
              </a:rPr>
              <a:t>Szczególnie </a:t>
            </a:r>
            <a:r>
              <a:rPr lang="pl-PL" sz="2800" dirty="0" err="1">
                <a:solidFill>
                  <a:schemeClr val="accent1"/>
                </a:solidFill>
              </a:rPr>
              <a:t>malware</a:t>
            </a:r>
            <a:r>
              <a:rPr lang="pl-PL" sz="2800" dirty="0">
                <a:solidFill>
                  <a:schemeClr val="accent1"/>
                </a:solidFill>
              </a:rPr>
              <a:t>…</a:t>
            </a:r>
            <a:endParaRPr lang="pl-PL" sz="2800" strike="sngStrike" dirty="0">
              <a:solidFill>
                <a:schemeClr val="accent1"/>
              </a:solidFill>
            </a:endParaRPr>
          </a:p>
          <a:p>
            <a:pPr>
              <a:defRPr>
                <a:solidFill>
                  <a:srgbClr val="FFFFFF"/>
                </a:solidFill>
              </a:defRPr>
            </a:pPr>
            <a:r>
              <a:rPr lang="pl-PL" sz="2800" dirty="0"/>
              <a:t>Pobieranie i uruchamianie programów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pl-PL" sz="2800" dirty="0"/>
              <a:t>Możliwość własnej rekonfiguracji komputera</a:t>
            </a:r>
          </a:p>
          <a:p>
            <a:pPr>
              <a:defRPr>
                <a:solidFill>
                  <a:srgbClr val="FFFFFF"/>
                </a:solidFill>
              </a:defRPr>
            </a:pPr>
            <a:endParaRPr lang="pl-PL" dirty="0"/>
          </a:p>
        </p:txBody>
      </p:sp>
      <p:sp>
        <p:nvSpPr>
          <p:cNvPr id="247" name="Tytuł 1"/>
          <p:cNvSpPr txBox="1">
            <a:spLocks noGrp="1"/>
          </p:cNvSpPr>
          <p:nvPr>
            <p:ph type="title"/>
          </p:nvPr>
        </p:nvSpPr>
        <p:spPr>
          <a:xfrm>
            <a:off x="417599" y="392405"/>
            <a:ext cx="10515600" cy="643942"/>
          </a:xfrm>
          <a:prstGeom prst="rect">
            <a:avLst/>
          </a:prstGeom>
        </p:spPr>
        <p:txBody>
          <a:bodyPr/>
          <a:lstStyle/>
          <a:p>
            <a:pPr>
              <a:defRPr sz="3900">
                <a:solidFill>
                  <a:srgbClr val="FFFFFF"/>
                </a:solidFill>
              </a:defRPr>
            </a:pPr>
            <a:r>
              <a:rPr lang="pl-PL" dirty="0"/>
              <a:t>Użytkownicy i Usługi z prawami administratora</a:t>
            </a:r>
          </a:p>
        </p:txBody>
      </p:sp>
    </p:spTree>
    <p:extLst>
      <p:ext uri="{BB962C8B-B14F-4D97-AF65-F5344CB8AC3E}">
        <p14:creationId xmlns:p14="http://schemas.microsoft.com/office/powerpoint/2010/main" val="338471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ymbol zastępczy zawartości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pl-PL" sz="2800" strike="sngStrike" dirty="0"/>
              <a:t>Ponownie – „wszystko działa”</a:t>
            </a:r>
            <a:r>
              <a:rPr lang="pl-PL" sz="2800" dirty="0"/>
              <a:t>  </a:t>
            </a:r>
            <a:r>
              <a:rPr lang="pl-PL" sz="2800" dirty="0">
                <a:solidFill>
                  <a:schemeClr val="accent1"/>
                </a:solidFill>
              </a:rPr>
              <a:t>Szczególnie </a:t>
            </a:r>
            <a:r>
              <a:rPr lang="pl-PL" sz="2800" dirty="0" err="1">
                <a:solidFill>
                  <a:schemeClr val="accent1"/>
                </a:solidFill>
              </a:rPr>
              <a:t>malware</a:t>
            </a:r>
            <a:r>
              <a:rPr lang="pl-PL" sz="2800" dirty="0">
                <a:solidFill>
                  <a:schemeClr val="accent1"/>
                </a:solidFill>
              </a:rPr>
              <a:t>…</a:t>
            </a:r>
            <a:endParaRPr lang="pl-PL" sz="2800" strike="sngStrike" dirty="0">
              <a:solidFill>
                <a:schemeClr val="accent1"/>
              </a:solidFill>
            </a:endParaRPr>
          </a:p>
          <a:p>
            <a:pPr>
              <a:defRPr>
                <a:solidFill>
                  <a:srgbClr val="FFFFFF"/>
                </a:solidFill>
              </a:defRPr>
            </a:pPr>
            <a:r>
              <a:rPr lang="pl-PL" sz="2800" strike="sngStrike" dirty="0"/>
              <a:t>Pobieranie i uruchamianie programów</a:t>
            </a:r>
            <a:r>
              <a:rPr lang="pl-PL" sz="2800" dirty="0"/>
              <a:t> </a:t>
            </a:r>
            <a:r>
              <a:rPr lang="pl-PL" sz="2800" dirty="0">
                <a:solidFill>
                  <a:schemeClr val="accent1"/>
                </a:solidFill>
              </a:rPr>
              <a:t>W tym niechciane i złośliwe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pl-PL" sz="2800" dirty="0"/>
              <a:t>Możliwość własnej rekonfiguracji komputera</a:t>
            </a:r>
          </a:p>
          <a:p>
            <a:pPr>
              <a:defRPr>
                <a:solidFill>
                  <a:srgbClr val="FFFFFF"/>
                </a:solidFill>
              </a:defRPr>
            </a:pPr>
            <a:endParaRPr lang="pl-PL" dirty="0"/>
          </a:p>
        </p:txBody>
      </p:sp>
      <p:sp>
        <p:nvSpPr>
          <p:cNvPr id="247" name="Tytuł 1"/>
          <p:cNvSpPr txBox="1">
            <a:spLocks noGrp="1"/>
          </p:cNvSpPr>
          <p:nvPr>
            <p:ph type="title"/>
          </p:nvPr>
        </p:nvSpPr>
        <p:spPr>
          <a:xfrm>
            <a:off x="417599" y="388211"/>
            <a:ext cx="10515600" cy="643942"/>
          </a:xfrm>
          <a:prstGeom prst="rect">
            <a:avLst/>
          </a:prstGeom>
        </p:spPr>
        <p:txBody>
          <a:bodyPr/>
          <a:lstStyle/>
          <a:p>
            <a:pPr>
              <a:defRPr sz="3900">
                <a:solidFill>
                  <a:srgbClr val="FFFFFF"/>
                </a:solidFill>
              </a:defRPr>
            </a:pPr>
            <a:r>
              <a:rPr lang="pl-PL" dirty="0"/>
              <a:t>Użytkownicy i Usługi z prawami administratora</a:t>
            </a:r>
          </a:p>
        </p:txBody>
      </p:sp>
    </p:spTree>
    <p:extLst>
      <p:ext uri="{BB962C8B-B14F-4D97-AF65-F5344CB8AC3E}">
        <p14:creationId xmlns:p14="http://schemas.microsoft.com/office/powerpoint/2010/main" val="337102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ymbol zastępczy zawartości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pl-PL" sz="2800" strike="sngStrike" dirty="0"/>
              <a:t>Ponownie – „wszystko działa”</a:t>
            </a:r>
            <a:r>
              <a:rPr lang="pl-PL" sz="2800" dirty="0"/>
              <a:t>  </a:t>
            </a:r>
            <a:r>
              <a:rPr lang="pl-PL" sz="2800" dirty="0">
                <a:solidFill>
                  <a:schemeClr val="accent1"/>
                </a:solidFill>
              </a:rPr>
              <a:t>Szczególnie </a:t>
            </a:r>
            <a:r>
              <a:rPr lang="pl-PL" sz="2800" dirty="0" err="1">
                <a:solidFill>
                  <a:schemeClr val="accent1"/>
                </a:solidFill>
              </a:rPr>
              <a:t>malware</a:t>
            </a:r>
            <a:r>
              <a:rPr lang="pl-PL" sz="2800" dirty="0">
                <a:solidFill>
                  <a:schemeClr val="accent1"/>
                </a:solidFill>
              </a:rPr>
              <a:t>…</a:t>
            </a:r>
            <a:endParaRPr lang="pl-PL" sz="2800" strike="sngStrike" dirty="0">
              <a:solidFill>
                <a:schemeClr val="accent1"/>
              </a:solidFill>
            </a:endParaRPr>
          </a:p>
          <a:p>
            <a:pPr>
              <a:defRPr>
                <a:solidFill>
                  <a:srgbClr val="FFFFFF"/>
                </a:solidFill>
              </a:defRPr>
            </a:pPr>
            <a:r>
              <a:rPr lang="pl-PL" sz="2800" strike="sngStrike" dirty="0"/>
              <a:t>Pobieranie i uruchamianie programów</a:t>
            </a:r>
            <a:r>
              <a:rPr lang="pl-PL" sz="2800" dirty="0"/>
              <a:t> </a:t>
            </a:r>
            <a:r>
              <a:rPr lang="pl-PL" sz="2800" dirty="0">
                <a:solidFill>
                  <a:schemeClr val="accent1"/>
                </a:solidFill>
              </a:rPr>
              <a:t>W tym niechciane i złośliwe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pl-PL" sz="2800" strike="sngStrike" dirty="0"/>
              <a:t>Możliwość własnej rekonfiguracji komputera</a:t>
            </a:r>
            <a:r>
              <a:rPr lang="pl-PL" sz="2800" dirty="0"/>
              <a:t> </a:t>
            </a:r>
            <a:r>
              <a:rPr lang="pl-PL" sz="2800" dirty="0">
                <a:solidFill>
                  <a:schemeClr val="accent1"/>
                </a:solidFill>
              </a:rPr>
              <a:t>Wyłączanie zabezpieczeń (</a:t>
            </a:r>
            <a:r>
              <a:rPr lang="pl-PL" sz="2800" dirty="0" err="1">
                <a:solidFill>
                  <a:schemeClr val="accent1"/>
                </a:solidFill>
              </a:rPr>
              <a:t>AntyVirus</a:t>
            </a:r>
            <a:r>
              <a:rPr lang="pl-PL" sz="2800" dirty="0">
                <a:solidFill>
                  <a:schemeClr val="accent1"/>
                </a:solidFill>
              </a:rPr>
              <a:t> często przeszkadza bo nie pozwala uruchomić…)</a:t>
            </a:r>
          </a:p>
          <a:p>
            <a:pPr>
              <a:defRPr>
                <a:solidFill>
                  <a:srgbClr val="FFFFFF"/>
                </a:solidFill>
              </a:defRPr>
            </a:pPr>
            <a:endParaRPr lang="pl-PL" dirty="0"/>
          </a:p>
        </p:txBody>
      </p:sp>
      <p:sp>
        <p:nvSpPr>
          <p:cNvPr id="247" name="Tytuł 1"/>
          <p:cNvSpPr txBox="1">
            <a:spLocks noGrp="1"/>
          </p:cNvSpPr>
          <p:nvPr>
            <p:ph type="title"/>
          </p:nvPr>
        </p:nvSpPr>
        <p:spPr>
          <a:xfrm>
            <a:off x="417599" y="400794"/>
            <a:ext cx="10515600" cy="643942"/>
          </a:xfrm>
          <a:prstGeom prst="rect">
            <a:avLst/>
          </a:prstGeom>
        </p:spPr>
        <p:txBody>
          <a:bodyPr/>
          <a:lstStyle/>
          <a:p>
            <a:pPr>
              <a:defRPr sz="3900">
                <a:solidFill>
                  <a:srgbClr val="FFFFFF"/>
                </a:solidFill>
              </a:defRPr>
            </a:pPr>
            <a:r>
              <a:rPr lang="pl-PL" dirty="0"/>
              <a:t>Użytkownicy i Usługi z prawami administratora</a:t>
            </a:r>
          </a:p>
        </p:txBody>
      </p:sp>
    </p:spTree>
    <p:extLst>
      <p:ext uri="{BB962C8B-B14F-4D97-AF65-F5344CB8AC3E}">
        <p14:creationId xmlns:p14="http://schemas.microsoft.com/office/powerpoint/2010/main" val="416406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ymbol zastępczy zawartości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pl-PL" sz="2800" strike="sngStrike" dirty="0"/>
              <a:t>Ponownie – „wszystko działa”</a:t>
            </a:r>
            <a:r>
              <a:rPr lang="pl-PL" sz="2800" dirty="0"/>
              <a:t>  </a:t>
            </a:r>
            <a:r>
              <a:rPr lang="pl-PL" sz="2800" dirty="0">
                <a:solidFill>
                  <a:schemeClr val="accent1"/>
                </a:solidFill>
              </a:rPr>
              <a:t>Szczególnie </a:t>
            </a:r>
            <a:r>
              <a:rPr lang="pl-PL" sz="2800" dirty="0" err="1">
                <a:solidFill>
                  <a:schemeClr val="accent1"/>
                </a:solidFill>
              </a:rPr>
              <a:t>malware</a:t>
            </a:r>
            <a:r>
              <a:rPr lang="pl-PL" sz="2800" dirty="0">
                <a:solidFill>
                  <a:schemeClr val="accent1"/>
                </a:solidFill>
              </a:rPr>
              <a:t>…</a:t>
            </a:r>
            <a:endParaRPr lang="pl-PL" sz="2800" strike="sngStrike" dirty="0">
              <a:solidFill>
                <a:schemeClr val="accent1"/>
              </a:solidFill>
            </a:endParaRPr>
          </a:p>
          <a:p>
            <a:pPr>
              <a:defRPr>
                <a:solidFill>
                  <a:srgbClr val="FFFFFF"/>
                </a:solidFill>
              </a:defRPr>
            </a:pPr>
            <a:r>
              <a:rPr lang="pl-PL" sz="2800" strike="sngStrike" dirty="0"/>
              <a:t>Pobieranie i uruchamianie programów</a:t>
            </a:r>
            <a:r>
              <a:rPr lang="pl-PL" sz="2800" dirty="0"/>
              <a:t> </a:t>
            </a:r>
            <a:r>
              <a:rPr lang="pl-PL" sz="2800" dirty="0">
                <a:solidFill>
                  <a:schemeClr val="accent1"/>
                </a:solidFill>
              </a:rPr>
              <a:t>W tym niechciane i złośliwe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pl-PL" sz="2800" strike="sngStrike" dirty="0"/>
              <a:t>Możliwość własnej rekonfiguracji komputera</a:t>
            </a:r>
            <a:r>
              <a:rPr lang="pl-PL" sz="2800" dirty="0"/>
              <a:t> </a:t>
            </a:r>
            <a:r>
              <a:rPr lang="pl-PL" sz="2800" dirty="0">
                <a:solidFill>
                  <a:schemeClr val="accent1"/>
                </a:solidFill>
              </a:rPr>
              <a:t>Wyłączanie zabezpieczeń (</a:t>
            </a:r>
            <a:r>
              <a:rPr lang="pl-PL" sz="2800" dirty="0" err="1">
                <a:solidFill>
                  <a:schemeClr val="accent1"/>
                </a:solidFill>
              </a:rPr>
              <a:t>AntyVirus</a:t>
            </a:r>
            <a:r>
              <a:rPr lang="pl-PL" sz="2800" dirty="0">
                <a:solidFill>
                  <a:schemeClr val="accent1"/>
                </a:solidFill>
              </a:rPr>
              <a:t> często przeszkadza bo nie pozwala uruchomić…)</a:t>
            </a:r>
          </a:p>
          <a:p>
            <a:pPr>
              <a:defRPr>
                <a:solidFill>
                  <a:srgbClr val="FFFFFF"/>
                </a:solidFill>
              </a:defRPr>
            </a:pPr>
            <a:endParaRPr lang="pl-PL" sz="2800" dirty="0"/>
          </a:p>
          <a:p>
            <a:pPr>
              <a:defRPr>
                <a:solidFill>
                  <a:srgbClr val="FFFFFF"/>
                </a:solidFill>
              </a:defRPr>
            </a:pPr>
            <a:r>
              <a:rPr lang="pl-PL" sz="2800" dirty="0"/>
              <a:t>Szczególna ochrona kont administratora domeny (na tym koncie admin nie ma prawa „normalnie pracować”)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pl-PL" sz="2800" dirty="0"/>
              <a:t>Windows LAPS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pl-PL" sz="2800" dirty="0"/>
              <a:t>Monitorowanie… (nowe konta, podnoszenie uprawnień, </a:t>
            </a:r>
            <a:r>
              <a:rPr lang="pl-PL" sz="2800" dirty="0" err="1"/>
              <a:t>etc</a:t>
            </a:r>
            <a:r>
              <a:rPr lang="pl-PL" sz="2800" dirty="0"/>
              <a:t>)</a:t>
            </a:r>
          </a:p>
        </p:txBody>
      </p:sp>
      <p:sp>
        <p:nvSpPr>
          <p:cNvPr id="247" name="Tytuł 1"/>
          <p:cNvSpPr txBox="1">
            <a:spLocks noGrp="1"/>
          </p:cNvSpPr>
          <p:nvPr>
            <p:ph type="title"/>
          </p:nvPr>
        </p:nvSpPr>
        <p:spPr>
          <a:xfrm>
            <a:off x="417599" y="392405"/>
            <a:ext cx="10515600" cy="643942"/>
          </a:xfrm>
          <a:prstGeom prst="rect">
            <a:avLst/>
          </a:prstGeom>
        </p:spPr>
        <p:txBody>
          <a:bodyPr/>
          <a:lstStyle/>
          <a:p>
            <a:pPr>
              <a:defRPr sz="3900">
                <a:solidFill>
                  <a:srgbClr val="FFFFFF"/>
                </a:solidFill>
              </a:defRPr>
            </a:pPr>
            <a:r>
              <a:rPr lang="pl-PL" dirty="0"/>
              <a:t>Użytkownicy i Usługi z prawami administratora</a:t>
            </a:r>
          </a:p>
        </p:txBody>
      </p:sp>
    </p:spTree>
    <p:extLst>
      <p:ext uri="{BB962C8B-B14F-4D97-AF65-F5344CB8AC3E}">
        <p14:creationId xmlns:p14="http://schemas.microsoft.com/office/powerpoint/2010/main" val="363491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ymbol zastępczy zawartości 2"/>
          <p:cNvSpPr txBox="1">
            <a:spLocks noGrp="1"/>
          </p:cNvSpPr>
          <p:nvPr>
            <p:ph idx="1"/>
          </p:nvPr>
        </p:nvSpPr>
        <p:spPr>
          <a:xfrm>
            <a:off x="417599" y="1577979"/>
            <a:ext cx="11355300" cy="4488388"/>
          </a:xfrm>
        </p:spPr>
        <p:txBody>
          <a:bodyPr/>
          <a:lstStyle/>
          <a:p>
            <a:r>
              <a:rPr lang="pl-PL" sz="2800" dirty="0"/>
              <a:t>Brak logów</a:t>
            </a:r>
          </a:p>
          <a:p>
            <a:r>
              <a:rPr lang="pl-PL" sz="2800" dirty="0"/>
              <a:t>Logi tylko lokalnie</a:t>
            </a:r>
          </a:p>
          <a:p>
            <a:r>
              <a:rPr lang="pl-PL" sz="2800" dirty="0"/>
              <a:t>Bardzo krótka historia logów</a:t>
            </a:r>
          </a:p>
          <a:p>
            <a:endParaRPr lang="pl-PL" dirty="0"/>
          </a:p>
        </p:txBody>
      </p:sp>
      <p:sp>
        <p:nvSpPr>
          <p:cNvPr id="263" name="Tytuł 1"/>
          <p:cNvSpPr txBox="1">
            <a:spLocks noGrp="1"/>
          </p:cNvSpPr>
          <p:nvPr>
            <p:ph type="title"/>
          </p:nvPr>
        </p:nvSpPr>
        <p:spPr>
          <a:xfrm>
            <a:off x="417599" y="407886"/>
            <a:ext cx="11353800" cy="988483"/>
          </a:xfrm>
        </p:spPr>
        <p:txBody>
          <a:bodyPr/>
          <a:lstStyle/>
          <a:p>
            <a:r>
              <a:rPr lang="pl-PL" sz="3900" dirty="0"/>
              <a:t>Logowanie i monitorowanie – </a:t>
            </a:r>
            <a:r>
              <a:rPr lang="pl-PL" sz="3900" dirty="0">
                <a:solidFill>
                  <a:schemeClr val="accent1"/>
                </a:solidFill>
              </a:rPr>
              <a:t>rzeczywistość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ymbol zastępczy zawartości 2"/>
          <p:cNvSpPr txBox="1">
            <a:spLocks noGrp="1"/>
          </p:cNvSpPr>
          <p:nvPr>
            <p:ph idx="1"/>
          </p:nvPr>
        </p:nvSpPr>
        <p:spPr>
          <a:xfrm>
            <a:off x="417599" y="1577979"/>
            <a:ext cx="11355300" cy="4488388"/>
          </a:xfrm>
        </p:spPr>
        <p:txBody>
          <a:bodyPr/>
          <a:lstStyle/>
          <a:p>
            <a:r>
              <a:rPr lang="pl-PL" sz="2800" dirty="0"/>
              <a:t>Brak logów</a:t>
            </a:r>
          </a:p>
          <a:p>
            <a:r>
              <a:rPr lang="pl-PL" sz="2800" dirty="0"/>
              <a:t>Logi tylko lokalnie</a:t>
            </a:r>
          </a:p>
          <a:p>
            <a:r>
              <a:rPr lang="pl-PL" sz="2800" dirty="0"/>
              <a:t>Bardzo krótka historia logów</a:t>
            </a:r>
          </a:p>
          <a:p>
            <a:endParaRPr lang="pl-PL" sz="2800" dirty="0"/>
          </a:p>
          <a:p>
            <a:r>
              <a:rPr lang="pl-PL" sz="2800" dirty="0"/>
              <a:t>Brak monitorowania</a:t>
            </a:r>
          </a:p>
          <a:p>
            <a:r>
              <a:rPr lang="pl-PL" sz="2800" dirty="0"/>
              <a:t>Brak </a:t>
            </a:r>
            <a:r>
              <a:rPr lang="pl-PL" sz="2800" dirty="0" err="1"/>
              <a:t>alertowania</a:t>
            </a:r>
            <a:endParaRPr lang="pl-PL" sz="2800" dirty="0"/>
          </a:p>
          <a:p>
            <a:endParaRPr lang="pl-PL" dirty="0"/>
          </a:p>
        </p:txBody>
      </p:sp>
      <p:sp>
        <p:nvSpPr>
          <p:cNvPr id="263" name="Tytuł 1"/>
          <p:cNvSpPr txBox="1">
            <a:spLocks noGrp="1"/>
          </p:cNvSpPr>
          <p:nvPr>
            <p:ph type="title"/>
          </p:nvPr>
        </p:nvSpPr>
        <p:spPr>
          <a:xfrm>
            <a:off x="417599" y="407886"/>
            <a:ext cx="11353800" cy="988483"/>
          </a:xfrm>
        </p:spPr>
        <p:txBody>
          <a:bodyPr/>
          <a:lstStyle/>
          <a:p>
            <a:r>
              <a:rPr lang="pl-PL" sz="3900" dirty="0"/>
              <a:t>Logowanie i monitorowanie – </a:t>
            </a:r>
            <a:r>
              <a:rPr lang="pl-PL" sz="3900" dirty="0">
                <a:solidFill>
                  <a:schemeClr val="accent1"/>
                </a:solidFill>
              </a:rPr>
              <a:t>rzeczywistość</a:t>
            </a:r>
          </a:p>
        </p:txBody>
      </p:sp>
    </p:spTree>
    <p:extLst>
      <p:ext uri="{BB962C8B-B14F-4D97-AF65-F5344CB8AC3E}">
        <p14:creationId xmlns:p14="http://schemas.microsoft.com/office/powerpoint/2010/main" val="307425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ymbol zastępczy zawartości 2"/>
          <p:cNvSpPr txBox="1">
            <a:spLocks noGrp="1"/>
          </p:cNvSpPr>
          <p:nvPr>
            <p:ph idx="1"/>
          </p:nvPr>
        </p:nvSpPr>
        <p:spPr>
          <a:xfrm>
            <a:off x="417599" y="1577979"/>
            <a:ext cx="11355300" cy="4488388"/>
          </a:xfrm>
        </p:spPr>
        <p:txBody>
          <a:bodyPr>
            <a:normAutofit/>
          </a:bodyPr>
          <a:lstStyle/>
          <a:p>
            <a:r>
              <a:rPr lang="pl-PL" sz="2400" dirty="0"/>
              <a:t>Logować</a:t>
            </a:r>
          </a:p>
          <a:p>
            <a:r>
              <a:rPr lang="pl-PL" sz="2400" dirty="0"/>
              <a:t>Wysyłać logi na zewnętrzny serwer</a:t>
            </a:r>
          </a:p>
          <a:p>
            <a:r>
              <a:rPr lang="pl-PL" sz="2400" dirty="0"/>
              <a:t>Przechowywać min. 6m-cy</a:t>
            </a:r>
          </a:p>
          <a:p>
            <a:r>
              <a:rPr lang="pl-PL" sz="2400" dirty="0"/>
              <a:t>Zabezpieczyć przed niepowołanym dostępem</a:t>
            </a:r>
          </a:p>
          <a:p>
            <a:r>
              <a:rPr lang="pl-PL" sz="2400" dirty="0"/>
              <a:t>Weryfikować</a:t>
            </a:r>
          </a:p>
          <a:p>
            <a:r>
              <a:rPr lang="pl-PL" sz="2400" dirty="0"/>
              <a:t>Skonfigurować alerty (i nie dawać do </a:t>
            </a:r>
            <a:r>
              <a:rPr lang="pl-PL" sz="2400" dirty="0" err="1"/>
              <a:t>SPAMu</a:t>
            </a:r>
            <a:r>
              <a:rPr lang="pl-PL" sz="2400" dirty="0"/>
              <a:t>)</a:t>
            </a:r>
          </a:p>
          <a:p>
            <a:r>
              <a:rPr lang="pl-PL" sz="2400" dirty="0"/>
              <a:t>(…)</a:t>
            </a:r>
          </a:p>
          <a:p>
            <a:r>
              <a:rPr lang="pl-PL" sz="2400" dirty="0"/>
              <a:t>Kupić usługę?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263" name="Tytuł 1"/>
          <p:cNvSpPr txBox="1">
            <a:spLocks noGrp="1"/>
          </p:cNvSpPr>
          <p:nvPr>
            <p:ph type="title"/>
          </p:nvPr>
        </p:nvSpPr>
        <p:spPr>
          <a:xfrm>
            <a:off x="417599" y="407886"/>
            <a:ext cx="11353800" cy="988483"/>
          </a:xfrm>
        </p:spPr>
        <p:txBody>
          <a:bodyPr/>
          <a:lstStyle/>
          <a:p>
            <a:r>
              <a:rPr lang="pl-PL" sz="3900" dirty="0"/>
              <a:t>Logowanie i monitorowanie – </a:t>
            </a:r>
            <a:r>
              <a:rPr lang="pl-PL" sz="3900" dirty="0">
                <a:solidFill>
                  <a:schemeClr val="accent1"/>
                </a:solidFill>
              </a:rPr>
              <a:t>co robić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991165A-AF1E-DAA7-DE2A-CBCAE29D22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709" y="1690688"/>
            <a:ext cx="1066800" cy="10668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467E1BC-6260-C8B1-2121-0BA79E96BC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683" y="1690688"/>
            <a:ext cx="1600200" cy="10668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35528B8-AD6C-E624-E4D5-CDD72E304E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058" y="1690688"/>
            <a:ext cx="2265680" cy="10668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5DFC920-F7CF-209C-F2B5-684F677B79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709" y="3122097"/>
            <a:ext cx="5220392" cy="345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8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D5886A7A-FA5B-6795-3D58-4683F9842A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5" name="Tytuł 1"/>
          <p:cNvSpPr txBox="1">
            <a:spLocks noGrp="1"/>
          </p:cNvSpPr>
          <p:nvPr>
            <p:ph type="title"/>
          </p:nvPr>
        </p:nvSpPr>
        <p:spPr>
          <a:xfrm>
            <a:off x="417599" y="407886"/>
            <a:ext cx="11353800" cy="988483"/>
          </a:xfrm>
        </p:spPr>
        <p:txBody>
          <a:bodyPr/>
          <a:lstStyle>
            <a:lvl1pPr>
              <a:defRPr sz="3900">
                <a:solidFill>
                  <a:srgbClr val="FFFFFF"/>
                </a:solidFill>
              </a:defRPr>
            </a:lvl1pPr>
          </a:lstStyle>
          <a:p>
            <a:r>
              <a:rPr lang="pl-PL"/>
              <a:t>Zewnętrzna adresacja</a:t>
            </a:r>
            <a:endParaRPr lang="pl-PL" dirty="0"/>
          </a:p>
        </p:txBody>
      </p:sp>
      <p:pic>
        <p:nvPicPr>
          <p:cNvPr id="177" name="DALL·E 2024-10-14 19.01.47 - A graphic illustrating a company and its internet-exposed services. The image shows a corporate building (symbolizing the company) connected to the in.jpeg" descr="DALL·E 2024-10-14 19.01.47 - A graphic illustrating a company and its internet-exposed services. The image shows a corporate building (symbolizing the company) connected to the in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8121" y="1584827"/>
            <a:ext cx="5152467" cy="51524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ymbol zastępczy zawartości 2"/>
          <p:cNvSpPr txBox="1">
            <a:spLocks noGrp="1"/>
          </p:cNvSpPr>
          <p:nvPr>
            <p:ph idx="1"/>
          </p:nvPr>
        </p:nvSpPr>
        <p:spPr>
          <a:xfrm>
            <a:off x="417599" y="1577979"/>
            <a:ext cx="11355300" cy="4488388"/>
          </a:xfrm>
        </p:spPr>
        <p:txBody>
          <a:bodyPr/>
          <a:lstStyle/>
          <a:p>
            <a:r>
              <a:rPr lang="pl-PL" sz="2800" dirty="0"/>
              <a:t>Polityka haseł – musi być…</a:t>
            </a:r>
          </a:p>
        </p:txBody>
      </p:sp>
      <p:sp>
        <p:nvSpPr>
          <p:cNvPr id="255" name="Tytuł 1"/>
          <p:cNvSpPr txBox="1">
            <a:spLocks noGrp="1"/>
          </p:cNvSpPr>
          <p:nvPr>
            <p:ph type="title"/>
          </p:nvPr>
        </p:nvSpPr>
        <p:spPr>
          <a:xfrm>
            <a:off x="417599" y="407886"/>
            <a:ext cx="11353800" cy="988483"/>
          </a:xfrm>
        </p:spPr>
        <p:txBody>
          <a:bodyPr/>
          <a:lstStyle/>
          <a:p>
            <a:r>
              <a:rPr lang="pl-PL" sz="3900" dirty="0"/>
              <a:t>Hasła</a:t>
            </a:r>
          </a:p>
        </p:txBody>
      </p:sp>
    </p:spTree>
    <p:extLst>
      <p:ext uri="{BB962C8B-B14F-4D97-AF65-F5344CB8AC3E}">
        <p14:creationId xmlns:p14="http://schemas.microsoft.com/office/powerpoint/2010/main" val="127835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ymbol zastępczy zawartości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pl-PL" sz="2800" dirty="0"/>
              <a:t>Polityka haseł – musi być…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pl-PL" sz="2800" dirty="0">
                <a:solidFill>
                  <a:srgbClr val="FF0000"/>
                </a:solidFill>
              </a:rPr>
              <a:t>NIE</a:t>
            </a:r>
            <a:r>
              <a:rPr lang="pl-PL" sz="2800" dirty="0"/>
              <a:t> dla 8-10 znaków, małe, WIELKIE litery, cyfry i znaki specjalne, zmiana co X dni</a:t>
            </a:r>
          </a:p>
          <a:p>
            <a:pPr>
              <a:defRPr>
                <a:solidFill>
                  <a:srgbClr val="FFFFFF"/>
                </a:solidFill>
              </a:defRPr>
            </a:pPr>
            <a:endParaRPr lang="pl-PL" dirty="0"/>
          </a:p>
          <a:p>
            <a:pPr>
              <a:defRPr>
                <a:solidFill>
                  <a:srgbClr val="FFFFFF"/>
                </a:solidFill>
              </a:defRPr>
            </a:pPr>
            <a:endParaRPr lang="pl-PL" dirty="0"/>
          </a:p>
        </p:txBody>
      </p:sp>
      <p:sp>
        <p:nvSpPr>
          <p:cNvPr id="255" name="Tytuł 1"/>
          <p:cNvSpPr txBox="1">
            <a:spLocks noGrp="1"/>
          </p:cNvSpPr>
          <p:nvPr>
            <p:ph type="title"/>
          </p:nvPr>
        </p:nvSpPr>
        <p:spPr>
          <a:xfrm>
            <a:off x="417599" y="379822"/>
            <a:ext cx="10515600" cy="643942"/>
          </a:xfrm>
          <a:prstGeom prst="rect">
            <a:avLst/>
          </a:prstGeom>
        </p:spPr>
        <p:txBody>
          <a:bodyPr/>
          <a:lstStyle/>
          <a:p>
            <a:pPr>
              <a:defRPr sz="3900">
                <a:solidFill>
                  <a:srgbClr val="FFFFFF"/>
                </a:solidFill>
              </a:defRPr>
            </a:pPr>
            <a:r>
              <a:rPr lang="pl-PL" dirty="0"/>
              <a:t>Hasła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ymbol zastępczy zawartości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pl-PL" sz="2800" dirty="0"/>
              <a:t>Polityka haseł – musi być…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pl-PL" sz="2800" dirty="0">
                <a:solidFill>
                  <a:srgbClr val="FF0000"/>
                </a:solidFill>
              </a:rPr>
              <a:t>NIE</a:t>
            </a:r>
            <a:r>
              <a:rPr lang="pl-PL" sz="2800" dirty="0"/>
              <a:t> dla 8-10 znaków, małe, WIELKIE litery, cyfry i znaki specjalne, zmiana co X dni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pl-PL" sz="2800" dirty="0">
                <a:solidFill>
                  <a:schemeClr val="accent1"/>
                </a:solidFill>
              </a:rPr>
              <a:t>Pazdziernik2024!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pl-PL" sz="2800" dirty="0">
                <a:solidFill>
                  <a:schemeClr val="accent1"/>
                </a:solidFill>
              </a:rPr>
              <a:t>Listopad2024!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pl-PL" sz="2800" dirty="0">
                <a:solidFill>
                  <a:schemeClr val="accent1"/>
                </a:solidFill>
              </a:rPr>
              <a:t>Katarzyna1997!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pl-PL" sz="2800" dirty="0">
                <a:solidFill>
                  <a:schemeClr val="accent1"/>
                </a:solidFill>
              </a:rPr>
              <a:t>Wiosna2025#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pl-PL" sz="2800" dirty="0">
                <a:solidFill>
                  <a:schemeClr val="accent1"/>
                </a:solidFill>
              </a:rPr>
              <a:t>Wakacje2025@</a:t>
            </a:r>
          </a:p>
          <a:p>
            <a:pPr>
              <a:defRPr>
                <a:solidFill>
                  <a:srgbClr val="FFFFFF"/>
                </a:solidFill>
              </a:defRPr>
            </a:pPr>
            <a:endParaRPr lang="pl-PL" dirty="0"/>
          </a:p>
        </p:txBody>
      </p:sp>
      <p:sp>
        <p:nvSpPr>
          <p:cNvPr id="255" name="Tytuł 1"/>
          <p:cNvSpPr txBox="1">
            <a:spLocks noGrp="1"/>
          </p:cNvSpPr>
          <p:nvPr>
            <p:ph type="title"/>
          </p:nvPr>
        </p:nvSpPr>
        <p:spPr>
          <a:xfrm>
            <a:off x="417599" y="375627"/>
            <a:ext cx="10515600" cy="643942"/>
          </a:xfrm>
          <a:prstGeom prst="rect">
            <a:avLst/>
          </a:prstGeom>
        </p:spPr>
        <p:txBody>
          <a:bodyPr/>
          <a:lstStyle/>
          <a:p>
            <a:pPr>
              <a:defRPr sz="3900">
                <a:solidFill>
                  <a:srgbClr val="FFFFFF"/>
                </a:solidFill>
              </a:defRPr>
            </a:pPr>
            <a:r>
              <a:rPr lang="pl-PL"/>
              <a:t>Hasła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2138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ymbol zastępczy zawartości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pl-PL" sz="2800" dirty="0"/>
              <a:t>Polityka haseł – musi być…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pl-PL" sz="2800" dirty="0">
                <a:solidFill>
                  <a:srgbClr val="FF0000"/>
                </a:solidFill>
              </a:rPr>
              <a:t>NIE</a:t>
            </a:r>
            <a:r>
              <a:rPr lang="pl-PL" sz="2800" dirty="0"/>
              <a:t> dla 8-10 znaków, małe, WIELKIE litery, cyfry i znaki specjalne, zmiana co X dni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pl-PL" sz="2800" dirty="0">
                <a:solidFill>
                  <a:srgbClr val="92D050"/>
                </a:solidFill>
              </a:rPr>
              <a:t>TAK</a:t>
            </a:r>
            <a:r>
              <a:rPr lang="pl-PL" sz="2800" dirty="0"/>
              <a:t> dla więcej niż 12-15 znaków, </a:t>
            </a:r>
            <a:r>
              <a:rPr lang="pl-PL" sz="2800" dirty="0" err="1"/>
              <a:t>passphrase</a:t>
            </a:r>
            <a:r>
              <a:rPr lang="pl-PL" sz="2800" dirty="0"/>
              <a:t>, bez stopnia złożoności, ale za to z wyobraźnią</a:t>
            </a:r>
          </a:p>
        </p:txBody>
      </p:sp>
      <p:sp>
        <p:nvSpPr>
          <p:cNvPr id="255" name="Tytuł 1"/>
          <p:cNvSpPr txBox="1">
            <a:spLocks noGrp="1"/>
          </p:cNvSpPr>
          <p:nvPr>
            <p:ph type="title"/>
          </p:nvPr>
        </p:nvSpPr>
        <p:spPr>
          <a:xfrm>
            <a:off x="417599" y="388210"/>
            <a:ext cx="10515600" cy="643942"/>
          </a:xfrm>
          <a:prstGeom prst="rect">
            <a:avLst/>
          </a:prstGeom>
        </p:spPr>
        <p:txBody>
          <a:bodyPr/>
          <a:lstStyle/>
          <a:p>
            <a:pPr>
              <a:defRPr sz="3900">
                <a:solidFill>
                  <a:srgbClr val="FFFFFF"/>
                </a:solidFill>
              </a:defRPr>
            </a:pPr>
            <a:r>
              <a:rPr lang="pl-PL" dirty="0"/>
              <a:t>Hasła</a:t>
            </a:r>
          </a:p>
        </p:txBody>
      </p:sp>
    </p:spTree>
    <p:extLst>
      <p:ext uri="{BB962C8B-B14F-4D97-AF65-F5344CB8AC3E}">
        <p14:creationId xmlns:p14="http://schemas.microsoft.com/office/powerpoint/2010/main" val="296995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ymbol zastępczy zawartości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pl-PL" sz="2800" dirty="0"/>
              <a:t>Polityka haseł – musi być…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pl-PL" sz="2800" dirty="0">
                <a:solidFill>
                  <a:srgbClr val="FF0000"/>
                </a:solidFill>
              </a:rPr>
              <a:t>NIE</a:t>
            </a:r>
            <a:r>
              <a:rPr lang="pl-PL" sz="2800" dirty="0"/>
              <a:t> dla 8-10 znaków, małe, WIELKIE litery, cyfry i znaki specjalne, zmiana co X dni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pl-PL" sz="2800" dirty="0">
                <a:solidFill>
                  <a:srgbClr val="92D050"/>
                </a:solidFill>
              </a:rPr>
              <a:t>TAK</a:t>
            </a:r>
            <a:r>
              <a:rPr lang="pl-PL" sz="2800" dirty="0"/>
              <a:t> dla więcej niż 12-15 znaków, </a:t>
            </a:r>
            <a:r>
              <a:rPr lang="pl-PL" sz="2800" dirty="0" err="1"/>
              <a:t>passphrase</a:t>
            </a:r>
            <a:r>
              <a:rPr lang="pl-PL" sz="2800" dirty="0"/>
              <a:t>, bez stopnia złożoności, ale za to z wyobraźnią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pl-PL" sz="2800" dirty="0">
                <a:solidFill>
                  <a:schemeClr val="accent1"/>
                </a:solidFill>
              </a:rPr>
              <a:t>Robert-kwiatki-</a:t>
            </a:r>
            <a:r>
              <a:rPr lang="pl-PL" sz="2800" dirty="0" err="1">
                <a:solidFill>
                  <a:schemeClr val="accent1"/>
                </a:solidFill>
              </a:rPr>
              <a:t>noca</a:t>
            </a:r>
            <a:r>
              <a:rPr lang="pl-PL" sz="2800" dirty="0">
                <a:solidFill>
                  <a:schemeClr val="accent1"/>
                </a:solidFill>
              </a:rPr>
              <a:t>-nietoperze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pl-PL" sz="2800" dirty="0" err="1">
                <a:solidFill>
                  <a:schemeClr val="accent1"/>
                </a:solidFill>
              </a:rPr>
              <a:t>nigdyniekupilbymtejpaskudnejbluzy</a:t>
            </a:r>
            <a:endParaRPr lang="pl-PL" sz="2800" dirty="0">
              <a:solidFill>
                <a:schemeClr val="accent1"/>
              </a:solidFill>
            </a:endParaRPr>
          </a:p>
          <a:p>
            <a:pPr>
              <a:defRPr>
                <a:solidFill>
                  <a:srgbClr val="FFFFFF"/>
                </a:solidFill>
              </a:defRPr>
            </a:pPr>
            <a:r>
              <a:rPr lang="pl-PL" sz="2800" dirty="0" err="1">
                <a:solidFill>
                  <a:schemeClr val="accent1"/>
                </a:solidFill>
              </a:rPr>
              <a:t>MorskaSwinkaLataPoWsi</a:t>
            </a:r>
            <a:endParaRPr lang="pl-PL" sz="2800" dirty="0">
              <a:solidFill>
                <a:schemeClr val="accent1"/>
              </a:solidFill>
            </a:endParaRPr>
          </a:p>
          <a:p>
            <a:pPr>
              <a:defRPr>
                <a:solidFill>
                  <a:srgbClr val="FFFFFF"/>
                </a:solidFill>
              </a:defRPr>
            </a:pPr>
            <a:endParaRPr lang="pl-PL" dirty="0"/>
          </a:p>
        </p:txBody>
      </p:sp>
      <p:sp>
        <p:nvSpPr>
          <p:cNvPr id="255" name="Tytuł 1"/>
          <p:cNvSpPr txBox="1">
            <a:spLocks noGrp="1"/>
          </p:cNvSpPr>
          <p:nvPr>
            <p:ph type="title"/>
          </p:nvPr>
        </p:nvSpPr>
        <p:spPr>
          <a:xfrm>
            <a:off x="417599" y="375627"/>
            <a:ext cx="10515600" cy="643942"/>
          </a:xfrm>
          <a:prstGeom prst="rect">
            <a:avLst/>
          </a:prstGeom>
        </p:spPr>
        <p:txBody>
          <a:bodyPr/>
          <a:lstStyle/>
          <a:p>
            <a:pPr>
              <a:defRPr sz="3900">
                <a:solidFill>
                  <a:srgbClr val="FFFFFF"/>
                </a:solidFill>
              </a:defRPr>
            </a:pPr>
            <a:r>
              <a:rPr lang="pl-PL" dirty="0"/>
              <a:t>Hasła</a:t>
            </a:r>
          </a:p>
        </p:txBody>
      </p:sp>
    </p:spTree>
    <p:extLst>
      <p:ext uri="{BB962C8B-B14F-4D97-AF65-F5344CB8AC3E}">
        <p14:creationId xmlns:p14="http://schemas.microsoft.com/office/powerpoint/2010/main" val="239769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ymbol zastępczy zawartości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pl-PL" sz="2800" dirty="0"/>
              <a:t>Polityka haseł – musi być…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pl-PL" sz="2800" dirty="0">
                <a:solidFill>
                  <a:srgbClr val="FF0000"/>
                </a:solidFill>
              </a:rPr>
              <a:t>NIE</a:t>
            </a:r>
            <a:r>
              <a:rPr lang="pl-PL" sz="2800" dirty="0"/>
              <a:t> dla 8-10 znaków, małe, WIELKIE litery, cyfry i znaki specjalne, zmiana co X dni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pl-PL" sz="2800" dirty="0">
                <a:solidFill>
                  <a:srgbClr val="92D050"/>
                </a:solidFill>
              </a:rPr>
              <a:t>TAK</a:t>
            </a:r>
            <a:r>
              <a:rPr lang="pl-PL" sz="2800" dirty="0"/>
              <a:t> dla więcej niż 12-15 znaków, </a:t>
            </a:r>
            <a:r>
              <a:rPr lang="pl-PL" sz="2800" dirty="0" err="1"/>
              <a:t>passphrase</a:t>
            </a:r>
            <a:r>
              <a:rPr lang="pl-PL" sz="2800" dirty="0"/>
              <a:t>, bez stopnia złożoności, ale za to z wyobraźnią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pl-PL" sz="2800" dirty="0">
                <a:solidFill>
                  <a:srgbClr val="92D050"/>
                </a:solidFill>
              </a:rPr>
              <a:t>TAK</a:t>
            </a:r>
            <a:r>
              <a:rPr lang="pl-PL" sz="2800" dirty="0"/>
              <a:t> dla </a:t>
            </a:r>
            <a:r>
              <a:rPr lang="pl-PL" sz="2800" dirty="0" err="1"/>
              <a:t>blacklisty</a:t>
            </a:r>
            <a:r>
              <a:rPr lang="pl-PL" sz="2800" dirty="0"/>
              <a:t> haseł</a:t>
            </a:r>
          </a:p>
        </p:txBody>
      </p:sp>
      <p:sp>
        <p:nvSpPr>
          <p:cNvPr id="255" name="Tytuł 1"/>
          <p:cNvSpPr txBox="1">
            <a:spLocks noGrp="1"/>
          </p:cNvSpPr>
          <p:nvPr>
            <p:ph type="title"/>
          </p:nvPr>
        </p:nvSpPr>
        <p:spPr>
          <a:xfrm>
            <a:off x="417599" y="312709"/>
            <a:ext cx="10515600" cy="643942"/>
          </a:xfrm>
          <a:prstGeom prst="rect">
            <a:avLst/>
          </a:prstGeom>
        </p:spPr>
        <p:txBody>
          <a:bodyPr/>
          <a:lstStyle/>
          <a:p>
            <a:pPr>
              <a:defRPr sz="3900">
                <a:solidFill>
                  <a:srgbClr val="FFFFFF"/>
                </a:solidFill>
              </a:defRPr>
            </a:pPr>
            <a:r>
              <a:rPr lang="pl-PL"/>
              <a:t>Hasła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1590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ymbol zastępczy zawartości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pl-PL" sz="2800" dirty="0"/>
              <a:t>Polityka haseł – musi być…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pl-PL" sz="2800" dirty="0">
                <a:solidFill>
                  <a:srgbClr val="FF0000"/>
                </a:solidFill>
              </a:rPr>
              <a:t>NIE</a:t>
            </a:r>
            <a:r>
              <a:rPr lang="pl-PL" sz="2800" dirty="0"/>
              <a:t> dla 8-10 znaków, małe, WIELKIE litery, cyfry i znaki specjalne, zmiana co X dni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pl-PL" sz="2800" dirty="0">
                <a:solidFill>
                  <a:srgbClr val="92D050"/>
                </a:solidFill>
              </a:rPr>
              <a:t>TAK</a:t>
            </a:r>
            <a:r>
              <a:rPr lang="pl-PL" sz="2800" dirty="0"/>
              <a:t> dla więcej niż 12-15 znaków, </a:t>
            </a:r>
            <a:r>
              <a:rPr lang="pl-PL" sz="2800" dirty="0" err="1"/>
              <a:t>passphrase</a:t>
            </a:r>
            <a:r>
              <a:rPr lang="pl-PL" sz="2800" dirty="0"/>
              <a:t>, bez stopnia złożoności, ale za to z wyobraźnią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pl-PL" sz="2800" dirty="0">
                <a:solidFill>
                  <a:srgbClr val="92D050"/>
                </a:solidFill>
              </a:rPr>
              <a:t>TAK</a:t>
            </a:r>
            <a:r>
              <a:rPr lang="pl-PL" sz="2800" dirty="0"/>
              <a:t> dla </a:t>
            </a:r>
            <a:r>
              <a:rPr lang="pl-PL" sz="2800" dirty="0" err="1"/>
              <a:t>blacklisty</a:t>
            </a:r>
            <a:r>
              <a:rPr lang="pl-PL" sz="2800" dirty="0"/>
              <a:t> haseł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pl-PL" sz="2800" dirty="0">
                <a:solidFill>
                  <a:schemeClr val="accent1"/>
                </a:solidFill>
              </a:rPr>
              <a:t>111111111111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pl-PL" sz="2800" dirty="0">
                <a:solidFill>
                  <a:schemeClr val="accent1"/>
                </a:solidFill>
              </a:rPr>
              <a:t>12345678910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pl-PL" sz="2800" dirty="0">
                <a:solidFill>
                  <a:schemeClr val="accent1"/>
                </a:solidFill>
              </a:rPr>
              <a:t>!QAZ2wsx#edc</a:t>
            </a:r>
          </a:p>
        </p:txBody>
      </p:sp>
      <p:sp>
        <p:nvSpPr>
          <p:cNvPr id="255" name="Tytuł 1"/>
          <p:cNvSpPr txBox="1">
            <a:spLocks noGrp="1"/>
          </p:cNvSpPr>
          <p:nvPr>
            <p:ph type="title"/>
          </p:nvPr>
        </p:nvSpPr>
        <p:spPr>
          <a:xfrm>
            <a:off x="417599" y="350460"/>
            <a:ext cx="10515600" cy="643942"/>
          </a:xfrm>
          <a:prstGeom prst="rect">
            <a:avLst/>
          </a:prstGeom>
        </p:spPr>
        <p:txBody>
          <a:bodyPr/>
          <a:lstStyle/>
          <a:p>
            <a:pPr>
              <a:defRPr sz="3900">
                <a:solidFill>
                  <a:srgbClr val="FFFFFF"/>
                </a:solidFill>
              </a:defRPr>
            </a:pPr>
            <a:r>
              <a:rPr lang="pl-PL" dirty="0"/>
              <a:t>Hasła</a:t>
            </a:r>
          </a:p>
        </p:txBody>
      </p:sp>
    </p:spTree>
    <p:extLst>
      <p:ext uri="{BB962C8B-B14F-4D97-AF65-F5344CB8AC3E}">
        <p14:creationId xmlns:p14="http://schemas.microsoft.com/office/powerpoint/2010/main" val="157334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ymbol zastępczy zawartości 2"/>
          <p:cNvSpPr txBox="1">
            <a:spLocks noGrp="1"/>
          </p:cNvSpPr>
          <p:nvPr>
            <p:ph idx="1"/>
          </p:nvPr>
        </p:nvSpPr>
        <p:spPr>
          <a:xfrm>
            <a:off x="418350" y="1926122"/>
            <a:ext cx="11355300" cy="4488388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pl-PL" sz="2800" dirty="0"/>
              <a:t>Pozwól innym </a:t>
            </a:r>
            <a:r>
              <a:rPr lang="pl-PL" sz="2800" dirty="0">
                <a:solidFill>
                  <a:srgbClr val="92D050"/>
                </a:solidFill>
              </a:rPr>
              <a:t>pracować dla Ciebie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pl-PL" sz="2800" dirty="0"/>
              <a:t>Udostępnij </a:t>
            </a:r>
            <a:r>
              <a:rPr lang="pl-PL" sz="2800" dirty="0">
                <a:solidFill>
                  <a:srgbClr val="92D050"/>
                </a:solidFill>
              </a:rPr>
              <a:t>skuteczny</a:t>
            </a:r>
            <a:r>
              <a:rPr lang="pl-PL" sz="2800" dirty="0"/>
              <a:t> kontakt dla incydentów/bezpieczeństwa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pl-PL" sz="2800" dirty="0">
                <a:solidFill>
                  <a:srgbClr val="92D050"/>
                </a:solidFill>
              </a:rPr>
              <a:t>Nie lekceważ </a:t>
            </a:r>
            <a:r>
              <a:rPr lang="pl-PL" sz="2800" dirty="0"/>
              <a:t>wiadomości:</a:t>
            </a:r>
          </a:p>
          <a:p>
            <a:pPr lvl="2">
              <a:defRPr>
                <a:solidFill>
                  <a:srgbClr val="FFFFFF"/>
                </a:solidFill>
              </a:defRPr>
            </a:pPr>
            <a:r>
              <a:rPr lang="pl-PL" sz="2800" dirty="0"/>
              <a:t>Od polskich zespołów bezpieczeństwa</a:t>
            </a:r>
          </a:p>
          <a:p>
            <a:pPr lvl="2">
              <a:defRPr>
                <a:solidFill>
                  <a:srgbClr val="FFFFFF"/>
                </a:solidFill>
              </a:defRPr>
            </a:pPr>
            <a:r>
              <a:rPr lang="pl-PL" sz="2800" dirty="0"/>
              <a:t>Od niezależnych badaczy</a:t>
            </a:r>
          </a:p>
          <a:p>
            <a:pPr lvl="2">
              <a:defRPr>
                <a:solidFill>
                  <a:srgbClr val="FFFFFF"/>
                </a:solidFill>
              </a:defRPr>
            </a:pPr>
            <a:r>
              <a:rPr lang="pl-PL" sz="2800" dirty="0"/>
              <a:t>Od zewnętrznego dostawcy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pl-PL" sz="2800" dirty="0"/>
              <a:t>Nie bój się współpracy, zespoły CERT nie są od karania tylko od pomagania ;]  </a:t>
            </a:r>
            <a:endParaRPr lang="pl-PL" sz="2800" dirty="0">
              <a:solidFill>
                <a:srgbClr val="92D050"/>
              </a:solidFill>
            </a:endParaRPr>
          </a:p>
          <a:p>
            <a:pPr>
              <a:defRPr>
                <a:solidFill>
                  <a:srgbClr val="FFFFFF"/>
                </a:solidFill>
              </a:defRPr>
            </a:pPr>
            <a:endParaRPr lang="pl-PL" dirty="0">
              <a:solidFill>
                <a:srgbClr val="92D050"/>
              </a:solidFill>
            </a:endParaRPr>
          </a:p>
        </p:txBody>
      </p:sp>
      <p:sp>
        <p:nvSpPr>
          <p:cNvPr id="251" name="Tytuł 1"/>
          <p:cNvSpPr txBox="1">
            <a:spLocks noGrp="1"/>
          </p:cNvSpPr>
          <p:nvPr>
            <p:ph type="title"/>
          </p:nvPr>
        </p:nvSpPr>
        <p:spPr>
          <a:xfrm>
            <a:off x="418350" y="505656"/>
            <a:ext cx="10515600" cy="643942"/>
          </a:xfrm>
          <a:prstGeom prst="rect">
            <a:avLst/>
          </a:prstGeom>
        </p:spPr>
        <p:txBody>
          <a:bodyPr/>
          <a:lstStyle/>
          <a:p>
            <a:pPr>
              <a:defRPr sz="3900">
                <a:solidFill>
                  <a:srgbClr val="FFFFFF"/>
                </a:solidFill>
              </a:defRPr>
            </a:pPr>
            <a:r>
              <a:rPr lang="pl-PL" dirty="0"/>
              <a:t>Kontakt – </a:t>
            </a:r>
            <a:r>
              <a:rPr lang="pl-PL" dirty="0">
                <a:solidFill>
                  <a:schemeClr val="accent1"/>
                </a:solidFill>
              </a:rPr>
              <a:t>czyli dajmy sobie pomóc </a:t>
            </a:r>
            <a:r>
              <a:rPr lang="pl-PL" dirty="0">
                <a:solidFill>
                  <a:schemeClr val="accent1"/>
                </a:solidFill>
                <a:sym typeface="Wingdings" panose="05000000000000000000" pitchFamily="2" charset="2"/>
              </a:rPr>
              <a:t></a:t>
            </a:r>
            <a:endParaRPr lang="pl-PL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ymbol zastępczy zawartości 2"/>
          <p:cNvSpPr txBox="1">
            <a:spLocks noGrp="1"/>
          </p:cNvSpPr>
          <p:nvPr>
            <p:ph idx="1"/>
          </p:nvPr>
        </p:nvSpPr>
        <p:spPr>
          <a:xfrm>
            <a:off x="1453640" y="1919329"/>
            <a:ext cx="11355300" cy="4488388"/>
          </a:xfrm>
          <a:prstGeom prst="rect">
            <a:avLst/>
          </a:prstGeom>
        </p:spPr>
        <p:txBody>
          <a:bodyPr/>
          <a:lstStyle/>
          <a:p>
            <a:pPr lvl="1">
              <a:defRPr>
                <a:solidFill>
                  <a:srgbClr val="FFFFFF"/>
                </a:solidFill>
              </a:defRPr>
            </a:pPr>
            <a:r>
              <a:rPr lang="pl-PL" sz="2400"/>
              <a:t>Edukować</a:t>
            </a:r>
          </a:p>
          <a:p>
            <a:pPr lvl="2">
              <a:defRPr>
                <a:solidFill>
                  <a:srgbClr val="FFFFFF"/>
                </a:solidFill>
              </a:defRPr>
            </a:pPr>
            <a:r>
              <a:rPr lang="pl-PL" sz="2400"/>
              <a:t>Phishing (BEC, SMS, poczta, głos)</a:t>
            </a:r>
          </a:p>
          <a:p>
            <a:pPr lvl="2">
              <a:defRPr>
                <a:solidFill>
                  <a:srgbClr val="FFFFFF"/>
                </a:solidFill>
              </a:defRPr>
            </a:pPr>
            <a:r>
              <a:rPr lang="pl-PL" sz="2400"/>
              <a:t>Jak reagować?</a:t>
            </a:r>
          </a:p>
          <a:p>
            <a:pPr lvl="2">
              <a:defRPr>
                <a:solidFill>
                  <a:srgbClr val="FFFFFF"/>
                </a:solidFill>
              </a:defRPr>
            </a:pPr>
            <a:r>
              <a:rPr lang="pl-PL" sz="2400"/>
              <a:t>Zagrożenia</a:t>
            </a:r>
          </a:p>
          <a:p>
            <a:pPr lvl="2">
              <a:defRPr>
                <a:solidFill>
                  <a:srgbClr val="FFFFFF"/>
                </a:solidFill>
              </a:defRPr>
            </a:pPr>
            <a:r>
              <a:rPr lang="pl-PL" sz="2400"/>
              <a:t>Hasła</a:t>
            </a:r>
          </a:p>
          <a:p>
            <a:pPr lvl="2">
              <a:defRPr>
                <a:solidFill>
                  <a:srgbClr val="FFFFFF"/>
                </a:solidFill>
              </a:defRPr>
            </a:pPr>
            <a:r>
              <a:rPr lang="pl-PL" sz="2400"/>
              <a:t>Dobre praktyki</a:t>
            </a:r>
          </a:p>
          <a:p>
            <a:pPr lvl="1">
              <a:defRPr>
                <a:solidFill>
                  <a:srgbClr val="FFFFFF"/>
                </a:solidFill>
              </a:defRPr>
            </a:pPr>
            <a:endParaRPr lang="pl-PL" sz="2400"/>
          </a:p>
          <a:p>
            <a:pPr lvl="1">
              <a:defRPr>
                <a:solidFill>
                  <a:srgbClr val="FFFFFF"/>
                </a:solidFill>
              </a:defRPr>
            </a:pPr>
            <a:r>
              <a:rPr lang="pl-PL" sz="2400"/>
              <a:t>Testować (ale nie karać)</a:t>
            </a:r>
          </a:p>
          <a:p>
            <a:pPr>
              <a:defRPr>
                <a:solidFill>
                  <a:srgbClr val="FFFFFF"/>
                </a:solidFill>
              </a:defRPr>
            </a:pPr>
            <a:endParaRPr lang="pl-PL" dirty="0"/>
          </a:p>
        </p:txBody>
      </p:sp>
      <p:sp>
        <p:nvSpPr>
          <p:cNvPr id="243" name="Tytuł 1"/>
          <p:cNvSpPr txBox="1">
            <a:spLocks noGrp="1"/>
          </p:cNvSpPr>
          <p:nvPr>
            <p:ph type="title"/>
          </p:nvPr>
        </p:nvSpPr>
        <p:spPr>
          <a:xfrm>
            <a:off x="528716" y="450283"/>
            <a:ext cx="10515600" cy="643942"/>
          </a:xfrm>
          <a:prstGeom prst="rect">
            <a:avLst/>
          </a:prstGeom>
        </p:spPr>
        <p:txBody>
          <a:bodyPr/>
          <a:lstStyle/>
          <a:p>
            <a:pPr>
              <a:defRPr sz="3900">
                <a:solidFill>
                  <a:srgbClr val="FFFFFF"/>
                </a:solidFill>
              </a:defRPr>
            </a:pPr>
            <a:r>
              <a:rPr lang="pl-PL" dirty="0" err="1"/>
              <a:t>Phishing</a:t>
            </a:r>
            <a:r>
              <a:rPr lang="pl-PL" dirty="0"/>
              <a:t>/Bezpieczeństwo – </a:t>
            </a:r>
            <a:r>
              <a:rPr lang="pl-PL" dirty="0">
                <a:solidFill>
                  <a:schemeClr val="accent1"/>
                </a:solidFill>
              </a:rPr>
              <a:t>co robić</a:t>
            </a:r>
          </a:p>
        </p:txBody>
      </p:sp>
      <p:sp>
        <p:nvSpPr>
          <p:cNvPr id="7" name="Strzałka: zakrzywiona w prawo 6">
            <a:extLst>
              <a:ext uri="{FF2B5EF4-FFF2-40B4-BE49-F238E27FC236}">
                <a16:creationId xmlns:a16="http://schemas.microsoft.com/office/drawing/2014/main" id="{6B6F01D4-D088-D061-38AE-A0F66EEB2294}"/>
              </a:ext>
            </a:extLst>
          </p:cNvPr>
          <p:cNvSpPr/>
          <p:nvPr/>
        </p:nvSpPr>
        <p:spPr>
          <a:xfrm>
            <a:off x="91440" y="1914540"/>
            <a:ext cx="1143000" cy="3457560"/>
          </a:xfrm>
          <a:prstGeom prst="curvedRightArrow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" name="Strzałka: zakrzywiona w lewo 7">
            <a:extLst>
              <a:ext uri="{FF2B5EF4-FFF2-40B4-BE49-F238E27FC236}">
                <a16:creationId xmlns:a16="http://schemas.microsoft.com/office/drawing/2014/main" id="{5160F82A-96AA-9273-3A27-E8D33C041CC0}"/>
              </a:ext>
            </a:extLst>
          </p:cNvPr>
          <p:cNvSpPr/>
          <p:nvPr/>
        </p:nvSpPr>
        <p:spPr>
          <a:xfrm flipV="1">
            <a:off x="6987540" y="1825625"/>
            <a:ext cx="1035114" cy="3458845"/>
          </a:xfrm>
          <a:prstGeom prst="curvedLeftArrow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147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8F43F7D5-0CC0-D7BA-CBA8-73452742EC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1255" y="902494"/>
            <a:ext cx="6089329" cy="5729192"/>
          </a:xfrm>
        </p:spPr>
      </p:pic>
      <p:sp>
        <p:nvSpPr>
          <p:cNvPr id="243" name="Tytuł 1"/>
          <p:cNvSpPr txBox="1">
            <a:spLocks noGrp="1"/>
          </p:cNvSpPr>
          <p:nvPr>
            <p:ph type="title"/>
          </p:nvPr>
        </p:nvSpPr>
        <p:spPr>
          <a:xfrm>
            <a:off x="417599" y="407886"/>
            <a:ext cx="11353800" cy="988483"/>
          </a:xfrm>
        </p:spPr>
        <p:txBody>
          <a:bodyPr/>
          <a:lstStyle/>
          <a:p>
            <a:r>
              <a:rPr lang="pl-PL" sz="3900" dirty="0" err="1"/>
              <a:t>Phishing</a:t>
            </a:r>
            <a:r>
              <a:rPr lang="pl-PL" sz="3900" dirty="0"/>
              <a:t>/Bezpieczeństwo – </a:t>
            </a:r>
            <a:r>
              <a:rPr lang="pl-PL" sz="3900" dirty="0">
                <a:solidFill>
                  <a:schemeClr val="accent1"/>
                </a:solidFill>
              </a:rPr>
              <a:t>co robić</a:t>
            </a:r>
          </a:p>
        </p:txBody>
      </p:sp>
    </p:spTree>
    <p:extLst>
      <p:ext uri="{BB962C8B-B14F-4D97-AF65-F5344CB8AC3E}">
        <p14:creationId xmlns:p14="http://schemas.microsoft.com/office/powerpoint/2010/main" val="7513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8DF92051-C35A-79E0-D1F1-7ACBB47C41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9" name="Tytuł 1"/>
          <p:cNvSpPr txBox="1">
            <a:spLocks noGrp="1"/>
          </p:cNvSpPr>
          <p:nvPr>
            <p:ph type="title"/>
          </p:nvPr>
        </p:nvSpPr>
        <p:spPr>
          <a:xfrm>
            <a:off x="417599" y="407886"/>
            <a:ext cx="11353800" cy="988483"/>
          </a:xfrm>
        </p:spPr>
        <p:txBody>
          <a:bodyPr/>
          <a:lstStyle>
            <a:lvl1pPr>
              <a:defRPr sz="3900">
                <a:solidFill>
                  <a:srgbClr val="FFFFFF"/>
                </a:solidFill>
              </a:defRPr>
            </a:lvl1pPr>
          </a:lstStyle>
          <a:p>
            <a:r>
              <a:rPr lang="pl-PL" dirty="0"/>
              <a:t>Zewnętrzna adresacja – </a:t>
            </a:r>
            <a:r>
              <a:rPr lang="pl-PL" dirty="0">
                <a:solidFill>
                  <a:schemeClr val="accent1"/>
                </a:solidFill>
              </a:rPr>
              <a:t>rekonesans</a:t>
            </a:r>
          </a:p>
        </p:txBody>
      </p:sp>
      <p:sp>
        <p:nvSpPr>
          <p:cNvPr id="182" name="Symbol zastępczy zawartości 2"/>
          <p:cNvSpPr txBox="1"/>
          <p:nvPr/>
        </p:nvSpPr>
        <p:spPr>
          <a:xfrm>
            <a:off x="7838439" y="1825624"/>
            <a:ext cx="4353561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solidFill>
                  <a:srgbClr val="FFFFFF"/>
                </a:solidFill>
              </a:defRPr>
            </a:pPr>
            <a:endParaRPr dirty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solidFill>
                  <a:srgbClr val="FFFFFF"/>
                </a:solidFill>
              </a:defRPr>
            </a:pPr>
            <a:r>
              <a:rPr dirty="0"/>
              <a:t>BGP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solidFill>
                  <a:srgbClr val="FFFFFF"/>
                </a:solidFill>
              </a:defRPr>
            </a:pPr>
            <a:r>
              <a:rPr dirty="0"/>
              <a:t>RIPE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solidFill>
                  <a:srgbClr val="FFFFFF"/>
                </a:solidFill>
              </a:defRPr>
            </a:pPr>
            <a:r>
              <a:rPr dirty="0"/>
              <a:t>Inne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D4D334D-EF81-8513-88EB-B5144548D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48" y="1737265"/>
            <a:ext cx="7569943" cy="49277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ytuł 7"/>
          <p:cNvSpPr txBox="1">
            <a:spLocks noGrp="1"/>
          </p:cNvSpPr>
          <p:nvPr>
            <p:ph type="title"/>
          </p:nvPr>
        </p:nvSpPr>
        <p:spPr>
          <a:xfrm>
            <a:off x="1381799" y="2420972"/>
            <a:ext cx="9567404" cy="1684978"/>
          </a:xfrm>
          <a:prstGeom prst="rect">
            <a:avLst/>
          </a:prstGeom>
        </p:spPr>
        <p:txBody>
          <a:bodyPr/>
          <a:lstStyle/>
          <a:p>
            <a:pPr algn="ctr" defTabSz="512063">
              <a:lnSpc>
                <a:spcPct val="100000"/>
              </a:lnSpc>
              <a:defRPr sz="2184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sz="3600" dirty="0" err="1"/>
              <a:t>Dziękuję</a:t>
            </a:r>
            <a:r>
              <a:rPr sz="3600" dirty="0"/>
              <a:t> za </a:t>
            </a:r>
            <a:r>
              <a:rPr sz="3600" dirty="0" err="1"/>
              <a:t>uwagę</a:t>
            </a:r>
            <a:r>
              <a:rPr sz="3600" dirty="0"/>
              <a:t>!</a:t>
            </a:r>
            <a:br>
              <a:rPr sz="2800" dirty="0"/>
            </a:br>
            <a:br>
              <a:rPr sz="2800" dirty="0"/>
            </a:br>
            <a:r>
              <a:rPr sz="2800" i="1" dirty="0">
                <a:solidFill>
                  <a:srgbClr val="FF6600"/>
                </a:solidFill>
              </a:rPr>
              <a:t>Robert Grabowski</a:t>
            </a:r>
            <a:br>
              <a:rPr sz="2800" i="1" dirty="0">
                <a:solidFill>
                  <a:srgbClr val="FF6600"/>
                </a:solidFill>
              </a:rPr>
            </a:br>
            <a:r>
              <a:rPr sz="2800" i="1" dirty="0">
                <a:solidFill>
                  <a:srgbClr val="FF6600"/>
                </a:solidFill>
              </a:rPr>
              <a:t>CERT Orange Polska</a:t>
            </a:r>
            <a:br>
              <a:rPr sz="2800" i="1" dirty="0">
                <a:solidFill>
                  <a:srgbClr val="FF6600"/>
                </a:solidFill>
              </a:rPr>
            </a:br>
            <a:r>
              <a:rPr sz="2800" i="1" dirty="0">
                <a:solidFill>
                  <a:schemeClr val="bg1"/>
                </a:solidFill>
              </a:rPr>
              <a:t>www.cert.orange.pl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09286644-74E2-4F6A-CCA7-8DCACEBB99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84" name="Tytuł 1"/>
          <p:cNvSpPr txBox="1">
            <a:spLocks noGrp="1"/>
          </p:cNvSpPr>
          <p:nvPr>
            <p:ph type="title"/>
          </p:nvPr>
        </p:nvSpPr>
        <p:spPr>
          <a:xfrm>
            <a:off x="417599" y="407886"/>
            <a:ext cx="11353800" cy="988483"/>
          </a:xfrm>
        </p:spPr>
        <p:txBody>
          <a:bodyPr/>
          <a:lstStyle>
            <a:lvl1pPr>
              <a:defRPr sz="3900">
                <a:solidFill>
                  <a:srgbClr val="FFFFFF"/>
                </a:solidFill>
              </a:defRPr>
            </a:lvl1pPr>
          </a:lstStyle>
          <a:p>
            <a:r>
              <a:rPr lang="pl-PL" dirty="0"/>
              <a:t>Zewnętrzna adresacja – </a:t>
            </a:r>
            <a:r>
              <a:rPr lang="pl-PL" dirty="0">
                <a:solidFill>
                  <a:schemeClr val="accent1"/>
                </a:solidFill>
              </a:rPr>
              <a:t>rekonesans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8E18EF6-D037-3ACD-4A90-56393322D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75" y="2614392"/>
            <a:ext cx="10748148" cy="20758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ymbol zastępczy zawartości 2"/>
          <p:cNvSpPr txBox="1">
            <a:spLocks noGrp="1"/>
          </p:cNvSpPr>
          <p:nvPr>
            <p:ph idx="1"/>
          </p:nvPr>
        </p:nvSpPr>
        <p:spPr>
          <a:xfrm>
            <a:off x="6394669" y="1690688"/>
            <a:ext cx="5849063" cy="4667629"/>
          </a:xfrm>
        </p:spPr>
        <p:txBody>
          <a:bodyPr/>
          <a:lstStyle/>
          <a:p>
            <a:r>
              <a:rPr lang="pl-PL" sz="2800" dirty="0" err="1"/>
              <a:t>Shodan</a:t>
            </a:r>
            <a:endParaRPr lang="pl-PL" sz="2800" dirty="0"/>
          </a:p>
          <a:p>
            <a:r>
              <a:rPr lang="pl-PL" sz="2800" dirty="0" err="1"/>
              <a:t>CenSys</a:t>
            </a:r>
            <a:endParaRPr lang="pl-PL" sz="2800" dirty="0"/>
          </a:p>
          <a:p>
            <a:r>
              <a:rPr lang="pl-PL" sz="2800" dirty="0" err="1"/>
              <a:t>ZoomEye</a:t>
            </a:r>
            <a:endParaRPr lang="pl-PL" sz="2800" dirty="0"/>
          </a:p>
          <a:p>
            <a:r>
              <a:rPr lang="pl-PL" sz="2800" dirty="0"/>
              <a:t>Inne</a:t>
            </a:r>
          </a:p>
        </p:txBody>
      </p:sp>
      <p:sp>
        <p:nvSpPr>
          <p:cNvPr id="189" name="Tytuł 1"/>
          <p:cNvSpPr txBox="1">
            <a:spLocks noGrp="1"/>
          </p:cNvSpPr>
          <p:nvPr>
            <p:ph type="title"/>
          </p:nvPr>
        </p:nvSpPr>
        <p:spPr>
          <a:xfrm>
            <a:off x="417599" y="407886"/>
            <a:ext cx="11353800" cy="988483"/>
          </a:xfrm>
        </p:spPr>
        <p:txBody>
          <a:bodyPr/>
          <a:lstStyle>
            <a:lvl1pPr>
              <a:defRPr sz="3900">
                <a:solidFill>
                  <a:srgbClr val="FFFFFF"/>
                </a:solidFill>
              </a:defRPr>
            </a:lvl1pPr>
          </a:lstStyle>
          <a:p>
            <a:r>
              <a:rPr lang="pl-PL" dirty="0"/>
              <a:t>Zewnętrzna adresacja – </a:t>
            </a:r>
            <a:r>
              <a:rPr lang="pl-PL" dirty="0">
                <a:solidFill>
                  <a:schemeClr val="accent1"/>
                </a:solidFill>
              </a:rPr>
              <a:t>rekonesans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A2F6B0F-948F-A6ED-E0E7-8BF04ED55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10" y="1690688"/>
            <a:ext cx="5668118" cy="48810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ymbol zastępczy zawartości 2"/>
          <p:cNvSpPr txBox="1">
            <a:spLocks noGrp="1"/>
          </p:cNvSpPr>
          <p:nvPr>
            <p:ph idx="1"/>
          </p:nvPr>
        </p:nvSpPr>
        <p:spPr>
          <a:xfrm>
            <a:off x="417599" y="1577979"/>
            <a:ext cx="11355300" cy="4488388"/>
          </a:xfrm>
        </p:spPr>
        <p:txBody>
          <a:bodyPr/>
          <a:lstStyle/>
          <a:p>
            <a:r>
              <a:rPr lang="pl-PL" sz="2800" dirty="0"/>
              <a:t>Znać ;-]</a:t>
            </a:r>
          </a:p>
          <a:p>
            <a:r>
              <a:rPr lang="pl-PL" sz="2800" dirty="0" err="1"/>
              <a:t>Shodan</a:t>
            </a:r>
            <a:r>
              <a:rPr lang="pl-PL" sz="2800" dirty="0"/>
              <a:t> monitor</a:t>
            </a:r>
          </a:p>
          <a:p>
            <a:r>
              <a:rPr lang="pl-PL" sz="2800" dirty="0"/>
              <a:t>Własny monitor (NMAP)</a:t>
            </a:r>
          </a:p>
          <a:p>
            <a:r>
              <a:rPr lang="pl-PL" sz="2800" dirty="0"/>
              <a:t>Testy bezpieczeństwa – rekonesans</a:t>
            </a:r>
          </a:p>
          <a:p>
            <a:r>
              <a:rPr lang="pl-PL" sz="2800" dirty="0"/>
              <a:t>ASM (Attack Surface Management)</a:t>
            </a:r>
          </a:p>
          <a:p>
            <a:r>
              <a:rPr lang="pl-PL" sz="2800" dirty="0" err="1"/>
              <a:t>Vulnerability</a:t>
            </a:r>
            <a:r>
              <a:rPr lang="pl-PL" sz="2800" dirty="0"/>
              <a:t> Management</a:t>
            </a:r>
          </a:p>
        </p:txBody>
      </p:sp>
      <p:sp>
        <p:nvSpPr>
          <p:cNvPr id="194" name="Tytuł 1"/>
          <p:cNvSpPr txBox="1">
            <a:spLocks noGrp="1"/>
          </p:cNvSpPr>
          <p:nvPr>
            <p:ph type="title"/>
          </p:nvPr>
        </p:nvSpPr>
        <p:spPr>
          <a:xfrm>
            <a:off x="417599" y="407886"/>
            <a:ext cx="11353800" cy="988483"/>
          </a:xfrm>
        </p:spPr>
        <p:txBody>
          <a:bodyPr/>
          <a:lstStyle>
            <a:lvl1pPr>
              <a:defRPr sz="3900">
                <a:solidFill>
                  <a:srgbClr val="FFFFFF"/>
                </a:solidFill>
              </a:defRPr>
            </a:lvl1pPr>
          </a:lstStyle>
          <a:p>
            <a:r>
              <a:rPr lang="pl-PL" dirty="0"/>
              <a:t>Zewnętrzna adresacja – </a:t>
            </a:r>
            <a:r>
              <a:rPr lang="pl-PL" dirty="0">
                <a:solidFill>
                  <a:schemeClr val="accent1"/>
                </a:solidFill>
              </a:rPr>
              <a:t>co robić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ymbol zastępczy zawartości 2"/>
          <p:cNvSpPr txBox="1">
            <a:spLocks noGrp="1"/>
          </p:cNvSpPr>
          <p:nvPr>
            <p:ph idx="1"/>
          </p:nvPr>
        </p:nvSpPr>
        <p:spPr>
          <a:xfrm>
            <a:off x="417599" y="1577979"/>
            <a:ext cx="11355300" cy="4488388"/>
          </a:xfrm>
        </p:spPr>
        <p:txBody>
          <a:bodyPr/>
          <a:lstStyle/>
          <a:p>
            <a:r>
              <a:rPr lang="pl-PL" sz="2800" dirty="0"/>
              <a:t>Znać ;-]</a:t>
            </a:r>
          </a:p>
          <a:p>
            <a:r>
              <a:rPr lang="pl-PL" sz="2800" dirty="0" err="1"/>
              <a:t>Shodan</a:t>
            </a:r>
            <a:r>
              <a:rPr lang="pl-PL" sz="2800" dirty="0"/>
              <a:t> monitor</a:t>
            </a:r>
          </a:p>
          <a:p>
            <a:r>
              <a:rPr lang="pl-PL" sz="2800" dirty="0"/>
              <a:t>Własny monitor (NMAP)</a:t>
            </a:r>
          </a:p>
          <a:p>
            <a:r>
              <a:rPr lang="pl-PL" sz="2800" dirty="0"/>
              <a:t>Testy bezpieczeństwa – rekonesans</a:t>
            </a:r>
          </a:p>
          <a:p>
            <a:r>
              <a:rPr lang="pl-PL" sz="2800" dirty="0"/>
              <a:t>ASM (Attack Surface Management)</a:t>
            </a:r>
          </a:p>
          <a:p>
            <a:r>
              <a:rPr lang="pl-PL" sz="2800" dirty="0" err="1"/>
              <a:t>Vulnerability</a:t>
            </a:r>
            <a:r>
              <a:rPr lang="pl-PL" sz="2800" dirty="0"/>
              <a:t> Management</a:t>
            </a:r>
          </a:p>
        </p:txBody>
      </p:sp>
      <p:sp>
        <p:nvSpPr>
          <p:cNvPr id="198" name="Tytuł 1"/>
          <p:cNvSpPr txBox="1">
            <a:spLocks noGrp="1"/>
          </p:cNvSpPr>
          <p:nvPr>
            <p:ph type="title"/>
          </p:nvPr>
        </p:nvSpPr>
        <p:spPr>
          <a:xfrm>
            <a:off x="417599" y="407886"/>
            <a:ext cx="11353800" cy="988483"/>
          </a:xfrm>
        </p:spPr>
        <p:txBody>
          <a:bodyPr/>
          <a:lstStyle>
            <a:lvl1pPr>
              <a:defRPr sz="3900">
                <a:solidFill>
                  <a:srgbClr val="FFFFFF"/>
                </a:solidFill>
              </a:defRPr>
            </a:lvl1pPr>
          </a:lstStyle>
          <a:p>
            <a:r>
              <a:rPr lang="pl-PL" dirty="0"/>
              <a:t>Zewnętrzna adresacja – </a:t>
            </a:r>
            <a:r>
              <a:rPr lang="pl-PL" dirty="0">
                <a:solidFill>
                  <a:schemeClr val="accent1"/>
                </a:solidFill>
              </a:rPr>
              <a:t>co robić</a:t>
            </a:r>
          </a:p>
        </p:txBody>
      </p:sp>
      <p:pic>
        <p:nvPicPr>
          <p:cNvPr id="201" name="Obraz 5" descr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92009"/>
            <a:ext cx="5892035" cy="15099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ymbol zastępczy zawartości 2"/>
          <p:cNvSpPr txBox="1">
            <a:spLocks noGrp="1"/>
          </p:cNvSpPr>
          <p:nvPr>
            <p:ph idx="1"/>
          </p:nvPr>
        </p:nvSpPr>
        <p:spPr>
          <a:xfrm>
            <a:off x="417599" y="1577979"/>
            <a:ext cx="11355300" cy="4488388"/>
          </a:xfrm>
        </p:spPr>
        <p:txBody>
          <a:bodyPr/>
          <a:lstStyle/>
          <a:p>
            <a:r>
              <a:rPr lang="pl-PL" sz="2800" dirty="0"/>
              <a:t>Znać ;-]</a:t>
            </a:r>
          </a:p>
          <a:p>
            <a:r>
              <a:rPr lang="pl-PL" sz="2800" dirty="0" err="1"/>
              <a:t>Shodan</a:t>
            </a:r>
            <a:r>
              <a:rPr lang="pl-PL" sz="2800" dirty="0"/>
              <a:t> monitor</a:t>
            </a:r>
          </a:p>
          <a:p>
            <a:r>
              <a:rPr lang="pl-PL" sz="2800" dirty="0"/>
              <a:t>Własny monitor (NMAP)</a:t>
            </a:r>
          </a:p>
          <a:p>
            <a:r>
              <a:rPr lang="pl-PL" sz="2800" dirty="0"/>
              <a:t>Testy bezpieczeństwa – rekonesans</a:t>
            </a:r>
          </a:p>
          <a:p>
            <a:r>
              <a:rPr lang="pl-PL" sz="2800" dirty="0"/>
              <a:t>ASM (Attack Surface Management)</a:t>
            </a:r>
          </a:p>
          <a:p>
            <a:r>
              <a:rPr lang="pl-PL" sz="2800" dirty="0" err="1"/>
              <a:t>Vulnerability</a:t>
            </a:r>
            <a:r>
              <a:rPr lang="pl-PL" sz="2800" dirty="0"/>
              <a:t> Management</a:t>
            </a:r>
          </a:p>
          <a:p>
            <a:r>
              <a:rPr lang="pl-PL" sz="2800" dirty="0"/>
              <a:t>…</a:t>
            </a:r>
          </a:p>
        </p:txBody>
      </p:sp>
      <p:sp>
        <p:nvSpPr>
          <p:cNvPr id="203" name="Tytuł 1"/>
          <p:cNvSpPr txBox="1">
            <a:spLocks noGrp="1"/>
          </p:cNvSpPr>
          <p:nvPr>
            <p:ph type="title"/>
          </p:nvPr>
        </p:nvSpPr>
        <p:spPr>
          <a:xfrm>
            <a:off x="417599" y="407886"/>
            <a:ext cx="11353800" cy="988483"/>
          </a:xfrm>
        </p:spPr>
        <p:txBody>
          <a:bodyPr/>
          <a:lstStyle>
            <a:lvl1pPr>
              <a:defRPr sz="3900">
                <a:solidFill>
                  <a:srgbClr val="FFFFFF"/>
                </a:solidFill>
              </a:defRPr>
            </a:lvl1pPr>
          </a:lstStyle>
          <a:p>
            <a:r>
              <a:rPr lang="pl-PL" dirty="0"/>
              <a:t>Zewnętrzna adresacja – </a:t>
            </a:r>
            <a:r>
              <a:rPr lang="pl-PL" dirty="0">
                <a:solidFill>
                  <a:schemeClr val="accent1"/>
                </a:solidFill>
              </a:rPr>
              <a:t>co robić</a:t>
            </a:r>
          </a:p>
        </p:txBody>
      </p:sp>
      <p:pic>
        <p:nvPicPr>
          <p:cNvPr id="206" name="Obraz 7" descr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696" y="1569925"/>
            <a:ext cx="4825404" cy="52544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PL_template_external">
  <a:themeElements>
    <a:clrScheme name="Pomarańczowoczerwon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Pomarańczowy">
      <a:majorFont>
        <a:latin typeface="Helvetica 75 Bold"/>
        <a:ea typeface=""/>
        <a:cs typeface=""/>
      </a:majorFont>
      <a:minorFont>
        <a:latin typeface="Helvetica 75 Bold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600" dirty="0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wrap="none" lIns="0" tIns="0" rIns="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ptx" id="{E07E2824-F2F1-46C7-9FD4-7110CB3EC7FF}" vid="{E3C740B2-4D30-4AAA-BFC0-5E2724960AC8}"/>
    </a:ext>
  </a:extLst>
</a:theme>
</file>

<file path=ppt/theme/theme2.xml><?xml version="1.0" encoding="utf-8"?>
<a:theme xmlns:a="http://schemas.openxmlformats.org/drawingml/2006/main" name="Motyw pakietu Office">
  <a:themeElements>
    <a:clrScheme name="Motyw pakietu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0000FF"/>
      </a:hlink>
      <a:folHlink>
        <a:srgbClr val="FF00FF"/>
      </a:folHlink>
    </a:clrScheme>
    <a:fontScheme name="Motyw pakietu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 na telsec 21.11 III</Template>
  <TotalTime>611</TotalTime>
  <Words>1114</Words>
  <Application>Microsoft Office PowerPoint</Application>
  <PresentationFormat>Panoramiczny</PresentationFormat>
  <Paragraphs>208</Paragraphs>
  <Slides>40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40</vt:i4>
      </vt:variant>
    </vt:vector>
  </HeadingPairs>
  <TitlesOfParts>
    <vt:vector size="49" baseType="lpstr">
      <vt:lpstr>Arial</vt:lpstr>
      <vt:lpstr>Calibri</vt:lpstr>
      <vt:lpstr>comfortaa</vt:lpstr>
      <vt:lpstr>Helvetica 55 Roman</vt:lpstr>
      <vt:lpstr>Helvetica 75</vt:lpstr>
      <vt:lpstr>Helvetica 75 Bold</vt:lpstr>
      <vt:lpstr>inherit</vt:lpstr>
      <vt:lpstr>Wingdings</vt:lpstr>
      <vt:lpstr>OPL_template_external</vt:lpstr>
      <vt:lpstr>  Robert Grabowski CERT Orange Polska www.cert.orange.pl</vt:lpstr>
      <vt:lpstr>Low Hanging Fruits</vt:lpstr>
      <vt:lpstr>Zewnętrzna adresacja</vt:lpstr>
      <vt:lpstr>Zewnętrzna adresacja – rekonesans</vt:lpstr>
      <vt:lpstr>Zewnętrzna adresacja – rekonesans</vt:lpstr>
      <vt:lpstr>Zewnętrzna adresacja – rekonesans</vt:lpstr>
      <vt:lpstr>Zewnętrzna adresacja – co robić</vt:lpstr>
      <vt:lpstr>Zewnętrzna adresacja – co robić</vt:lpstr>
      <vt:lpstr>Zewnętrzna adresacja – co robić</vt:lpstr>
      <vt:lpstr>Zdalny dostęp do firmy</vt:lpstr>
      <vt:lpstr>Zdalny dostęp do firmy – zapomniana bramka VPN</vt:lpstr>
      <vt:lpstr>Zdalny dostęp do firmy – zapomniana bramka VPN</vt:lpstr>
      <vt:lpstr>Zdalny dostęp do firmy – VPN, co robić</vt:lpstr>
      <vt:lpstr>Zdalny dostęp do firmy – VPN, co robić</vt:lpstr>
      <vt:lpstr>Zdalny dostęp do firmy – RDP</vt:lpstr>
      <vt:lpstr>Zdalny dostęp do firmy – RDP problemy</vt:lpstr>
      <vt:lpstr>Zdalny dostęp do firmy – RDP, co robić</vt:lpstr>
      <vt:lpstr>Zdalny dostęp do firmy – RDP, co robić</vt:lpstr>
      <vt:lpstr>Lateral Movement – Segmentacja sieci</vt:lpstr>
      <vt:lpstr>Lateral Movement – Segmentacja sieci</vt:lpstr>
      <vt:lpstr>Lateral Movement – Segmentacja sieci krok dalej</vt:lpstr>
      <vt:lpstr>Użytkownicy i Usługi z prawami administratora</vt:lpstr>
      <vt:lpstr>Użytkownicy i Usługi z prawami administratora</vt:lpstr>
      <vt:lpstr>Użytkownicy i Usługi z prawami administratora</vt:lpstr>
      <vt:lpstr>Użytkownicy i Usługi z prawami administratora</vt:lpstr>
      <vt:lpstr>Użytkownicy i Usługi z prawami administratora</vt:lpstr>
      <vt:lpstr>Logowanie i monitorowanie – rzeczywistość</vt:lpstr>
      <vt:lpstr>Logowanie i monitorowanie – rzeczywistość</vt:lpstr>
      <vt:lpstr>Logowanie i monitorowanie – co robić</vt:lpstr>
      <vt:lpstr>Hasła</vt:lpstr>
      <vt:lpstr>Hasła</vt:lpstr>
      <vt:lpstr>Hasła</vt:lpstr>
      <vt:lpstr>Hasła</vt:lpstr>
      <vt:lpstr>Hasła</vt:lpstr>
      <vt:lpstr>Hasła</vt:lpstr>
      <vt:lpstr>Hasła</vt:lpstr>
      <vt:lpstr>Kontakt – czyli dajmy sobie pomóc </vt:lpstr>
      <vt:lpstr>Phishing/Bezpieczeństwo – co robić</vt:lpstr>
      <vt:lpstr>Phishing/Bezpieczeństwo – co robić</vt:lpstr>
      <vt:lpstr>Dziękuję za uwagę!  Robert Grabowski CERT Orange Polska www.cert.orange.pl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robert</dc:creator>
  <cp:lastModifiedBy>GRABOWSKI Robert O-PL/Hurt</cp:lastModifiedBy>
  <cp:revision>26</cp:revision>
  <dcterms:modified xsi:type="dcterms:W3CDTF">2025-03-11T18:16:55Z</dcterms:modified>
</cp:coreProperties>
</file>