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3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301" r:id="rId12"/>
    <p:sldId id="303" r:id="rId13"/>
    <p:sldId id="304" r:id="rId14"/>
    <p:sldId id="302" r:id="rId15"/>
    <p:sldId id="272" r:id="rId16"/>
    <p:sldId id="306" r:id="rId17"/>
    <p:sldId id="274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weł Zawadzki" initials="PZ" lastIdx="2" clrIdx="0">
    <p:extLst>
      <p:ext uri="{19B8F6BF-5375-455C-9EA6-DF929625EA0E}">
        <p15:presenceInfo xmlns:p15="http://schemas.microsoft.com/office/powerpoint/2012/main" userId="S::p.zawadzki@centrala.kaczmarski.pl::bd183d77-2414-4c2f-8296-07037db787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F00"/>
    <a:srgbClr val="E8463A"/>
    <a:srgbClr val="A6A6A6"/>
    <a:srgbClr val="CB2417"/>
    <a:srgbClr val="FB0000"/>
    <a:srgbClr val="FFFFFF"/>
    <a:srgbClr val="FFC000"/>
    <a:srgbClr val="FBBF00"/>
    <a:srgbClr val="D7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43" autoAdjust="0"/>
  </p:normalViewPr>
  <p:slideViewPr>
    <p:cSldViewPr snapToGrid="0">
      <p:cViewPr varScale="1">
        <p:scale>
          <a:sx n="104" d="100"/>
          <a:sy n="104" d="100"/>
        </p:scale>
        <p:origin x="34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43260348694161E-2"/>
          <c:y val="3.7499999999999999E-2"/>
          <c:w val="0.96571347930261164"/>
          <c:h val="0.79321653543307091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zadłużenie</c:v>
                </c:pt>
              </c:strCache>
            </c:strRef>
          </c:tx>
          <c:spPr>
            <a:ln w="28575" cap="rnd">
              <a:solidFill>
                <a:srgbClr val="E8463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8463A"/>
              </a:solidFill>
              <a:ln w="38100">
                <a:solidFill>
                  <a:srgbClr val="E8463A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2728042483870672E-2"/>
                  <c:y val="4.46629167129932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9A-4C4D-AD07-40A47F70D1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Arkusz1!$A$3:$A$15</c:f>
              <c:numCache>
                <c:formatCode>mmm\-yy</c:formatCode>
                <c:ptCount val="13"/>
                <c:pt idx="0">
                  <c:v>45323</c:v>
                </c:pt>
                <c:pt idx="1">
                  <c:v>45352</c:v>
                </c:pt>
                <c:pt idx="2">
                  <c:v>45383</c:v>
                </c:pt>
                <c:pt idx="3">
                  <c:v>45413</c:v>
                </c:pt>
                <c:pt idx="4">
                  <c:v>45444</c:v>
                </c:pt>
                <c:pt idx="5">
                  <c:v>45474</c:v>
                </c:pt>
                <c:pt idx="6">
                  <c:v>45505</c:v>
                </c:pt>
                <c:pt idx="7">
                  <c:v>45536</c:v>
                </c:pt>
                <c:pt idx="8">
                  <c:v>45566</c:v>
                </c:pt>
                <c:pt idx="9">
                  <c:v>45597</c:v>
                </c:pt>
                <c:pt idx="10">
                  <c:v>45627</c:v>
                </c:pt>
                <c:pt idx="11">
                  <c:v>45658</c:v>
                </c:pt>
                <c:pt idx="12">
                  <c:v>45689</c:v>
                </c:pt>
              </c:numCache>
            </c:numRef>
          </c:cat>
          <c:val>
            <c:numRef>
              <c:f>Arkusz1!$B$3:$B$15</c:f>
              <c:numCache>
                <c:formatCode>0.00</c:formatCode>
                <c:ptCount val="13"/>
                <c:pt idx="0">
                  <c:v>1.2889051748042</c:v>
                </c:pt>
                <c:pt idx="1">
                  <c:v>1.3424038419409001</c:v>
                </c:pt>
                <c:pt idx="2">
                  <c:v>1.3468289778083</c:v>
                </c:pt>
                <c:pt idx="3">
                  <c:v>1.3810623451547999</c:v>
                </c:pt>
                <c:pt idx="4">
                  <c:v>1.4116234429493999</c:v>
                </c:pt>
                <c:pt idx="5">
                  <c:v>1.4293552475019</c:v>
                </c:pt>
                <c:pt idx="6">
                  <c:v>1.4452031185251</c:v>
                </c:pt>
                <c:pt idx="7">
                  <c:v>1.4451039997299999</c:v>
                </c:pt>
                <c:pt idx="8">
                  <c:v>1.4674600850424999</c:v>
                </c:pt>
                <c:pt idx="9">
                  <c:v>1.4608795640653001</c:v>
                </c:pt>
                <c:pt idx="10">
                  <c:v>1.5346011480213999</c:v>
                </c:pt>
                <c:pt idx="11">
                  <c:v>1.5410583809731</c:v>
                </c:pt>
                <c:pt idx="12">
                  <c:v>1.5682688287716999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69A-4C4D-AD07-40A47F70D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6942176"/>
        <c:axId val="686943256"/>
      </c:lineChart>
      <c:dateAx>
        <c:axId val="68694217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86943256"/>
        <c:crosses val="autoZero"/>
        <c:auto val="1"/>
        <c:lblOffset val="100"/>
        <c:baseTimeUnit val="months"/>
      </c:dateAx>
      <c:valAx>
        <c:axId val="686943256"/>
        <c:scaling>
          <c:orientation val="minMax"/>
          <c:min val="1.2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crossAx val="686942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43260348694161E-2"/>
          <c:y val="3.7499999999999999E-2"/>
          <c:w val="0.96571347930261164"/>
          <c:h val="0.79321653543307091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zadłużenie</c:v>
                </c:pt>
              </c:strCache>
            </c:strRef>
          </c:tx>
          <c:spPr>
            <a:ln w="28575" cap="rnd">
              <a:solidFill>
                <a:srgbClr val="E8463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8463A"/>
              </a:solidFill>
              <a:ln w="38100">
                <a:solidFill>
                  <a:srgbClr val="E8463A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2728042483870672E-2"/>
                  <c:y val="4.4662916712993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9A-4C4D-AD07-40A47F70D15D}"/>
                </c:ext>
              </c:extLst>
            </c:dLbl>
            <c:dLbl>
              <c:idx val="8"/>
              <c:layout>
                <c:manualLayout>
                  <c:x val="-2.8052607843317832E-2"/>
                  <c:y val="-4.8098525690915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A4-4ED0-950F-6D065D0C8D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Arkusz1!$A$3:$A$15</c:f>
              <c:numCache>
                <c:formatCode>mmm\-yy</c:formatCode>
                <c:ptCount val="13"/>
                <c:pt idx="0">
                  <c:v>45323</c:v>
                </c:pt>
                <c:pt idx="1">
                  <c:v>45352</c:v>
                </c:pt>
                <c:pt idx="2">
                  <c:v>45383</c:v>
                </c:pt>
                <c:pt idx="3">
                  <c:v>45413</c:v>
                </c:pt>
                <c:pt idx="4">
                  <c:v>45444</c:v>
                </c:pt>
                <c:pt idx="5">
                  <c:v>45474</c:v>
                </c:pt>
                <c:pt idx="6">
                  <c:v>45505</c:v>
                </c:pt>
                <c:pt idx="7">
                  <c:v>45536</c:v>
                </c:pt>
                <c:pt idx="8">
                  <c:v>45566</c:v>
                </c:pt>
                <c:pt idx="9">
                  <c:v>45597</c:v>
                </c:pt>
                <c:pt idx="10">
                  <c:v>45627</c:v>
                </c:pt>
                <c:pt idx="11">
                  <c:v>45658</c:v>
                </c:pt>
                <c:pt idx="12">
                  <c:v>45689</c:v>
                </c:pt>
              </c:numCache>
            </c:numRef>
          </c:cat>
          <c:val>
            <c:numRef>
              <c:f>Arkusz1!$B$3:$B$15</c:f>
              <c:numCache>
                <c:formatCode>0.00</c:formatCode>
                <c:ptCount val="13"/>
                <c:pt idx="0">
                  <c:v>1.2889051748042</c:v>
                </c:pt>
                <c:pt idx="1">
                  <c:v>1.3424038419409001</c:v>
                </c:pt>
                <c:pt idx="2">
                  <c:v>1.3468289778083</c:v>
                </c:pt>
                <c:pt idx="3">
                  <c:v>1.3810623451547999</c:v>
                </c:pt>
                <c:pt idx="4">
                  <c:v>1.4116234429493999</c:v>
                </c:pt>
                <c:pt idx="5">
                  <c:v>1.4293552475019</c:v>
                </c:pt>
                <c:pt idx="6">
                  <c:v>1.4452031185251</c:v>
                </c:pt>
                <c:pt idx="7">
                  <c:v>1.4451039997299999</c:v>
                </c:pt>
                <c:pt idx="8">
                  <c:v>1.4674600850424999</c:v>
                </c:pt>
                <c:pt idx="9">
                  <c:v>1.4608795640653001</c:v>
                </c:pt>
                <c:pt idx="10">
                  <c:v>1.5346011480213999</c:v>
                </c:pt>
                <c:pt idx="11">
                  <c:v>1.5410583809731</c:v>
                </c:pt>
                <c:pt idx="12">
                  <c:v>1.5682688287716999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69A-4C4D-AD07-40A47F70D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6942176"/>
        <c:axId val="686943256"/>
      </c:lineChart>
      <c:dateAx>
        <c:axId val="68694217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86943256"/>
        <c:crosses val="autoZero"/>
        <c:auto val="1"/>
        <c:lblOffset val="100"/>
        <c:baseTimeUnit val="months"/>
      </c:dateAx>
      <c:valAx>
        <c:axId val="686943256"/>
        <c:scaling>
          <c:orientation val="minMax"/>
          <c:min val="1.2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crossAx val="686942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43260348694161E-2"/>
          <c:y val="3.7499999999999999E-2"/>
          <c:w val="0.96571347930261164"/>
          <c:h val="0.79321653543307091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zadłużenie</c:v>
                </c:pt>
              </c:strCache>
            </c:strRef>
          </c:tx>
          <c:spPr>
            <a:ln w="28575" cap="rnd">
              <a:solidFill>
                <a:srgbClr val="E8463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8463A"/>
              </a:solidFill>
              <a:ln w="38100">
                <a:solidFill>
                  <a:srgbClr val="E8463A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2728042483870672E-2"/>
                  <c:y val="4.4662916712993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9A-4C4D-AD07-40A47F70D15D}"/>
                </c:ext>
              </c:extLst>
            </c:dLbl>
            <c:dLbl>
              <c:idx val="8"/>
              <c:layout>
                <c:manualLayout>
                  <c:x val="-2.8052607843317832E-2"/>
                  <c:y val="-4.8098525690915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A4-4ED0-950F-6D065D0C8DDB}"/>
                </c:ext>
              </c:extLst>
            </c:dLbl>
            <c:dLbl>
              <c:idx val="9"/>
              <c:layout>
                <c:manualLayout>
                  <c:x val="-2.8052607843317832E-2"/>
                  <c:y val="5.4969743646760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A4-4ED0-950F-6D065D0C8D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Arkusz1!$A$3:$A$15</c:f>
              <c:numCache>
                <c:formatCode>mmm\-yy</c:formatCode>
                <c:ptCount val="13"/>
                <c:pt idx="0">
                  <c:v>45323</c:v>
                </c:pt>
                <c:pt idx="1">
                  <c:v>45352</c:v>
                </c:pt>
                <c:pt idx="2">
                  <c:v>45383</c:v>
                </c:pt>
                <c:pt idx="3">
                  <c:v>45413</c:v>
                </c:pt>
                <c:pt idx="4">
                  <c:v>45444</c:v>
                </c:pt>
                <c:pt idx="5">
                  <c:v>45474</c:v>
                </c:pt>
                <c:pt idx="6">
                  <c:v>45505</c:v>
                </c:pt>
                <c:pt idx="7">
                  <c:v>45536</c:v>
                </c:pt>
                <c:pt idx="8">
                  <c:v>45566</c:v>
                </c:pt>
                <c:pt idx="9">
                  <c:v>45597</c:v>
                </c:pt>
                <c:pt idx="10">
                  <c:v>45627</c:v>
                </c:pt>
                <c:pt idx="11">
                  <c:v>45658</c:v>
                </c:pt>
                <c:pt idx="12">
                  <c:v>45689</c:v>
                </c:pt>
              </c:numCache>
            </c:numRef>
          </c:cat>
          <c:val>
            <c:numRef>
              <c:f>Arkusz1!$B$3:$B$15</c:f>
              <c:numCache>
                <c:formatCode>0.00</c:formatCode>
                <c:ptCount val="13"/>
                <c:pt idx="0">
                  <c:v>1.2889051748042</c:v>
                </c:pt>
                <c:pt idx="1">
                  <c:v>1.3424038419409001</c:v>
                </c:pt>
                <c:pt idx="2">
                  <c:v>1.3468289778083</c:v>
                </c:pt>
                <c:pt idx="3">
                  <c:v>1.3810623451547999</c:v>
                </c:pt>
                <c:pt idx="4">
                  <c:v>1.4116234429493999</c:v>
                </c:pt>
                <c:pt idx="5">
                  <c:v>1.4293552475019</c:v>
                </c:pt>
                <c:pt idx="6">
                  <c:v>1.4452031185251</c:v>
                </c:pt>
                <c:pt idx="7">
                  <c:v>1.4451039997299999</c:v>
                </c:pt>
                <c:pt idx="8">
                  <c:v>1.4674600850424999</c:v>
                </c:pt>
                <c:pt idx="9">
                  <c:v>1.4608795640653001</c:v>
                </c:pt>
                <c:pt idx="10">
                  <c:v>1.5346011480213999</c:v>
                </c:pt>
                <c:pt idx="11">
                  <c:v>1.5410583809731</c:v>
                </c:pt>
                <c:pt idx="12">
                  <c:v>1.5682688287716999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69A-4C4D-AD07-40A47F70D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6942176"/>
        <c:axId val="686943256"/>
      </c:lineChart>
      <c:dateAx>
        <c:axId val="68694217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86943256"/>
        <c:crosses val="autoZero"/>
        <c:auto val="1"/>
        <c:lblOffset val="100"/>
        <c:baseTimeUnit val="months"/>
      </c:dateAx>
      <c:valAx>
        <c:axId val="686943256"/>
        <c:scaling>
          <c:orientation val="minMax"/>
          <c:min val="1.2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crossAx val="686942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43260348694161E-2"/>
          <c:y val="3.7499999999999999E-2"/>
          <c:w val="0.96571347930261164"/>
          <c:h val="0.79321653543307091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zadłużenie</c:v>
                </c:pt>
              </c:strCache>
            </c:strRef>
          </c:tx>
          <c:spPr>
            <a:ln w="28575" cap="rnd">
              <a:solidFill>
                <a:srgbClr val="E8463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8463A"/>
              </a:solidFill>
              <a:ln w="38100">
                <a:solidFill>
                  <a:srgbClr val="E8463A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2728042483870672E-2"/>
                  <c:y val="4.4662916712993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9A-4C4D-AD07-40A47F70D15D}"/>
                </c:ext>
              </c:extLst>
            </c:dLbl>
            <c:dLbl>
              <c:idx val="8"/>
              <c:layout>
                <c:manualLayout>
                  <c:x val="-2.8052607843317832E-2"/>
                  <c:y val="-4.8098525690915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A4-4ED0-950F-6D065D0C8DDB}"/>
                </c:ext>
              </c:extLst>
            </c:dLbl>
            <c:dLbl>
              <c:idx val="9"/>
              <c:layout>
                <c:manualLayout>
                  <c:x val="-2.8052607843317832E-2"/>
                  <c:y val="5.4969743646760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A4-4ED0-950F-6D065D0C8DDB}"/>
                </c:ext>
              </c:extLst>
            </c:dLbl>
            <c:dLbl>
              <c:idx val="12"/>
              <c:layout>
                <c:manualLayout>
                  <c:x val="-3.428652069738844E-2"/>
                  <c:y val="-4.1227307735070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9A-4C4D-AD07-40A47F70D1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Arkusz1!$A$3:$A$15</c:f>
              <c:numCache>
                <c:formatCode>mmm\-yy</c:formatCode>
                <c:ptCount val="13"/>
                <c:pt idx="0">
                  <c:v>45323</c:v>
                </c:pt>
                <c:pt idx="1">
                  <c:v>45352</c:v>
                </c:pt>
                <c:pt idx="2">
                  <c:v>45383</c:v>
                </c:pt>
                <c:pt idx="3">
                  <c:v>45413</c:v>
                </c:pt>
                <c:pt idx="4">
                  <c:v>45444</c:v>
                </c:pt>
                <c:pt idx="5">
                  <c:v>45474</c:v>
                </c:pt>
                <c:pt idx="6">
                  <c:v>45505</c:v>
                </c:pt>
                <c:pt idx="7">
                  <c:v>45536</c:v>
                </c:pt>
                <c:pt idx="8">
                  <c:v>45566</c:v>
                </c:pt>
                <c:pt idx="9">
                  <c:v>45597</c:v>
                </c:pt>
                <c:pt idx="10">
                  <c:v>45627</c:v>
                </c:pt>
                <c:pt idx="11">
                  <c:v>45658</c:v>
                </c:pt>
                <c:pt idx="12">
                  <c:v>45689</c:v>
                </c:pt>
              </c:numCache>
            </c:numRef>
          </c:cat>
          <c:val>
            <c:numRef>
              <c:f>Arkusz1!$B$3:$B$15</c:f>
              <c:numCache>
                <c:formatCode>0.00</c:formatCode>
                <c:ptCount val="13"/>
                <c:pt idx="0">
                  <c:v>1.2889051748042</c:v>
                </c:pt>
                <c:pt idx="1">
                  <c:v>1.3424038419409001</c:v>
                </c:pt>
                <c:pt idx="2">
                  <c:v>1.3468289778083</c:v>
                </c:pt>
                <c:pt idx="3">
                  <c:v>1.3810623451547999</c:v>
                </c:pt>
                <c:pt idx="4">
                  <c:v>1.4116234429493999</c:v>
                </c:pt>
                <c:pt idx="5">
                  <c:v>1.4293552475019</c:v>
                </c:pt>
                <c:pt idx="6">
                  <c:v>1.4452031185251</c:v>
                </c:pt>
                <c:pt idx="7">
                  <c:v>1.4451039997299999</c:v>
                </c:pt>
                <c:pt idx="8">
                  <c:v>1.4674600850424999</c:v>
                </c:pt>
                <c:pt idx="9">
                  <c:v>1.4608795640653001</c:v>
                </c:pt>
                <c:pt idx="10">
                  <c:v>1.5346011480213999</c:v>
                </c:pt>
                <c:pt idx="11">
                  <c:v>1.5410583809731</c:v>
                </c:pt>
                <c:pt idx="12">
                  <c:v>1.5682688287716999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69A-4C4D-AD07-40A47F70D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6942176"/>
        <c:axId val="686943256"/>
      </c:lineChart>
      <c:dateAx>
        <c:axId val="68694217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86943256"/>
        <c:crosses val="autoZero"/>
        <c:auto val="1"/>
        <c:lblOffset val="100"/>
        <c:baseTimeUnit val="months"/>
      </c:dateAx>
      <c:valAx>
        <c:axId val="686943256"/>
        <c:scaling>
          <c:orientation val="minMax"/>
          <c:min val="1.2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crossAx val="686942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43260348694161E-2"/>
          <c:y val="3.7499999999999999E-2"/>
          <c:w val="0.96571347930261164"/>
          <c:h val="0.79321653543307091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zadłużenie</c:v>
                </c:pt>
              </c:strCache>
            </c:strRef>
          </c:tx>
          <c:spPr>
            <a:ln w="28575" cap="rnd">
              <a:solidFill>
                <a:srgbClr val="E8463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8463A"/>
              </a:solidFill>
              <a:ln w="38100">
                <a:solidFill>
                  <a:srgbClr val="E8463A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2728042483870672E-2"/>
                  <c:y val="4.4662916712993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9A-4C4D-AD07-40A47F70D15D}"/>
                </c:ext>
              </c:extLst>
            </c:dLbl>
            <c:dLbl>
              <c:idx val="8"/>
              <c:layout>
                <c:manualLayout>
                  <c:x val="-2.8052607843317832E-2"/>
                  <c:y val="-4.8098525690915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A4-4ED0-950F-6D065D0C8DDB}"/>
                </c:ext>
              </c:extLst>
            </c:dLbl>
            <c:dLbl>
              <c:idx val="9"/>
              <c:layout>
                <c:manualLayout>
                  <c:x val="-2.8052607843317832E-2"/>
                  <c:y val="5.4969743646760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A4-4ED0-950F-6D065D0C8D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Arkusz1!$A$3:$A$15</c:f>
              <c:numCache>
                <c:formatCode>mmm\-yy</c:formatCode>
                <c:ptCount val="13"/>
                <c:pt idx="0">
                  <c:v>45323</c:v>
                </c:pt>
                <c:pt idx="1">
                  <c:v>45352</c:v>
                </c:pt>
                <c:pt idx="2">
                  <c:v>45383</c:v>
                </c:pt>
                <c:pt idx="3">
                  <c:v>45413</c:v>
                </c:pt>
                <c:pt idx="4">
                  <c:v>45444</c:v>
                </c:pt>
                <c:pt idx="5">
                  <c:v>45474</c:v>
                </c:pt>
                <c:pt idx="6">
                  <c:v>45505</c:v>
                </c:pt>
                <c:pt idx="7">
                  <c:v>45536</c:v>
                </c:pt>
                <c:pt idx="8">
                  <c:v>45566</c:v>
                </c:pt>
                <c:pt idx="9">
                  <c:v>45597</c:v>
                </c:pt>
                <c:pt idx="10">
                  <c:v>45627</c:v>
                </c:pt>
                <c:pt idx="11">
                  <c:v>45658</c:v>
                </c:pt>
                <c:pt idx="12">
                  <c:v>45689</c:v>
                </c:pt>
              </c:numCache>
            </c:numRef>
          </c:cat>
          <c:val>
            <c:numRef>
              <c:f>Arkusz1!$B$3:$B$15</c:f>
              <c:numCache>
                <c:formatCode>0.00</c:formatCode>
                <c:ptCount val="13"/>
                <c:pt idx="0">
                  <c:v>1.2889051748042</c:v>
                </c:pt>
                <c:pt idx="1">
                  <c:v>1.3424038419409001</c:v>
                </c:pt>
                <c:pt idx="2">
                  <c:v>1.3468289778083</c:v>
                </c:pt>
                <c:pt idx="3">
                  <c:v>1.3810623451547999</c:v>
                </c:pt>
                <c:pt idx="4">
                  <c:v>1.4116234429493999</c:v>
                </c:pt>
                <c:pt idx="5">
                  <c:v>1.4293552475019</c:v>
                </c:pt>
                <c:pt idx="6">
                  <c:v>1.4452031185251</c:v>
                </c:pt>
                <c:pt idx="7">
                  <c:v>1.4451039997299999</c:v>
                </c:pt>
                <c:pt idx="8">
                  <c:v>1.4674600850424999</c:v>
                </c:pt>
                <c:pt idx="9">
                  <c:v>1.4608795640653001</c:v>
                </c:pt>
                <c:pt idx="10">
                  <c:v>1.5346011480213999</c:v>
                </c:pt>
                <c:pt idx="11">
                  <c:v>1.5410583809731</c:v>
                </c:pt>
                <c:pt idx="12">
                  <c:v>1.5682688287716999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69A-4C4D-AD07-40A47F70D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6942176"/>
        <c:axId val="686943256"/>
      </c:lineChart>
      <c:dateAx>
        <c:axId val="68694217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86943256"/>
        <c:crosses val="autoZero"/>
        <c:auto val="1"/>
        <c:lblOffset val="100"/>
        <c:baseTimeUnit val="months"/>
      </c:dateAx>
      <c:valAx>
        <c:axId val="686943256"/>
        <c:scaling>
          <c:orientation val="minMax"/>
          <c:min val="1.2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crossAx val="686942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03248691743054"/>
          <c:y val="0.13688962675395513"/>
          <c:w val="0.72026857891019525"/>
          <c:h val="0.7939246243528257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Liczba dłużników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5F4-475D-807C-E71FE1F41648}"/>
              </c:ext>
            </c:extLst>
          </c:dPt>
          <c:dPt>
            <c:idx val="1"/>
            <c:bubble3D val="0"/>
            <c:spPr>
              <a:solidFill>
                <a:srgbClr val="E8463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5F4-475D-807C-E71FE1F41648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5F4-475D-807C-E71FE1F4164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33,1%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60258940239841"/>
                      <c:h val="0.2009330569347063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65F4-475D-807C-E71FE1F41648}"/>
                </c:ext>
              </c:extLst>
            </c:dLbl>
            <c:dLbl>
              <c:idx val="1"/>
              <c:layout>
                <c:manualLayout>
                  <c:x val="4.5558838754437968E-2"/>
                  <c:y val="6.83946196896708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66,9%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Open Sans" pitchFamily="2" charset="0"/>
                      <a:ea typeface="Open Sans" pitchFamily="2" charset="0"/>
                      <a:cs typeface="Open Sans" pitchFamily="2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59947309381244"/>
                      <c:h val="0.1911624244555084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65F4-475D-807C-E71FE1F416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2"/>
                <c:pt idx="0">
                  <c:v>spółki</c:v>
                </c:pt>
                <c:pt idx="1">
                  <c:v>jdg</c:v>
                </c:pt>
              </c:strCache>
            </c:strRef>
          </c:cat>
          <c:val>
            <c:numRef>
              <c:f>Arkusz1!$B$2:$B$4</c:f>
              <c:numCache>
                <c:formatCode>0.00%</c:formatCode>
                <c:ptCount val="3"/>
                <c:pt idx="0">
                  <c:v>0.33100000000000002</c:v>
                </c:pt>
                <c:pt idx="1">
                  <c:v>0.66900000000000004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5F4-475D-807C-E71FE1F4164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03248691743054"/>
          <c:y val="0.13688962675395513"/>
          <c:w val="0.72026857891019525"/>
          <c:h val="0.7939246243528257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Liczba dłużników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5F4-475D-807C-E71FE1F41648}"/>
              </c:ext>
            </c:extLst>
          </c:dPt>
          <c:dPt>
            <c:idx val="1"/>
            <c:bubble3D val="0"/>
            <c:spPr>
              <a:solidFill>
                <a:srgbClr val="E8463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5F4-475D-807C-E71FE1F41648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5F4-475D-807C-E71FE1F4164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33,1%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60258940239841"/>
                      <c:h val="0.2009330569347063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65F4-475D-807C-E71FE1F41648}"/>
                </c:ext>
              </c:extLst>
            </c:dLbl>
            <c:dLbl>
              <c:idx val="1"/>
              <c:layout>
                <c:manualLayout>
                  <c:x val="4.5558838754437968E-2"/>
                  <c:y val="6.83946196896708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66,9%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Open Sans" pitchFamily="2" charset="0"/>
                      <a:ea typeface="Open Sans" pitchFamily="2" charset="0"/>
                      <a:cs typeface="Open Sans" pitchFamily="2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59947309381244"/>
                      <c:h val="0.1911624244555084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65F4-475D-807C-E71FE1F416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2"/>
                <c:pt idx="0">
                  <c:v>spółki</c:v>
                </c:pt>
                <c:pt idx="1">
                  <c:v>jdg</c:v>
                </c:pt>
              </c:strCache>
            </c:strRef>
          </c:cat>
          <c:val>
            <c:numRef>
              <c:f>Arkusz1!$B$2:$B$4</c:f>
              <c:numCache>
                <c:formatCode>0.00%</c:formatCode>
                <c:ptCount val="3"/>
                <c:pt idx="0">
                  <c:v>0.33100000000000002</c:v>
                </c:pt>
                <c:pt idx="1">
                  <c:v>0.66900000000000004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5F4-475D-807C-E71FE1F4164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03248691743054"/>
          <c:y val="0.13688962675395513"/>
          <c:w val="0.72026857891019525"/>
          <c:h val="0.7939246243528257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Liczba dłużników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5F4-475D-807C-E71FE1F41648}"/>
              </c:ext>
            </c:extLst>
          </c:dPt>
          <c:dPt>
            <c:idx val="1"/>
            <c:bubble3D val="0"/>
            <c:spPr>
              <a:solidFill>
                <a:srgbClr val="E8463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5F4-475D-807C-E71FE1F41648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5F4-475D-807C-E71FE1F4164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33,1%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60258940239841"/>
                      <c:h val="0.2009330569347063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65F4-475D-807C-E71FE1F41648}"/>
                </c:ext>
              </c:extLst>
            </c:dLbl>
            <c:dLbl>
              <c:idx val="1"/>
              <c:layout>
                <c:manualLayout>
                  <c:x val="4.5558838754437968E-2"/>
                  <c:y val="6.83946196896708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66,9%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Open Sans" pitchFamily="2" charset="0"/>
                      <a:ea typeface="Open Sans" pitchFamily="2" charset="0"/>
                      <a:cs typeface="Open Sans" pitchFamily="2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59947309381244"/>
                      <c:h val="0.1911624244555084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65F4-475D-807C-E71FE1F416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2"/>
                <c:pt idx="0">
                  <c:v>spółki</c:v>
                </c:pt>
                <c:pt idx="1">
                  <c:v>jdg</c:v>
                </c:pt>
              </c:strCache>
            </c:strRef>
          </c:cat>
          <c:val>
            <c:numRef>
              <c:f>Arkusz1!$B$2:$B$4</c:f>
              <c:numCache>
                <c:formatCode>0.00%</c:formatCode>
                <c:ptCount val="3"/>
                <c:pt idx="0">
                  <c:v>0.33100000000000002</c:v>
                </c:pt>
                <c:pt idx="1">
                  <c:v>0.66900000000000004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5F4-475D-807C-E71FE1F4164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10BAC-3DC3-4AFB-874F-74ABF6C7CA52}" type="datetimeFigureOut">
              <a:rPr lang="pl-PL" smtClean="0"/>
              <a:t>12.03.2025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56860-AD2E-459A-A651-7F32937685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775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56860-AD2E-459A-A651-7F329376859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2940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76F8-3CAA-42AE-9909-38BD03EE9BA1}" type="datetimeFigureOut">
              <a:rPr lang="pl-PL" smtClean="0"/>
              <a:t>12.03.2025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74FA-3C31-4BC4-96F3-BECDA5CA8F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017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76F8-3CAA-42AE-9909-38BD03EE9BA1}" type="datetimeFigureOut">
              <a:rPr lang="pl-PL" smtClean="0"/>
              <a:t>12.03.2025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74FA-3C31-4BC4-96F3-BECDA5CA8F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0933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76F8-3CAA-42AE-9909-38BD03EE9BA1}" type="datetimeFigureOut">
              <a:rPr lang="pl-PL" smtClean="0"/>
              <a:t>12.03.2025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74FA-3C31-4BC4-96F3-BECDA5CA8F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2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76F8-3CAA-42AE-9909-38BD03EE9BA1}" type="datetimeFigureOut">
              <a:rPr lang="pl-PL" smtClean="0"/>
              <a:t>12.03.2025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74FA-3C31-4BC4-96F3-BECDA5CA8F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584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76F8-3CAA-42AE-9909-38BD03EE9BA1}" type="datetimeFigureOut">
              <a:rPr lang="pl-PL" smtClean="0"/>
              <a:t>12.03.2025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74FA-3C31-4BC4-96F3-BECDA5CA8F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4179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76F8-3CAA-42AE-9909-38BD03EE9BA1}" type="datetimeFigureOut">
              <a:rPr lang="pl-PL" smtClean="0"/>
              <a:t>12.03.2025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74FA-3C31-4BC4-96F3-BECDA5CA8F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494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76F8-3CAA-42AE-9909-38BD03EE9BA1}" type="datetimeFigureOut">
              <a:rPr lang="pl-PL" smtClean="0"/>
              <a:t>12.03.2025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74FA-3C31-4BC4-96F3-BECDA5CA8F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404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76F8-3CAA-42AE-9909-38BD03EE9BA1}" type="datetimeFigureOut">
              <a:rPr lang="pl-PL" smtClean="0"/>
              <a:t>12.03.2025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74FA-3C31-4BC4-96F3-BECDA5CA8F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399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76F8-3CAA-42AE-9909-38BD03EE9BA1}" type="datetimeFigureOut">
              <a:rPr lang="pl-PL" smtClean="0"/>
              <a:t>12.03.2025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74FA-3C31-4BC4-96F3-BECDA5CA8F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151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76F8-3CAA-42AE-9909-38BD03EE9BA1}" type="datetimeFigureOut">
              <a:rPr lang="pl-PL" smtClean="0"/>
              <a:t>12.03.2025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74FA-3C31-4BC4-96F3-BECDA5CA8F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476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76F8-3CAA-42AE-9909-38BD03EE9BA1}" type="datetimeFigureOut">
              <a:rPr lang="pl-PL" smtClean="0"/>
              <a:t>12.03.2025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74FA-3C31-4BC4-96F3-BECDA5CA8F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908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C76F8-3CAA-42AE-9909-38BD03EE9BA1}" type="datetimeFigureOut">
              <a:rPr lang="pl-PL" smtClean="0"/>
              <a:t>12.03.2025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574FA-3C31-4BC4-96F3-BECDA5CA8F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46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3">
            <a:extLst>
              <a:ext uri="{FF2B5EF4-FFF2-40B4-BE49-F238E27FC236}">
                <a16:creationId xmlns:a16="http://schemas.microsoft.com/office/drawing/2014/main" id="{CFEFADED-3636-4490-CFA8-4755B9876F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3456" y="426847"/>
            <a:ext cx="1745544" cy="225894"/>
          </a:xfrm>
          <a:prstGeom prst="rect">
            <a:avLst/>
          </a:prstGeom>
        </p:spPr>
      </p:pic>
      <p:sp>
        <p:nvSpPr>
          <p:cNvPr id="5" name="Google Shape;340;p44">
            <a:extLst>
              <a:ext uri="{FF2B5EF4-FFF2-40B4-BE49-F238E27FC236}">
                <a16:creationId xmlns:a16="http://schemas.microsoft.com/office/drawing/2014/main" id="{397FBE31-BA1A-6A4C-28FB-7ACC472D0992}"/>
              </a:ext>
            </a:extLst>
          </p:cNvPr>
          <p:cNvSpPr/>
          <p:nvPr/>
        </p:nvSpPr>
        <p:spPr>
          <a:xfrm>
            <a:off x="502262" y="1407561"/>
            <a:ext cx="5431813" cy="282721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571ED45D-06FC-E769-18AA-B102E7B11A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04250" y="189070"/>
            <a:ext cx="1397733" cy="927342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97B03DFC-6F28-9D46-95FB-17355B7CAD80}"/>
              </a:ext>
            </a:extLst>
          </p:cNvPr>
          <p:cNvSpPr/>
          <p:nvPr/>
        </p:nvSpPr>
        <p:spPr>
          <a:xfrm>
            <a:off x="222786" y="1725928"/>
            <a:ext cx="381339" cy="2243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Google Shape;322;p42">
            <a:extLst>
              <a:ext uri="{FF2B5EF4-FFF2-40B4-BE49-F238E27FC236}">
                <a16:creationId xmlns:a16="http://schemas.microsoft.com/office/drawing/2014/main" id="{B69BB3CD-5D0B-B7AE-3387-24102C68629A}"/>
              </a:ext>
            </a:extLst>
          </p:cNvPr>
          <p:cNvSpPr txBox="1">
            <a:spLocks/>
          </p:cNvSpPr>
          <p:nvPr/>
        </p:nvSpPr>
        <p:spPr>
          <a:xfrm>
            <a:off x="86019" y="1169386"/>
            <a:ext cx="4527546" cy="3065392"/>
          </a:xfrm>
          <a:prstGeom prst="rect">
            <a:avLst/>
          </a:prstGeom>
          <a:noFill/>
        </p:spPr>
        <p:txBody>
          <a:bodyPr spcFirstLastPara="1" vert="horz" wrap="square" lIns="121900" tIns="268200" rIns="121900" bIns="12190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br>
              <a:rPr lang="pl-PL" sz="4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pl-PL" sz="2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Zadłużenie branży TSL w Polsce</a:t>
            </a:r>
            <a:br>
              <a:rPr lang="pl-PL" sz="4000" b="1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pl-PL" sz="3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pl-PL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analiza sytuacji na podstawie danych z Krajowego Rejestru Długów</a:t>
            </a:r>
            <a:endParaRPr lang="pl-PL" sz="2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35044C6-E03A-122E-6F2A-E2F12B9E4E48}"/>
              </a:ext>
            </a:extLst>
          </p:cNvPr>
          <p:cNvSpPr txBox="1"/>
          <p:nvPr/>
        </p:nvSpPr>
        <p:spPr>
          <a:xfrm>
            <a:off x="0" y="4866501"/>
            <a:ext cx="161614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000" dirty="0">
                <a:solidFill>
                  <a:srgbClr val="40404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marzec 2025</a:t>
            </a:r>
          </a:p>
        </p:txBody>
      </p:sp>
    </p:spTree>
    <p:extLst>
      <p:ext uri="{BB962C8B-B14F-4D97-AF65-F5344CB8AC3E}">
        <p14:creationId xmlns:p14="http://schemas.microsoft.com/office/powerpoint/2010/main" val="14559091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EF025-C51B-555C-F6A3-D3AAC464E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7;p47">
            <a:extLst>
              <a:ext uri="{FF2B5EF4-FFF2-40B4-BE49-F238E27FC236}">
                <a16:creationId xmlns:a16="http://schemas.microsoft.com/office/drawing/2014/main" id="{5A460AB0-B041-FEAA-E001-DE46614391D4}"/>
              </a:ext>
            </a:extLst>
          </p:cNvPr>
          <p:cNvSpPr txBox="1">
            <a:spLocks/>
          </p:cNvSpPr>
          <p:nvPr/>
        </p:nvSpPr>
        <p:spPr>
          <a:xfrm>
            <a:off x="978339" y="125679"/>
            <a:ext cx="718732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sz="16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TRANSPORT</a:t>
            </a:r>
            <a:endParaRPr lang="pl-PL" sz="2000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Zadłużenie (wierzyciele)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5B713373-B80E-C91C-2C2C-432EDCB2552A}"/>
              </a:ext>
            </a:extLst>
          </p:cNvPr>
          <p:cNvSpPr/>
          <p:nvPr/>
        </p:nvSpPr>
        <p:spPr>
          <a:xfrm>
            <a:off x="0" y="5034012"/>
            <a:ext cx="9144000" cy="109488"/>
          </a:xfrm>
          <a:prstGeom prst="rect">
            <a:avLst/>
          </a:prstGeom>
          <a:gradFill>
            <a:gsLst>
              <a:gs pos="0">
                <a:srgbClr val="FD0000"/>
              </a:gs>
              <a:gs pos="100000">
                <a:srgbClr val="FFC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DB18728-D253-6244-1888-C4B0C58E8597}"/>
              </a:ext>
            </a:extLst>
          </p:cNvPr>
          <p:cNvSpPr txBox="1"/>
          <p:nvPr/>
        </p:nvSpPr>
        <p:spPr>
          <a:xfrm>
            <a:off x="2286000" y="1128641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Największe długi wobec 3 branż: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EE5F64FC-9D6A-1F21-1C52-48513792F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913" y="167508"/>
            <a:ext cx="932680" cy="618797"/>
          </a:xfrm>
          <a:prstGeom prst="rect">
            <a:avLst/>
          </a:prstGeom>
        </p:spPr>
      </p:pic>
      <p:grpSp>
        <p:nvGrpSpPr>
          <p:cNvPr id="8" name="Grupa 7">
            <a:extLst>
              <a:ext uri="{FF2B5EF4-FFF2-40B4-BE49-F238E27FC236}">
                <a16:creationId xmlns:a16="http://schemas.microsoft.com/office/drawing/2014/main" id="{E7BEF979-D555-B67B-812A-6A4D3E8E39AB}"/>
              </a:ext>
            </a:extLst>
          </p:cNvPr>
          <p:cNvGrpSpPr/>
          <p:nvPr/>
        </p:nvGrpSpPr>
        <p:grpSpPr>
          <a:xfrm flipH="1">
            <a:off x="602511" y="1764940"/>
            <a:ext cx="6940268" cy="442800"/>
            <a:chOff x="407448" y="757454"/>
            <a:chExt cx="5704282" cy="442800"/>
          </a:xfrm>
        </p:grpSpPr>
        <p:sp>
          <p:nvSpPr>
            <p:cNvPr id="9" name="Prostokąt: zaokrąglone rogi 8">
              <a:extLst>
                <a:ext uri="{FF2B5EF4-FFF2-40B4-BE49-F238E27FC236}">
                  <a16:creationId xmlns:a16="http://schemas.microsoft.com/office/drawing/2014/main" id="{71390489-3CE8-34EB-3A6C-755185D1EE6F}"/>
                </a:ext>
              </a:extLst>
            </p:cNvPr>
            <p:cNvSpPr/>
            <p:nvPr/>
          </p:nvSpPr>
          <p:spPr>
            <a:xfrm>
              <a:off x="407448" y="757454"/>
              <a:ext cx="5704282" cy="442800"/>
            </a:xfrm>
            <a:prstGeom prst="roundRect">
              <a:avLst/>
            </a:prstGeom>
            <a:solidFill>
              <a:srgbClr val="E8463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rostokąt: zaokrąglone rogi 4">
              <a:extLst>
                <a:ext uri="{FF2B5EF4-FFF2-40B4-BE49-F238E27FC236}">
                  <a16:creationId xmlns:a16="http://schemas.microsoft.com/office/drawing/2014/main" id="{513B8D40-7DA2-6193-9CF9-67E55F347A79}"/>
                </a:ext>
              </a:extLst>
            </p:cNvPr>
            <p:cNvSpPr txBox="1"/>
            <p:nvPr/>
          </p:nvSpPr>
          <p:spPr>
            <a:xfrm>
              <a:off x="429064" y="779070"/>
              <a:ext cx="5661050" cy="3995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608" tIns="0" rIns="215608" bIns="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5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ZARZĄDZANIE WIERZYTELNOŚCIAMI… </a:t>
              </a:r>
              <a:r>
                <a:rPr lang="pl-PL" sz="1500" b="1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457,6 mln złotych</a:t>
              </a:r>
            </a:p>
          </p:txBody>
        </p: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40EA9FC5-3D5F-68D2-6E8A-AA3988BC75D7}"/>
              </a:ext>
            </a:extLst>
          </p:cNvPr>
          <p:cNvGrpSpPr/>
          <p:nvPr/>
        </p:nvGrpSpPr>
        <p:grpSpPr>
          <a:xfrm>
            <a:off x="576212" y="2492961"/>
            <a:ext cx="5856097" cy="442800"/>
            <a:chOff x="407448" y="1437854"/>
            <a:chExt cx="5704282" cy="442800"/>
          </a:xfrm>
        </p:grpSpPr>
        <p:sp>
          <p:nvSpPr>
            <p:cNvPr id="12" name="Prostokąt: zaokrąglone rogi 11">
              <a:extLst>
                <a:ext uri="{FF2B5EF4-FFF2-40B4-BE49-F238E27FC236}">
                  <a16:creationId xmlns:a16="http://schemas.microsoft.com/office/drawing/2014/main" id="{AF471050-5D67-5971-9A98-45B564697260}"/>
                </a:ext>
              </a:extLst>
            </p:cNvPr>
            <p:cNvSpPr/>
            <p:nvPr/>
          </p:nvSpPr>
          <p:spPr>
            <a:xfrm>
              <a:off x="407448" y="1437854"/>
              <a:ext cx="5704282" cy="442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rostokąt: zaokrąglone rogi 4">
              <a:extLst>
                <a:ext uri="{FF2B5EF4-FFF2-40B4-BE49-F238E27FC236}">
                  <a16:creationId xmlns:a16="http://schemas.microsoft.com/office/drawing/2014/main" id="{344AFEDE-456B-326D-AF45-63D7345DFB6A}"/>
                </a:ext>
              </a:extLst>
            </p:cNvPr>
            <p:cNvSpPr txBox="1"/>
            <p:nvPr/>
          </p:nvSpPr>
          <p:spPr>
            <a:xfrm>
              <a:off x="429064" y="1459470"/>
              <a:ext cx="5661050" cy="3995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608" tIns="0" rIns="215608" bIns="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5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LEASING… </a:t>
              </a:r>
              <a:r>
                <a:rPr lang="pl-PL" sz="1500" b="1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326,9 mln złotych</a:t>
              </a:r>
              <a:r>
                <a:rPr lang="pl-PL" sz="15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F24CC32-215A-398F-C6DA-18866D67B802}"/>
              </a:ext>
            </a:extLst>
          </p:cNvPr>
          <p:cNvGrpSpPr/>
          <p:nvPr/>
        </p:nvGrpSpPr>
        <p:grpSpPr>
          <a:xfrm>
            <a:off x="576212" y="3220982"/>
            <a:ext cx="5211055" cy="442800"/>
            <a:chOff x="407448" y="2118254"/>
            <a:chExt cx="5704282" cy="442800"/>
          </a:xfrm>
        </p:grpSpPr>
        <p:sp>
          <p:nvSpPr>
            <p:cNvPr id="16" name="Prostokąt: zaokrąglone rogi 15">
              <a:extLst>
                <a:ext uri="{FF2B5EF4-FFF2-40B4-BE49-F238E27FC236}">
                  <a16:creationId xmlns:a16="http://schemas.microsoft.com/office/drawing/2014/main" id="{BD1BFA60-B4E2-1724-AC7F-A6530528F155}"/>
                </a:ext>
              </a:extLst>
            </p:cNvPr>
            <p:cNvSpPr/>
            <p:nvPr/>
          </p:nvSpPr>
          <p:spPr>
            <a:xfrm>
              <a:off x="407448" y="2118254"/>
              <a:ext cx="5704282" cy="4428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rostokąt: zaokrąglone rogi 4">
              <a:extLst>
                <a:ext uri="{FF2B5EF4-FFF2-40B4-BE49-F238E27FC236}">
                  <a16:creationId xmlns:a16="http://schemas.microsoft.com/office/drawing/2014/main" id="{47089F0F-2AE5-FCF4-FC31-675A5BA134BC}"/>
                </a:ext>
              </a:extLst>
            </p:cNvPr>
            <p:cNvSpPr txBox="1"/>
            <p:nvPr/>
          </p:nvSpPr>
          <p:spPr>
            <a:xfrm>
              <a:off x="429064" y="2139870"/>
              <a:ext cx="5661050" cy="3995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608" tIns="0" rIns="215608" bIns="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5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PALIWA… </a:t>
              </a:r>
              <a:r>
                <a:rPr lang="pl-PL" sz="1500" b="1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244,2 mln złotych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2574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01742-BEF7-B72D-4C99-951F3D97E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7;p47">
            <a:extLst>
              <a:ext uri="{FF2B5EF4-FFF2-40B4-BE49-F238E27FC236}">
                <a16:creationId xmlns:a16="http://schemas.microsoft.com/office/drawing/2014/main" id="{A19C78C7-616D-FC5F-B021-578D4A12E17D}"/>
              </a:ext>
            </a:extLst>
          </p:cNvPr>
          <p:cNvSpPr txBox="1">
            <a:spLocks/>
          </p:cNvSpPr>
          <p:nvPr/>
        </p:nvSpPr>
        <p:spPr>
          <a:xfrm>
            <a:off x="978339" y="125679"/>
            <a:ext cx="718732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sz="16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TRANSPORT</a:t>
            </a:r>
            <a:endParaRPr lang="pl-PL" sz="2000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Zadłużenie (forma prawna)</a:t>
            </a:r>
            <a:b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102549F1-5320-CD9E-E2D0-10AA6E2224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2816932"/>
              </p:ext>
            </p:extLst>
          </p:nvPr>
        </p:nvGraphicFramePr>
        <p:xfrm>
          <a:off x="6651002" y="2886275"/>
          <a:ext cx="4985996" cy="3964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upa 8">
            <a:extLst>
              <a:ext uri="{FF2B5EF4-FFF2-40B4-BE49-F238E27FC236}">
                <a16:creationId xmlns:a16="http://schemas.microsoft.com/office/drawing/2014/main" id="{0FB5383D-B957-3C29-925E-F9EC8B323320}"/>
              </a:ext>
            </a:extLst>
          </p:cNvPr>
          <p:cNvGrpSpPr/>
          <p:nvPr/>
        </p:nvGrpSpPr>
        <p:grpSpPr>
          <a:xfrm>
            <a:off x="6548569" y="3969824"/>
            <a:ext cx="5446046" cy="2620549"/>
            <a:chOff x="664633" y="3049750"/>
            <a:chExt cx="1300705" cy="1884727"/>
          </a:xfrm>
        </p:grpSpPr>
        <p:sp>
          <p:nvSpPr>
            <p:cNvPr id="10" name="pole tekstowe 21">
              <a:extLst>
                <a:ext uri="{FF2B5EF4-FFF2-40B4-BE49-F238E27FC236}">
                  <a16:creationId xmlns:a16="http://schemas.microsoft.com/office/drawing/2014/main" id="{7E5489F8-8686-9736-75F0-149931F06CDB}"/>
                </a:ext>
              </a:extLst>
            </p:cNvPr>
            <p:cNvSpPr txBox="1"/>
            <p:nvPr/>
          </p:nvSpPr>
          <p:spPr>
            <a:xfrm>
              <a:off x="1678501" y="3049750"/>
              <a:ext cx="286837" cy="46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Spółki </a:t>
              </a:r>
            </a:p>
            <a:p>
              <a:r>
                <a:rPr lang="pl-PL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Prawa </a:t>
              </a:r>
            </a:p>
            <a:p>
              <a:r>
                <a:rPr lang="pl-PL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Handlowego</a:t>
              </a:r>
            </a:p>
          </p:txBody>
        </p:sp>
        <p:sp>
          <p:nvSpPr>
            <p:cNvPr id="11" name="pole tekstowe 22">
              <a:extLst>
                <a:ext uri="{FF2B5EF4-FFF2-40B4-BE49-F238E27FC236}">
                  <a16:creationId xmlns:a16="http://schemas.microsoft.com/office/drawing/2014/main" id="{DD5D250B-5044-84CA-1B11-004090400095}"/>
                </a:ext>
              </a:extLst>
            </p:cNvPr>
            <p:cNvSpPr txBox="1"/>
            <p:nvPr/>
          </p:nvSpPr>
          <p:spPr>
            <a:xfrm>
              <a:off x="664633" y="4288146"/>
              <a:ext cx="5803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Jednoosobowe</a:t>
              </a:r>
            </a:p>
            <a:p>
              <a:r>
                <a:rPr lang="pl-PL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Działalności</a:t>
              </a:r>
            </a:p>
            <a:p>
              <a:r>
                <a:rPr lang="pl-PL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Gospodarcze</a:t>
              </a:r>
              <a:endPara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</p:grpSp>
      <p:sp>
        <p:nvSpPr>
          <p:cNvPr id="14" name="pole tekstowe 8">
            <a:extLst>
              <a:ext uri="{FF2B5EF4-FFF2-40B4-BE49-F238E27FC236}">
                <a16:creationId xmlns:a16="http://schemas.microsoft.com/office/drawing/2014/main" id="{07E73F44-5665-ADE3-8685-966CEE22D07A}"/>
              </a:ext>
            </a:extLst>
          </p:cNvPr>
          <p:cNvSpPr txBox="1"/>
          <p:nvPr/>
        </p:nvSpPr>
        <p:spPr>
          <a:xfrm>
            <a:off x="-2305799" y="1864665"/>
            <a:ext cx="258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b="1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pl-PL" sz="24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31 654</a:t>
            </a:r>
            <a:endParaRPr lang="pl-PL" b="1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pl-PL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Liczba dłużników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4EC05F1E-D813-0E09-CECC-94B1CA98BA02}"/>
              </a:ext>
            </a:extLst>
          </p:cNvPr>
          <p:cNvSpPr/>
          <p:nvPr/>
        </p:nvSpPr>
        <p:spPr>
          <a:xfrm>
            <a:off x="-2323242" y="1828276"/>
            <a:ext cx="2634803" cy="126291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F5AF8DE6-B811-E2CA-1637-4E4063CFF913}"/>
              </a:ext>
            </a:extLst>
          </p:cNvPr>
          <p:cNvSpPr/>
          <p:nvPr/>
        </p:nvSpPr>
        <p:spPr>
          <a:xfrm>
            <a:off x="0" y="5034012"/>
            <a:ext cx="9144000" cy="109488"/>
          </a:xfrm>
          <a:prstGeom prst="rect">
            <a:avLst/>
          </a:prstGeom>
          <a:gradFill>
            <a:gsLst>
              <a:gs pos="0">
                <a:srgbClr val="FD0000"/>
              </a:gs>
              <a:gs pos="100000">
                <a:srgbClr val="FFC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65A18F82-C500-6A92-F56F-70ECB162A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913" y="167508"/>
            <a:ext cx="932680" cy="61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01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F6894-C354-1F00-5DFE-A0B0A1152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7;p47">
            <a:extLst>
              <a:ext uri="{FF2B5EF4-FFF2-40B4-BE49-F238E27FC236}">
                <a16:creationId xmlns:a16="http://schemas.microsoft.com/office/drawing/2014/main" id="{83EAC102-3249-4915-97D5-977C1694E086}"/>
              </a:ext>
            </a:extLst>
          </p:cNvPr>
          <p:cNvSpPr txBox="1">
            <a:spLocks/>
          </p:cNvSpPr>
          <p:nvPr/>
        </p:nvSpPr>
        <p:spPr>
          <a:xfrm>
            <a:off x="978339" y="125679"/>
            <a:ext cx="718732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sz="16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TRANSPORT</a:t>
            </a:r>
            <a:endParaRPr lang="pl-PL" sz="2000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Zadłużenie (forma prawna)</a:t>
            </a:r>
            <a:b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76D64958-D627-B7CB-5FE7-840A924D8D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747754"/>
              </p:ext>
            </p:extLst>
          </p:nvPr>
        </p:nvGraphicFramePr>
        <p:xfrm>
          <a:off x="3800387" y="658980"/>
          <a:ext cx="4985996" cy="3964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upa 8">
            <a:extLst>
              <a:ext uri="{FF2B5EF4-FFF2-40B4-BE49-F238E27FC236}">
                <a16:creationId xmlns:a16="http://schemas.microsoft.com/office/drawing/2014/main" id="{D12FB944-FFF7-CF29-2266-7878A3FE2361}"/>
              </a:ext>
            </a:extLst>
          </p:cNvPr>
          <p:cNvGrpSpPr/>
          <p:nvPr/>
        </p:nvGrpSpPr>
        <p:grpSpPr>
          <a:xfrm>
            <a:off x="3697954" y="1742529"/>
            <a:ext cx="5446046" cy="2620549"/>
            <a:chOff x="664633" y="3049750"/>
            <a:chExt cx="1300705" cy="1884727"/>
          </a:xfrm>
        </p:grpSpPr>
        <p:sp>
          <p:nvSpPr>
            <p:cNvPr id="10" name="pole tekstowe 21">
              <a:extLst>
                <a:ext uri="{FF2B5EF4-FFF2-40B4-BE49-F238E27FC236}">
                  <a16:creationId xmlns:a16="http://schemas.microsoft.com/office/drawing/2014/main" id="{25A280B6-333A-29D2-DF9A-4BDFAE33B3AF}"/>
                </a:ext>
              </a:extLst>
            </p:cNvPr>
            <p:cNvSpPr txBox="1"/>
            <p:nvPr/>
          </p:nvSpPr>
          <p:spPr>
            <a:xfrm>
              <a:off x="1678501" y="3049750"/>
              <a:ext cx="286837" cy="46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Spółki </a:t>
              </a:r>
            </a:p>
            <a:p>
              <a:r>
                <a:rPr lang="pl-PL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Prawa </a:t>
              </a:r>
            </a:p>
            <a:p>
              <a:r>
                <a:rPr lang="pl-PL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Handlowego</a:t>
              </a:r>
            </a:p>
          </p:txBody>
        </p:sp>
        <p:sp>
          <p:nvSpPr>
            <p:cNvPr id="11" name="pole tekstowe 22">
              <a:extLst>
                <a:ext uri="{FF2B5EF4-FFF2-40B4-BE49-F238E27FC236}">
                  <a16:creationId xmlns:a16="http://schemas.microsoft.com/office/drawing/2014/main" id="{8E1B1DD2-C6F6-35F3-3D6A-5CB3AC602696}"/>
                </a:ext>
              </a:extLst>
            </p:cNvPr>
            <p:cNvSpPr txBox="1"/>
            <p:nvPr/>
          </p:nvSpPr>
          <p:spPr>
            <a:xfrm>
              <a:off x="664633" y="4288146"/>
              <a:ext cx="5803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Jednoosobowe</a:t>
              </a:r>
            </a:p>
            <a:p>
              <a:r>
                <a:rPr lang="pl-PL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Działalności</a:t>
              </a:r>
            </a:p>
            <a:p>
              <a:r>
                <a:rPr lang="pl-PL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Gospodarcze</a:t>
              </a:r>
              <a:endPara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</p:grpSp>
      <p:sp>
        <p:nvSpPr>
          <p:cNvPr id="14" name="pole tekstowe 8">
            <a:extLst>
              <a:ext uri="{FF2B5EF4-FFF2-40B4-BE49-F238E27FC236}">
                <a16:creationId xmlns:a16="http://schemas.microsoft.com/office/drawing/2014/main" id="{552B55D3-F7DA-B34F-CE6D-32F6422797E9}"/>
              </a:ext>
            </a:extLst>
          </p:cNvPr>
          <p:cNvSpPr txBox="1"/>
          <p:nvPr/>
        </p:nvSpPr>
        <p:spPr>
          <a:xfrm>
            <a:off x="-2305799" y="1864665"/>
            <a:ext cx="258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b="1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pl-PL" sz="24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31 654</a:t>
            </a:r>
            <a:endParaRPr lang="pl-PL" b="1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pl-PL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Liczba dłużników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833B7FDA-BDC9-ACF9-3E24-9912D6BD92AF}"/>
              </a:ext>
            </a:extLst>
          </p:cNvPr>
          <p:cNvSpPr/>
          <p:nvPr/>
        </p:nvSpPr>
        <p:spPr>
          <a:xfrm>
            <a:off x="-2323242" y="1828276"/>
            <a:ext cx="2634803" cy="126291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07273E42-D148-F0F3-1C5B-7CF9C5CF7508}"/>
              </a:ext>
            </a:extLst>
          </p:cNvPr>
          <p:cNvSpPr/>
          <p:nvPr/>
        </p:nvSpPr>
        <p:spPr>
          <a:xfrm>
            <a:off x="0" y="5034012"/>
            <a:ext cx="9144000" cy="109488"/>
          </a:xfrm>
          <a:prstGeom prst="rect">
            <a:avLst/>
          </a:prstGeom>
          <a:gradFill>
            <a:gsLst>
              <a:gs pos="0">
                <a:srgbClr val="FD0000"/>
              </a:gs>
              <a:gs pos="100000">
                <a:srgbClr val="FFC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7A86A9A7-5902-5D2F-E2D8-E782AE96C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913" y="167508"/>
            <a:ext cx="932680" cy="61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61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06088-F958-865C-BC62-38FE5A674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7;p47">
            <a:extLst>
              <a:ext uri="{FF2B5EF4-FFF2-40B4-BE49-F238E27FC236}">
                <a16:creationId xmlns:a16="http://schemas.microsoft.com/office/drawing/2014/main" id="{7D6D5E81-521B-55C3-2131-9DB38E6B1410}"/>
              </a:ext>
            </a:extLst>
          </p:cNvPr>
          <p:cNvSpPr txBox="1">
            <a:spLocks/>
          </p:cNvSpPr>
          <p:nvPr/>
        </p:nvSpPr>
        <p:spPr>
          <a:xfrm>
            <a:off x="978339" y="125679"/>
            <a:ext cx="718732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sz="16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TRANSPORT</a:t>
            </a:r>
            <a:endParaRPr lang="pl-PL" sz="2000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Zadłużenie (forma prawna)</a:t>
            </a:r>
            <a:b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8D5743D4-4601-7721-8CA1-DF119D2923EB}"/>
              </a:ext>
            </a:extLst>
          </p:cNvPr>
          <p:cNvGraphicFramePr/>
          <p:nvPr/>
        </p:nvGraphicFramePr>
        <p:xfrm>
          <a:off x="3800387" y="658980"/>
          <a:ext cx="4985996" cy="3964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upa 8">
            <a:extLst>
              <a:ext uri="{FF2B5EF4-FFF2-40B4-BE49-F238E27FC236}">
                <a16:creationId xmlns:a16="http://schemas.microsoft.com/office/drawing/2014/main" id="{8E5515E3-A659-9057-51EC-A24D68CA830B}"/>
              </a:ext>
            </a:extLst>
          </p:cNvPr>
          <p:cNvGrpSpPr/>
          <p:nvPr/>
        </p:nvGrpSpPr>
        <p:grpSpPr>
          <a:xfrm>
            <a:off x="3697954" y="1742529"/>
            <a:ext cx="5446046" cy="2620549"/>
            <a:chOff x="664633" y="3049750"/>
            <a:chExt cx="1300705" cy="1884727"/>
          </a:xfrm>
        </p:grpSpPr>
        <p:sp>
          <p:nvSpPr>
            <p:cNvPr id="10" name="pole tekstowe 21">
              <a:extLst>
                <a:ext uri="{FF2B5EF4-FFF2-40B4-BE49-F238E27FC236}">
                  <a16:creationId xmlns:a16="http://schemas.microsoft.com/office/drawing/2014/main" id="{1C5C2BEB-66CF-E2C5-F8A7-08BCE8110092}"/>
                </a:ext>
              </a:extLst>
            </p:cNvPr>
            <p:cNvSpPr txBox="1"/>
            <p:nvPr/>
          </p:nvSpPr>
          <p:spPr>
            <a:xfrm>
              <a:off x="1678501" y="3049750"/>
              <a:ext cx="286837" cy="46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Spółki </a:t>
              </a:r>
            </a:p>
            <a:p>
              <a:r>
                <a:rPr lang="pl-PL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Prawa </a:t>
              </a:r>
            </a:p>
            <a:p>
              <a:r>
                <a:rPr lang="pl-PL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Handlowego</a:t>
              </a:r>
            </a:p>
          </p:txBody>
        </p:sp>
        <p:sp>
          <p:nvSpPr>
            <p:cNvPr id="11" name="pole tekstowe 22">
              <a:extLst>
                <a:ext uri="{FF2B5EF4-FFF2-40B4-BE49-F238E27FC236}">
                  <a16:creationId xmlns:a16="http://schemas.microsoft.com/office/drawing/2014/main" id="{8AFBECCB-650D-F474-92CF-BA3B0E32D8DD}"/>
                </a:ext>
              </a:extLst>
            </p:cNvPr>
            <p:cNvSpPr txBox="1"/>
            <p:nvPr/>
          </p:nvSpPr>
          <p:spPr>
            <a:xfrm>
              <a:off x="664633" y="4288146"/>
              <a:ext cx="5803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Jednoosobowe</a:t>
              </a:r>
            </a:p>
            <a:p>
              <a:r>
                <a:rPr lang="pl-PL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Działalności</a:t>
              </a:r>
            </a:p>
            <a:p>
              <a:r>
                <a:rPr lang="pl-PL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Gospodarcze</a:t>
              </a:r>
              <a:endPara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</p:grpSp>
      <p:sp>
        <p:nvSpPr>
          <p:cNvPr id="14" name="pole tekstowe 8">
            <a:extLst>
              <a:ext uri="{FF2B5EF4-FFF2-40B4-BE49-F238E27FC236}">
                <a16:creationId xmlns:a16="http://schemas.microsoft.com/office/drawing/2014/main" id="{E9D00C3A-FE76-F4F4-A2E9-889EC12BA3C7}"/>
              </a:ext>
            </a:extLst>
          </p:cNvPr>
          <p:cNvSpPr txBox="1"/>
          <p:nvPr/>
        </p:nvSpPr>
        <p:spPr>
          <a:xfrm>
            <a:off x="656857" y="1911911"/>
            <a:ext cx="258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b="1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pl-PL" sz="24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31 654</a:t>
            </a:r>
            <a:endParaRPr lang="pl-PL" b="1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pl-PL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Liczba dłużników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AEC5E82C-AE7E-D88F-D09E-78B813670D14}"/>
              </a:ext>
            </a:extLst>
          </p:cNvPr>
          <p:cNvSpPr/>
          <p:nvPr/>
        </p:nvSpPr>
        <p:spPr>
          <a:xfrm>
            <a:off x="639414" y="1875522"/>
            <a:ext cx="2634803" cy="126291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51196739-3843-7C52-3321-A868CBF4BC4E}"/>
              </a:ext>
            </a:extLst>
          </p:cNvPr>
          <p:cNvSpPr/>
          <p:nvPr/>
        </p:nvSpPr>
        <p:spPr>
          <a:xfrm>
            <a:off x="0" y="5034012"/>
            <a:ext cx="9144000" cy="109488"/>
          </a:xfrm>
          <a:prstGeom prst="rect">
            <a:avLst/>
          </a:prstGeom>
          <a:gradFill>
            <a:gsLst>
              <a:gs pos="0">
                <a:srgbClr val="FD0000"/>
              </a:gs>
              <a:gs pos="100000">
                <a:srgbClr val="FFC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DB97A594-A101-AA81-2A38-56ADCB557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913" y="167508"/>
            <a:ext cx="932680" cy="61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07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7;p47">
            <a:extLst>
              <a:ext uri="{FF2B5EF4-FFF2-40B4-BE49-F238E27FC236}">
                <a16:creationId xmlns:a16="http://schemas.microsoft.com/office/drawing/2014/main" id="{C84DE1FA-3539-EB42-A60C-7D44224CB767}"/>
              </a:ext>
            </a:extLst>
          </p:cNvPr>
          <p:cNvSpPr txBox="1">
            <a:spLocks/>
          </p:cNvSpPr>
          <p:nvPr/>
        </p:nvSpPr>
        <p:spPr>
          <a:xfrm>
            <a:off x="978339" y="125679"/>
            <a:ext cx="718732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sz="16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TRANSPORT</a:t>
            </a:r>
            <a:endParaRPr lang="pl-PL" sz="2000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Zadłużenie (rekordziści)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33A7FB3-ABEF-6C72-DAEC-854EC2731829}"/>
              </a:ext>
            </a:extLst>
          </p:cNvPr>
          <p:cNvSpPr/>
          <p:nvPr/>
        </p:nvSpPr>
        <p:spPr>
          <a:xfrm>
            <a:off x="0" y="5034012"/>
            <a:ext cx="9144000" cy="109488"/>
          </a:xfrm>
          <a:prstGeom prst="rect">
            <a:avLst/>
          </a:prstGeom>
          <a:gradFill>
            <a:gsLst>
              <a:gs pos="0">
                <a:srgbClr val="FD0000"/>
              </a:gs>
              <a:gs pos="100000">
                <a:srgbClr val="FFC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Google Shape;340;p44">
            <a:extLst>
              <a:ext uri="{FF2B5EF4-FFF2-40B4-BE49-F238E27FC236}">
                <a16:creationId xmlns:a16="http://schemas.microsoft.com/office/drawing/2014/main" id="{53E9C720-5374-7852-E847-22395C953397}"/>
              </a:ext>
            </a:extLst>
          </p:cNvPr>
          <p:cNvSpPr/>
          <p:nvPr/>
        </p:nvSpPr>
        <p:spPr>
          <a:xfrm>
            <a:off x="4215740" y="1272145"/>
            <a:ext cx="4087734" cy="318810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98A0BFDE-019C-E964-E778-C3C6DC1C0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83"/>
          <a:stretch/>
        </p:blipFill>
        <p:spPr>
          <a:xfrm>
            <a:off x="-1" y="1601165"/>
            <a:ext cx="1763053" cy="2530059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974C406-72B8-9340-5BF9-ACF261D0DA88}"/>
              </a:ext>
            </a:extLst>
          </p:cNvPr>
          <p:cNvSpPr txBox="1"/>
          <p:nvPr/>
        </p:nvSpPr>
        <p:spPr>
          <a:xfrm>
            <a:off x="2750549" y="2186687"/>
            <a:ext cx="403347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największa liczba wierzycieli:</a:t>
            </a:r>
          </a:p>
          <a:p>
            <a:r>
              <a:rPr lang="pl-PL" sz="2000" b="1" dirty="0">
                <a:solidFill>
                  <a:srgbClr val="E8463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91 wierzycieli</a:t>
            </a:r>
          </a:p>
          <a:p>
            <a:r>
              <a:rPr lang="pl-PL" sz="2000" b="1" dirty="0">
                <a:solidFill>
                  <a:srgbClr val="E8463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 niemal 660 tys. złotych długu</a:t>
            </a:r>
            <a:b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m. Bydgoszcz, woj. kujawsko-pomorskie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52BA05A2-9DB9-BD38-E6AC-0E63E2B3C53D}"/>
              </a:ext>
            </a:extLst>
          </p:cNvPr>
          <p:cNvCxnSpPr>
            <a:cxnSpLocks/>
          </p:cNvCxnSpPr>
          <p:nvPr/>
        </p:nvCxnSpPr>
        <p:spPr>
          <a:xfrm>
            <a:off x="1763052" y="3770416"/>
            <a:ext cx="6880898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99885D22-4A58-7B19-F559-A39982BF38B7}"/>
              </a:ext>
            </a:extLst>
          </p:cNvPr>
          <p:cNvSpPr txBox="1"/>
          <p:nvPr/>
        </p:nvSpPr>
        <p:spPr>
          <a:xfrm>
            <a:off x="1396870" y="3824826"/>
            <a:ext cx="1286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2018</a:t>
            </a: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5027C9D2-FF36-01AB-AFAD-A1FF857D41B2}"/>
              </a:ext>
            </a:extLst>
          </p:cNvPr>
          <p:cNvSpPr txBox="1"/>
          <p:nvPr/>
        </p:nvSpPr>
        <p:spPr>
          <a:xfrm>
            <a:off x="4396312" y="3816592"/>
            <a:ext cx="1286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12.2023</a:t>
            </a: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FBB8E927-48AF-FC9D-CE8A-7C1E2251C5DF}"/>
              </a:ext>
            </a:extLst>
          </p:cNvPr>
          <p:cNvSpPr txBox="1"/>
          <p:nvPr/>
        </p:nvSpPr>
        <p:spPr>
          <a:xfrm>
            <a:off x="5515430" y="3813922"/>
            <a:ext cx="1286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01.2024</a:t>
            </a: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EE4C8ECE-A2A3-A4F0-B36D-42514217A46D}"/>
              </a:ext>
            </a:extLst>
          </p:cNvPr>
          <p:cNvSpPr txBox="1"/>
          <p:nvPr/>
        </p:nvSpPr>
        <p:spPr>
          <a:xfrm>
            <a:off x="6980621" y="3813922"/>
            <a:ext cx="1286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10.2024</a:t>
            </a: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FC4CBDB5-C12E-F38B-455B-FE7B74FDF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913" y="167508"/>
            <a:ext cx="932680" cy="61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22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E1AC0EE-739A-3494-6F4C-D2FAAB415553}"/>
              </a:ext>
            </a:extLst>
          </p:cNvPr>
          <p:cNvSpPr txBox="1"/>
          <p:nvPr/>
        </p:nvSpPr>
        <p:spPr>
          <a:xfrm>
            <a:off x="0" y="171548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b="1" dirty="0">
                <a:solidFill>
                  <a:schemeClr val="bg1"/>
                </a:solidFill>
              </a:rPr>
              <a:t>BUDOWNICTWO</a:t>
            </a:r>
            <a:r>
              <a:rPr lang="pl-PL" sz="1800" dirty="0">
                <a:solidFill>
                  <a:schemeClr val="bg1"/>
                </a:solidFill>
              </a:rPr>
              <a:t> - KONIUNKTURA*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645A09BA-9FC9-4148-57CD-C5D4F27CE40C}"/>
              </a:ext>
            </a:extLst>
          </p:cNvPr>
          <p:cNvSpPr/>
          <p:nvPr/>
        </p:nvSpPr>
        <p:spPr>
          <a:xfrm>
            <a:off x="0" y="5034012"/>
            <a:ext cx="9144000" cy="109488"/>
          </a:xfrm>
          <a:prstGeom prst="rect">
            <a:avLst/>
          </a:prstGeom>
          <a:gradFill>
            <a:gsLst>
              <a:gs pos="0">
                <a:srgbClr val="FD0000"/>
              </a:gs>
              <a:gs pos="100000">
                <a:srgbClr val="FFC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1DC1FE7D-C0D5-D3CF-2E1E-3A99B33B7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47756">
            <a:off x="3095101" y="3012195"/>
            <a:ext cx="5801036" cy="1094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449E91CC-7091-C255-3F1B-A504267D6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7622">
            <a:off x="348976" y="1063610"/>
            <a:ext cx="5530616" cy="233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97427EEC-7D18-0592-BCA5-1FE2CFE62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60129">
            <a:off x="694343" y="1824673"/>
            <a:ext cx="4701195" cy="2814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65B76DC4-BECE-B2DA-D15E-B6B8C8B8D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52177">
            <a:off x="2547574" y="749804"/>
            <a:ext cx="5874253" cy="2511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01FD74BD-23AA-ADBA-889D-359D519692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0913" y="167508"/>
            <a:ext cx="932680" cy="61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47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91903-E91C-C026-5C1E-816019DFD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5351162-7944-1115-F56F-339EF796ED50}"/>
              </a:ext>
            </a:extLst>
          </p:cNvPr>
          <p:cNvSpPr txBox="1"/>
          <p:nvPr/>
        </p:nvSpPr>
        <p:spPr>
          <a:xfrm>
            <a:off x="0" y="171548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b="1" dirty="0">
                <a:solidFill>
                  <a:schemeClr val="bg1"/>
                </a:solidFill>
              </a:rPr>
              <a:t>BUDOWNICTWO</a:t>
            </a:r>
            <a:r>
              <a:rPr lang="pl-PL" sz="1800" dirty="0">
                <a:solidFill>
                  <a:schemeClr val="bg1"/>
                </a:solidFill>
              </a:rPr>
              <a:t> - KONIUNKTURA*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0C5B256-6F90-74F4-1F64-10D71292545F}"/>
              </a:ext>
            </a:extLst>
          </p:cNvPr>
          <p:cNvSpPr/>
          <p:nvPr/>
        </p:nvSpPr>
        <p:spPr>
          <a:xfrm>
            <a:off x="0" y="5034012"/>
            <a:ext cx="9144000" cy="109488"/>
          </a:xfrm>
          <a:prstGeom prst="rect">
            <a:avLst/>
          </a:prstGeom>
          <a:gradFill>
            <a:gsLst>
              <a:gs pos="0">
                <a:srgbClr val="FD0000"/>
              </a:gs>
              <a:gs pos="100000">
                <a:srgbClr val="FFC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2BF84213-4B49-3042-6E25-BAECFD739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47756">
            <a:off x="3095101" y="3012195"/>
            <a:ext cx="5801036" cy="1094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78A22F14-A055-2383-CF46-698282973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7622">
            <a:off x="348976" y="1063610"/>
            <a:ext cx="5530616" cy="233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C6C1BFB4-B90C-9CE5-31CF-A574AA92E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60129">
            <a:off x="694343" y="1824673"/>
            <a:ext cx="4701195" cy="2814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46FE3074-E63B-A620-AA4D-050E9BF51D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52177">
            <a:off x="2547574" y="749804"/>
            <a:ext cx="5874253" cy="2511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9BA47C9D-1289-041A-2225-221D2C3333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0913" y="167508"/>
            <a:ext cx="932680" cy="61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2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a 8">
            <a:extLst>
              <a:ext uri="{FF2B5EF4-FFF2-40B4-BE49-F238E27FC236}">
                <a16:creationId xmlns:a16="http://schemas.microsoft.com/office/drawing/2014/main" id="{28353229-4BC5-4CE3-A348-E638DAC335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63872" y="1072804"/>
            <a:ext cx="2616257" cy="1744169"/>
          </a:xfrm>
          <a:prstGeom prst="rect">
            <a:avLst/>
          </a:prstGeom>
        </p:spPr>
      </p:pic>
      <p:sp>
        <p:nvSpPr>
          <p:cNvPr id="29" name="pole tekstowe 28">
            <a:extLst>
              <a:ext uri="{FF2B5EF4-FFF2-40B4-BE49-F238E27FC236}">
                <a16:creationId xmlns:a16="http://schemas.microsoft.com/office/drawing/2014/main" id="{FD62FD0F-63D8-4DAE-BA8D-DDAEB4CD49A8}"/>
              </a:ext>
            </a:extLst>
          </p:cNvPr>
          <p:cNvSpPr txBox="1"/>
          <p:nvPr/>
        </p:nvSpPr>
        <p:spPr>
          <a:xfrm>
            <a:off x="377272" y="3130424"/>
            <a:ext cx="1808933" cy="216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600" b="1" spc="450" dirty="0">
                <a:solidFill>
                  <a:schemeClr val="bg1">
                    <a:lumMod val="75000"/>
                  </a:schemeClr>
                </a:solidFill>
                <a:latin typeface="Open Sans "/>
              </a:rPr>
              <a:t>PARTNERZY</a:t>
            </a:r>
            <a:endParaRPr lang="pl-PL" sz="600" spc="450" dirty="0">
              <a:solidFill>
                <a:schemeClr val="bg1">
                  <a:lumMod val="75000"/>
                </a:schemeClr>
              </a:solidFill>
              <a:latin typeface="Open Sans "/>
            </a:endParaRPr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130FA027-DD6A-454A-B92A-1E510E1B61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68807" y="3636070"/>
            <a:ext cx="361952" cy="361952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:a16="http://schemas.microsoft.com/office/drawing/2014/main" id="{134E3ED9-5A13-4666-A5B6-8B592D8B94F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76611" y="3612465"/>
            <a:ext cx="1012413" cy="409161"/>
          </a:xfrm>
          <a:prstGeom prst="rect">
            <a:avLst/>
          </a:prstGeom>
        </p:spPr>
      </p:pic>
      <p:pic>
        <p:nvPicPr>
          <p:cNvPr id="15" name="Grafika 14">
            <a:extLst>
              <a:ext uri="{FF2B5EF4-FFF2-40B4-BE49-F238E27FC236}">
                <a16:creationId xmlns:a16="http://schemas.microsoft.com/office/drawing/2014/main" id="{1C7BF4CC-144B-4135-B164-6E91C88E62F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20136" y="3615087"/>
            <a:ext cx="676692" cy="403917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18567F45-94C3-4C96-9316-0C92C13A9B1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64660" y="3612465"/>
            <a:ext cx="975693" cy="409161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27083699-BF20-4AB8-B7B7-81C4FC4197A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6667" y="3733115"/>
            <a:ext cx="1332399" cy="167862"/>
          </a:xfrm>
          <a:prstGeom prst="rect">
            <a:avLst/>
          </a:prstGeom>
        </p:spPr>
      </p:pic>
      <p:pic>
        <p:nvPicPr>
          <p:cNvPr id="21" name="Grafika 20">
            <a:extLst>
              <a:ext uri="{FF2B5EF4-FFF2-40B4-BE49-F238E27FC236}">
                <a16:creationId xmlns:a16="http://schemas.microsoft.com/office/drawing/2014/main" id="{01833C7E-F60A-4967-A164-4F86EF3E17E7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608850" y="3630824"/>
            <a:ext cx="876027" cy="37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71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7526D-69BF-54A2-EE3F-B3545897A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7;p47">
            <a:extLst>
              <a:ext uri="{FF2B5EF4-FFF2-40B4-BE49-F238E27FC236}">
                <a16:creationId xmlns:a16="http://schemas.microsoft.com/office/drawing/2014/main" id="{934F5FA1-DDC9-6C23-73CA-3665B86EEE20}"/>
              </a:ext>
            </a:extLst>
          </p:cNvPr>
          <p:cNvSpPr txBox="1">
            <a:spLocks/>
          </p:cNvSpPr>
          <p:nvPr/>
        </p:nvSpPr>
        <p:spPr>
          <a:xfrm>
            <a:off x="978339" y="125679"/>
            <a:ext cx="718732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sz="16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TRANSPORT</a:t>
            </a:r>
            <a:endParaRPr lang="pl-PL" sz="2000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Zadłużenie (ostatnie 12 miesięcy)</a:t>
            </a:r>
            <a:b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D9D33F8-E105-EC2E-7EE8-6ACCA6485D1D}"/>
              </a:ext>
            </a:extLst>
          </p:cNvPr>
          <p:cNvSpPr/>
          <p:nvPr/>
        </p:nvSpPr>
        <p:spPr>
          <a:xfrm>
            <a:off x="0" y="5034012"/>
            <a:ext cx="9144000" cy="109488"/>
          </a:xfrm>
          <a:prstGeom prst="rect">
            <a:avLst/>
          </a:prstGeom>
          <a:gradFill>
            <a:gsLst>
              <a:gs pos="0">
                <a:srgbClr val="FD0000"/>
              </a:gs>
              <a:gs pos="100000">
                <a:srgbClr val="FFC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9B9E7D0-39BD-E50D-1E41-EF902D5E8F6C}"/>
              </a:ext>
            </a:extLst>
          </p:cNvPr>
          <p:cNvSpPr txBox="1"/>
          <p:nvPr/>
        </p:nvSpPr>
        <p:spPr>
          <a:xfrm>
            <a:off x="494975" y="797682"/>
            <a:ext cx="81489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0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… W MILIARDACH ZŁOTYCH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C6853C12-8953-3117-C74D-A520A58D5C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9371598"/>
              </p:ext>
            </p:extLst>
          </p:nvPr>
        </p:nvGraphicFramePr>
        <p:xfrm>
          <a:off x="494975" y="907170"/>
          <a:ext cx="8148975" cy="3696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Grafika 2">
            <a:extLst>
              <a:ext uri="{FF2B5EF4-FFF2-40B4-BE49-F238E27FC236}">
                <a16:creationId xmlns:a16="http://schemas.microsoft.com/office/drawing/2014/main" id="{A292A833-D303-4AE1-B44A-755DBBC27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913" y="167508"/>
            <a:ext cx="932680" cy="61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27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7987A-DBF0-E670-ABA1-42BDCF3FF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7;p47">
            <a:extLst>
              <a:ext uri="{FF2B5EF4-FFF2-40B4-BE49-F238E27FC236}">
                <a16:creationId xmlns:a16="http://schemas.microsoft.com/office/drawing/2014/main" id="{4F75DDAD-3746-79B9-3C1A-6B33C1DD3F52}"/>
              </a:ext>
            </a:extLst>
          </p:cNvPr>
          <p:cNvSpPr txBox="1">
            <a:spLocks/>
          </p:cNvSpPr>
          <p:nvPr/>
        </p:nvSpPr>
        <p:spPr>
          <a:xfrm>
            <a:off x="978339" y="125679"/>
            <a:ext cx="718732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sz="16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TRANSPORT</a:t>
            </a:r>
            <a:endParaRPr lang="pl-PL" sz="2000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Zadłużenie (ostatnie 12 miesięcy)</a:t>
            </a:r>
            <a:b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E6DB112F-9419-C2D1-1BE8-9A007E804A39}"/>
              </a:ext>
            </a:extLst>
          </p:cNvPr>
          <p:cNvSpPr/>
          <p:nvPr/>
        </p:nvSpPr>
        <p:spPr>
          <a:xfrm>
            <a:off x="0" y="5034012"/>
            <a:ext cx="9144000" cy="109488"/>
          </a:xfrm>
          <a:prstGeom prst="rect">
            <a:avLst/>
          </a:prstGeom>
          <a:gradFill>
            <a:gsLst>
              <a:gs pos="0">
                <a:srgbClr val="FD0000"/>
              </a:gs>
              <a:gs pos="100000">
                <a:srgbClr val="FFC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89A2DB0-1A79-CEB1-7B17-624C583CF03D}"/>
              </a:ext>
            </a:extLst>
          </p:cNvPr>
          <p:cNvSpPr txBox="1"/>
          <p:nvPr/>
        </p:nvSpPr>
        <p:spPr>
          <a:xfrm>
            <a:off x="494975" y="797682"/>
            <a:ext cx="81489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0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… W MILIARDACH ZŁOTYCH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429DBF2E-2D7A-0C7C-9BBC-6EC441296E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4786246"/>
              </p:ext>
            </p:extLst>
          </p:nvPr>
        </p:nvGraphicFramePr>
        <p:xfrm>
          <a:off x="494975" y="907170"/>
          <a:ext cx="8148975" cy="3696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Grafika 2">
            <a:extLst>
              <a:ext uri="{FF2B5EF4-FFF2-40B4-BE49-F238E27FC236}">
                <a16:creationId xmlns:a16="http://schemas.microsoft.com/office/drawing/2014/main" id="{91553459-6AA5-9E85-50BD-5B53B10DD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913" y="167508"/>
            <a:ext cx="932680" cy="61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8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2000"/>
    </mc:Choice>
    <mc:Fallback xmlns="">
      <p:transition advClick="0" advTm="1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D3D81-0B70-BBEF-6D0F-A06381C61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7;p47">
            <a:extLst>
              <a:ext uri="{FF2B5EF4-FFF2-40B4-BE49-F238E27FC236}">
                <a16:creationId xmlns:a16="http://schemas.microsoft.com/office/drawing/2014/main" id="{798A2AAF-EB17-B8CD-76B6-BF8EE581D2D7}"/>
              </a:ext>
            </a:extLst>
          </p:cNvPr>
          <p:cNvSpPr txBox="1">
            <a:spLocks/>
          </p:cNvSpPr>
          <p:nvPr/>
        </p:nvSpPr>
        <p:spPr>
          <a:xfrm>
            <a:off x="978339" y="125679"/>
            <a:ext cx="718732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sz="16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TRANSPORT</a:t>
            </a:r>
            <a:endParaRPr lang="pl-PL" sz="2000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Zadłużenie (ostatnie 12 miesięcy)</a:t>
            </a:r>
            <a:b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524E493E-804A-A253-6B8C-8F0067FC7A29}"/>
              </a:ext>
            </a:extLst>
          </p:cNvPr>
          <p:cNvSpPr/>
          <p:nvPr/>
        </p:nvSpPr>
        <p:spPr>
          <a:xfrm>
            <a:off x="0" y="5034012"/>
            <a:ext cx="9144000" cy="109488"/>
          </a:xfrm>
          <a:prstGeom prst="rect">
            <a:avLst/>
          </a:prstGeom>
          <a:gradFill>
            <a:gsLst>
              <a:gs pos="0">
                <a:srgbClr val="FD0000"/>
              </a:gs>
              <a:gs pos="100000">
                <a:srgbClr val="FFC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C6B88B8-2BA7-3AE7-FDC5-A9D15CF53BF2}"/>
              </a:ext>
            </a:extLst>
          </p:cNvPr>
          <p:cNvSpPr txBox="1"/>
          <p:nvPr/>
        </p:nvSpPr>
        <p:spPr>
          <a:xfrm>
            <a:off x="494975" y="797682"/>
            <a:ext cx="81489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0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… W MILIARDACH ZŁOTYCH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52D2738D-4BCB-2EC1-D307-740D04CB01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1095325"/>
              </p:ext>
            </p:extLst>
          </p:nvPr>
        </p:nvGraphicFramePr>
        <p:xfrm>
          <a:off x="494975" y="907170"/>
          <a:ext cx="8148975" cy="3696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Grafika 2">
            <a:extLst>
              <a:ext uri="{FF2B5EF4-FFF2-40B4-BE49-F238E27FC236}">
                <a16:creationId xmlns:a16="http://schemas.microsoft.com/office/drawing/2014/main" id="{0F95C1C7-538C-9EEE-7BE0-FCB4B123A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913" y="167508"/>
            <a:ext cx="932680" cy="61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1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2000"/>
    </mc:Choice>
    <mc:Fallback xmlns="">
      <p:transition advClick="0" advTm="1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186CA-6337-7C5E-6BD4-5F0BBC6DF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7;p47">
            <a:extLst>
              <a:ext uri="{FF2B5EF4-FFF2-40B4-BE49-F238E27FC236}">
                <a16:creationId xmlns:a16="http://schemas.microsoft.com/office/drawing/2014/main" id="{FF6CD57F-E04C-F40B-FAD1-B1CC64679568}"/>
              </a:ext>
            </a:extLst>
          </p:cNvPr>
          <p:cNvSpPr txBox="1">
            <a:spLocks/>
          </p:cNvSpPr>
          <p:nvPr/>
        </p:nvSpPr>
        <p:spPr>
          <a:xfrm>
            <a:off x="978339" y="125679"/>
            <a:ext cx="718732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sz="16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TRANSPORT</a:t>
            </a:r>
            <a:endParaRPr lang="pl-PL" sz="2000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Zadłużenie (ostatnie 12 miesięcy)</a:t>
            </a:r>
            <a:b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9D8A6EF-7774-0EE3-528E-C0F7A76900D1}"/>
              </a:ext>
            </a:extLst>
          </p:cNvPr>
          <p:cNvSpPr/>
          <p:nvPr/>
        </p:nvSpPr>
        <p:spPr>
          <a:xfrm>
            <a:off x="0" y="5034012"/>
            <a:ext cx="9144000" cy="109488"/>
          </a:xfrm>
          <a:prstGeom prst="rect">
            <a:avLst/>
          </a:prstGeom>
          <a:gradFill>
            <a:gsLst>
              <a:gs pos="0">
                <a:srgbClr val="FD0000"/>
              </a:gs>
              <a:gs pos="100000">
                <a:srgbClr val="FFC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1A3F15A-1093-F573-7D70-5718EF06D984}"/>
              </a:ext>
            </a:extLst>
          </p:cNvPr>
          <p:cNvSpPr txBox="1"/>
          <p:nvPr/>
        </p:nvSpPr>
        <p:spPr>
          <a:xfrm>
            <a:off x="494975" y="797682"/>
            <a:ext cx="81489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0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… W MILIARDACH ZŁOTYCH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C90726C9-AA01-D46A-A790-45CCFF0071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112653"/>
              </p:ext>
            </p:extLst>
          </p:nvPr>
        </p:nvGraphicFramePr>
        <p:xfrm>
          <a:off x="494975" y="907170"/>
          <a:ext cx="8148975" cy="3696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Grafika 2">
            <a:extLst>
              <a:ext uri="{FF2B5EF4-FFF2-40B4-BE49-F238E27FC236}">
                <a16:creationId xmlns:a16="http://schemas.microsoft.com/office/drawing/2014/main" id="{D10745E0-2096-77AF-4ADF-B0BE67034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913" y="167508"/>
            <a:ext cx="932680" cy="61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2000"/>
    </mc:Choice>
    <mc:Fallback xmlns="">
      <p:transition advClick="0" advTm="1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F7BCE-1B96-540E-5E92-4B027AB7B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7;p47">
            <a:extLst>
              <a:ext uri="{FF2B5EF4-FFF2-40B4-BE49-F238E27FC236}">
                <a16:creationId xmlns:a16="http://schemas.microsoft.com/office/drawing/2014/main" id="{EE475E54-6833-7A81-A898-C81559C1BB50}"/>
              </a:ext>
            </a:extLst>
          </p:cNvPr>
          <p:cNvSpPr txBox="1">
            <a:spLocks/>
          </p:cNvSpPr>
          <p:nvPr/>
        </p:nvSpPr>
        <p:spPr>
          <a:xfrm>
            <a:off x="978339" y="125679"/>
            <a:ext cx="718732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sz="16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TRANSPORT</a:t>
            </a:r>
            <a:endParaRPr lang="pl-PL" sz="2000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Zadłużenie (ostatnie 12 miesięcy)</a:t>
            </a:r>
            <a:b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B944D32-95F4-84AE-F6A2-6EE32FFCE085}"/>
              </a:ext>
            </a:extLst>
          </p:cNvPr>
          <p:cNvSpPr/>
          <p:nvPr/>
        </p:nvSpPr>
        <p:spPr>
          <a:xfrm>
            <a:off x="0" y="5034012"/>
            <a:ext cx="9144000" cy="109488"/>
          </a:xfrm>
          <a:prstGeom prst="rect">
            <a:avLst/>
          </a:prstGeom>
          <a:gradFill>
            <a:gsLst>
              <a:gs pos="0">
                <a:srgbClr val="FD0000"/>
              </a:gs>
              <a:gs pos="100000">
                <a:srgbClr val="FFC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444828B-E87B-45BB-6CC1-8616531773F3}"/>
              </a:ext>
            </a:extLst>
          </p:cNvPr>
          <p:cNvSpPr txBox="1"/>
          <p:nvPr/>
        </p:nvSpPr>
        <p:spPr>
          <a:xfrm>
            <a:off x="494975" y="797682"/>
            <a:ext cx="81489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0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… W MILIARDACH ZŁOTYCH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53A2AFB0-C9B7-3493-40ED-B8833643DE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3727286"/>
              </p:ext>
            </p:extLst>
          </p:nvPr>
        </p:nvGraphicFramePr>
        <p:xfrm>
          <a:off x="494975" y="907170"/>
          <a:ext cx="8148975" cy="3696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Grafika 2">
            <a:extLst>
              <a:ext uri="{FF2B5EF4-FFF2-40B4-BE49-F238E27FC236}">
                <a16:creationId xmlns:a16="http://schemas.microsoft.com/office/drawing/2014/main" id="{F6EF8781-B4E1-97F9-6430-6685E3AF4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913" y="167508"/>
            <a:ext cx="932680" cy="618797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CB71F009-32E1-0ACB-6D3B-DD9AE7691AA1}"/>
              </a:ext>
            </a:extLst>
          </p:cNvPr>
          <p:cNvSpPr txBox="1"/>
          <p:nvPr/>
        </p:nvSpPr>
        <p:spPr>
          <a:xfrm>
            <a:off x="7551113" y="1014891"/>
            <a:ext cx="1426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1 568 268 829 zł</a:t>
            </a:r>
          </a:p>
        </p:txBody>
      </p:sp>
    </p:spTree>
    <p:extLst>
      <p:ext uri="{BB962C8B-B14F-4D97-AF65-F5344CB8AC3E}">
        <p14:creationId xmlns:p14="http://schemas.microsoft.com/office/powerpoint/2010/main" val="327038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62A1C-2C6D-7610-ED23-C7332C54F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7;p47">
            <a:extLst>
              <a:ext uri="{FF2B5EF4-FFF2-40B4-BE49-F238E27FC236}">
                <a16:creationId xmlns:a16="http://schemas.microsoft.com/office/drawing/2014/main" id="{BF474384-CF84-BAFE-A6BB-7ABF627CD625}"/>
              </a:ext>
            </a:extLst>
          </p:cNvPr>
          <p:cNvSpPr txBox="1">
            <a:spLocks/>
          </p:cNvSpPr>
          <p:nvPr/>
        </p:nvSpPr>
        <p:spPr>
          <a:xfrm>
            <a:off x="978339" y="125679"/>
            <a:ext cx="718732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sz="16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TRANSPORT</a:t>
            </a:r>
            <a:endParaRPr lang="pl-PL" sz="2000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Zadłużenie (wierzyciele)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3D82E101-5078-09A1-81CC-F6DFD528DD76}"/>
              </a:ext>
            </a:extLst>
          </p:cNvPr>
          <p:cNvSpPr/>
          <p:nvPr/>
        </p:nvSpPr>
        <p:spPr>
          <a:xfrm>
            <a:off x="0" y="5034012"/>
            <a:ext cx="9144000" cy="109488"/>
          </a:xfrm>
          <a:prstGeom prst="rect">
            <a:avLst/>
          </a:prstGeom>
          <a:gradFill>
            <a:gsLst>
              <a:gs pos="0">
                <a:srgbClr val="FD0000"/>
              </a:gs>
              <a:gs pos="100000">
                <a:srgbClr val="FFC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964F77B-4DB6-D3DC-E2BF-11282265C820}"/>
              </a:ext>
            </a:extLst>
          </p:cNvPr>
          <p:cNvSpPr txBox="1"/>
          <p:nvPr/>
        </p:nvSpPr>
        <p:spPr>
          <a:xfrm>
            <a:off x="2286000" y="1128641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Największe długi wobec 3 branż: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434CBB63-BC77-8BAA-0EF1-70AA0542D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913" y="167508"/>
            <a:ext cx="932680" cy="618797"/>
          </a:xfrm>
          <a:prstGeom prst="rect">
            <a:avLst/>
          </a:prstGeom>
        </p:spPr>
      </p:pic>
      <p:grpSp>
        <p:nvGrpSpPr>
          <p:cNvPr id="8" name="Grupa 7">
            <a:extLst>
              <a:ext uri="{FF2B5EF4-FFF2-40B4-BE49-F238E27FC236}">
                <a16:creationId xmlns:a16="http://schemas.microsoft.com/office/drawing/2014/main" id="{2C11DC5D-0E16-55D6-807C-C75023D649E8}"/>
              </a:ext>
            </a:extLst>
          </p:cNvPr>
          <p:cNvGrpSpPr/>
          <p:nvPr/>
        </p:nvGrpSpPr>
        <p:grpSpPr>
          <a:xfrm flipH="1">
            <a:off x="-6337757" y="1804083"/>
            <a:ext cx="6940268" cy="442800"/>
            <a:chOff x="407448" y="757454"/>
            <a:chExt cx="5704282" cy="442800"/>
          </a:xfrm>
        </p:grpSpPr>
        <p:sp>
          <p:nvSpPr>
            <p:cNvPr id="9" name="Prostokąt: zaokrąglone rogi 8">
              <a:extLst>
                <a:ext uri="{FF2B5EF4-FFF2-40B4-BE49-F238E27FC236}">
                  <a16:creationId xmlns:a16="http://schemas.microsoft.com/office/drawing/2014/main" id="{4DE2D020-19D7-2B8F-DFD2-22F9EE78722F}"/>
                </a:ext>
              </a:extLst>
            </p:cNvPr>
            <p:cNvSpPr/>
            <p:nvPr/>
          </p:nvSpPr>
          <p:spPr>
            <a:xfrm>
              <a:off x="407448" y="757454"/>
              <a:ext cx="5704282" cy="442800"/>
            </a:xfrm>
            <a:prstGeom prst="roundRect">
              <a:avLst/>
            </a:prstGeom>
            <a:solidFill>
              <a:srgbClr val="E8463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rostokąt: zaokrąglone rogi 4">
              <a:extLst>
                <a:ext uri="{FF2B5EF4-FFF2-40B4-BE49-F238E27FC236}">
                  <a16:creationId xmlns:a16="http://schemas.microsoft.com/office/drawing/2014/main" id="{6415958A-870E-DD9E-AA8A-47A2BBA14F58}"/>
                </a:ext>
              </a:extLst>
            </p:cNvPr>
            <p:cNvSpPr txBox="1"/>
            <p:nvPr/>
          </p:nvSpPr>
          <p:spPr>
            <a:xfrm>
              <a:off x="429064" y="779070"/>
              <a:ext cx="5661050" cy="3995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608" tIns="0" rIns="215608" bIns="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5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ZARZĄDZANIE WIERZYTELNOŚCIAMI… </a:t>
              </a:r>
              <a:r>
                <a:rPr lang="pl-PL" sz="1500" b="1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457,6 mln złotych</a:t>
              </a:r>
            </a:p>
          </p:txBody>
        </p: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EB9D35BA-3E83-46EA-C2D0-388680E845C6}"/>
              </a:ext>
            </a:extLst>
          </p:cNvPr>
          <p:cNvGrpSpPr/>
          <p:nvPr/>
        </p:nvGrpSpPr>
        <p:grpSpPr>
          <a:xfrm>
            <a:off x="-5253586" y="2467358"/>
            <a:ext cx="5856097" cy="442800"/>
            <a:chOff x="407448" y="1437854"/>
            <a:chExt cx="5704282" cy="442800"/>
          </a:xfrm>
        </p:grpSpPr>
        <p:sp>
          <p:nvSpPr>
            <p:cNvPr id="12" name="Prostokąt: zaokrąglone rogi 11">
              <a:extLst>
                <a:ext uri="{FF2B5EF4-FFF2-40B4-BE49-F238E27FC236}">
                  <a16:creationId xmlns:a16="http://schemas.microsoft.com/office/drawing/2014/main" id="{AD537B5C-E142-8E63-A445-CD273AAEB6CD}"/>
                </a:ext>
              </a:extLst>
            </p:cNvPr>
            <p:cNvSpPr/>
            <p:nvPr/>
          </p:nvSpPr>
          <p:spPr>
            <a:xfrm>
              <a:off x="407448" y="1437854"/>
              <a:ext cx="5704282" cy="442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rostokąt: zaokrąglone rogi 4">
              <a:extLst>
                <a:ext uri="{FF2B5EF4-FFF2-40B4-BE49-F238E27FC236}">
                  <a16:creationId xmlns:a16="http://schemas.microsoft.com/office/drawing/2014/main" id="{5070D608-CDD6-5A9D-F775-2DDF9FA69591}"/>
                </a:ext>
              </a:extLst>
            </p:cNvPr>
            <p:cNvSpPr txBox="1"/>
            <p:nvPr/>
          </p:nvSpPr>
          <p:spPr>
            <a:xfrm>
              <a:off x="429064" y="1459470"/>
              <a:ext cx="5661050" cy="3995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608" tIns="0" rIns="215608" bIns="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5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LEASING… </a:t>
              </a:r>
              <a:r>
                <a:rPr lang="pl-PL" sz="1500" b="1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326,9 mln złotych</a:t>
              </a:r>
              <a:r>
                <a:rPr lang="pl-PL" sz="15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9D97FAD2-42DF-9024-2CA0-C24063BC14F6}"/>
              </a:ext>
            </a:extLst>
          </p:cNvPr>
          <p:cNvGrpSpPr/>
          <p:nvPr/>
        </p:nvGrpSpPr>
        <p:grpSpPr>
          <a:xfrm>
            <a:off x="-4634843" y="3197648"/>
            <a:ext cx="5211055" cy="442800"/>
            <a:chOff x="407448" y="2118254"/>
            <a:chExt cx="5704282" cy="442800"/>
          </a:xfrm>
        </p:grpSpPr>
        <p:sp>
          <p:nvSpPr>
            <p:cNvPr id="16" name="Prostokąt: zaokrąglone rogi 15">
              <a:extLst>
                <a:ext uri="{FF2B5EF4-FFF2-40B4-BE49-F238E27FC236}">
                  <a16:creationId xmlns:a16="http://schemas.microsoft.com/office/drawing/2014/main" id="{5B227D84-A092-CFFE-01D8-DD6286C6E696}"/>
                </a:ext>
              </a:extLst>
            </p:cNvPr>
            <p:cNvSpPr/>
            <p:nvPr/>
          </p:nvSpPr>
          <p:spPr>
            <a:xfrm>
              <a:off x="407448" y="2118254"/>
              <a:ext cx="5704282" cy="4428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rostokąt: zaokrąglone rogi 4">
              <a:extLst>
                <a:ext uri="{FF2B5EF4-FFF2-40B4-BE49-F238E27FC236}">
                  <a16:creationId xmlns:a16="http://schemas.microsoft.com/office/drawing/2014/main" id="{F0C0E7A7-8378-61DC-9CF0-6671D861A477}"/>
                </a:ext>
              </a:extLst>
            </p:cNvPr>
            <p:cNvSpPr txBox="1"/>
            <p:nvPr/>
          </p:nvSpPr>
          <p:spPr>
            <a:xfrm>
              <a:off x="429064" y="2139870"/>
              <a:ext cx="5661050" cy="3995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608" tIns="0" rIns="215608" bIns="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5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PALIWA… </a:t>
              </a:r>
              <a:r>
                <a:rPr lang="pl-PL" sz="1500" b="1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244,2 mln złotych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4106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70697-2DCD-64FE-09AF-F3CB1A1E8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7;p47">
            <a:extLst>
              <a:ext uri="{FF2B5EF4-FFF2-40B4-BE49-F238E27FC236}">
                <a16:creationId xmlns:a16="http://schemas.microsoft.com/office/drawing/2014/main" id="{B78D7865-F45C-9DA2-9EC1-A553DB67320F}"/>
              </a:ext>
            </a:extLst>
          </p:cNvPr>
          <p:cNvSpPr txBox="1">
            <a:spLocks/>
          </p:cNvSpPr>
          <p:nvPr/>
        </p:nvSpPr>
        <p:spPr>
          <a:xfrm>
            <a:off x="978339" y="125679"/>
            <a:ext cx="718732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sz="16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TRANSPORT</a:t>
            </a:r>
            <a:endParaRPr lang="pl-PL" sz="2000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Zadłużenie (wierzyciele)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348249C-2B29-D095-D810-9A23202A2AB6}"/>
              </a:ext>
            </a:extLst>
          </p:cNvPr>
          <p:cNvSpPr/>
          <p:nvPr/>
        </p:nvSpPr>
        <p:spPr>
          <a:xfrm>
            <a:off x="0" y="5034012"/>
            <a:ext cx="9144000" cy="109488"/>
          </a:xfrm>
          <a:prstGeom prst="rect">
            <a:avLst/>
          </a:prstGeom>
          <a:gradFill>
            <a:gsLst>
              <a:gs pos="0">
                <a:srgbClr val="FD0000"/>
              </a:gs>
              <a:gs pos="100000">
                <a:srgbClr val="FFC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9FEC32A-E650-5312-A818-EBFC90237213}"/>
              </a:ext>
            </a:extLst>
          </p:cNvPr>
          <p:cNvSpPr txBox="1"/>
          <p:nvPr/>
        </p:nvSpPr>
        <p:spPr>
          <a:xfrm>
            <a:off x="2286000" y="1128641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Największe długi wobec 3 branż: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1591720C-B806-85D3-CA5C-7E390426A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913" y="167508"/>
            <a:ext cx="932680" cy="618797"/>
          </a:xfrm>
          <a:prstGeom prst="rect">
            <a:avLst/>
          </a:prstGeom>
        </p:spPr>
      </p:pic>
      <p:grpSp>
        <p:nvGrpSpPr>
          <p:cNvPr id="8" name="Grupa 7">
            <a:extLst>
              <a:ext uri="{FF2B5EF4-FFF2-40B4-BE49-F238E27FC236}">
                <a16:creationId xmlns:a16="http://schemas.microsoft.com/office/drawing/2014/main" id="{D7373581-539C-6712-3A5D-4D5D13CBA7B4}"/>
              </a:ext>
            </a:extLst>
          </p:cNvPr>
          <p:cNvGrpSpPr/>
          <p:nvPr/>
        </p:nvGrpSpPr>
        <p:grpSpPr>
          <a:xfrm flipH="1">
            <a:off x="602511" y="1764940"/>
            <a:ext cx="6940268" cy="442800"/>
            <a:chOff x="407448" y="757454"/>
            <a:chExt cx="5704282" cy="442800"/>
          </a:xfrm>
        </p:grpSpPr>
        <p:sp>
          <p:nvSpPr>
            <p:cNvPr id="9" name="Prostokąt: zaokrąglone rogi 8">
              <a:extLst>
                <a:ext uri="{FF2B5EF4-FFF2-40B4-BE49-F238E27FC236}">
                  <a16:creationId xmlns:a16="http://schemas.microsoft.com/office/drawing/2014/main" id="{7E47532D-7C23-5EB9-EA2A-284FB85AD517}"/>
                </a:ext>
              </a:extLst>
            </p:cNvPr>
            <p:cNvSpPr/>
            <p:nvPr/>
          </p:nvSpPr>
          <p:spPr>
            <a:xfrm>
              <a:off x="407448" y="757454"/>
              <a:ext cx="5704282" cy="442800"/>
            </a:xfrm>
            <a:prstGeom prst="roundRect">
              <a:avLst/>
            </a:prstGeom>
            <a:solidFill>
              <a:srgbClr val="E8463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rostokąt: zaokrąglone rogi 4">
              <a:extLst>
                <a:ext uri="{FF2B5EF4-FFF2-40B4-BE49-F238E27FC236}">
                  <a16:creationId xmlns:a16="http://schemas.microsoft.com/office/drawing/2014/main" id="{5D81B32B-2025-D834-F389-39CAEA78C88C}"/>
                </a:ext>
              </a:extLst>
            </p:cNvPr>
            <p:cNvSpPr txBox="1"/>
            <p:nvPr/>
          </p:nvSpPr>
          <p:spPr>
            <a:xfrm>
              <a:off x="429064" y="779070"/>
              <a:ext cx="5661050" cy="3995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608" tIns="0" rIns="215608" bIns="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5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ZARZĄDZANIE WIERZYTELNOŚCIAMI… </a:t>
              </a:r>
              <a:r>
                <a:rPr lang="pl-PL" sz="1500" b="1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457,6 mln złotych</a:t>
              </a:r>
            </a:p>
          </p:txBody>
        </p: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8ECB423C-C944-22C8-89B1-045ABCDEE6D3}"/>
              </a:ext>
            </a:extLst>
          </p:cNvPr>
          <p:cNvGrpSpPr/>
          <p:nvPr/>
        </p:nvGrpSpPr>
        <p:grpSpPr>
          <a:xfrm>
            <a:off x="-5253586" y="2467358"/>
            <a:ext cx="5856097" cy="442800"/>
            <a:chOff x="407448" y="1437854"/>
            <a:chExt cx="5704282" cy="442800"/>
          </a:xfrm>
        </p:grpSpPr>
        <p:sp>
          <p:nvSpPr>
            <p:cNvPr id="12" name="Prostokąt: zaokrąglone rogi 11">
              <a:extLst>
                <a:ext uri="{FF2B5EF4-FFF2-40B4-BE49-F238E27FC236}">
                  <a16:creationId xmlns:a16="http://schemas.microsoft.com/office/drawing/2014/main" id="{873789AE-FAA0-0695-A566-AD3CB0AB80DA}"/>
                </a:ext>
              </a:extLst>
            </p:cNvPr>
            <p:cNvSpPr/>
            <p:nvPr/>
          </p:nvSpPr>
          <p:spPr>
            <a:xfrm>
              <a:off x="407448" y="1437854"/>
              <a:ext cx="5704282" cy="442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rostokąt: zaokrąglone rogi 4">
              <a:extLst>
                <a:ext uri="{FF2B5EF4-FFF2-40B4-BE49-F238E27FC236}">
                  <a16:creationId xmlns:a16="http://schemas.microsoft.com/office/drawing/2014/main" id="{03D2E6AD-B081-817E-8F5D-B92B9CF8A37D}"/>
                </a:ext>
              </a:extLst>
            </p:cNvPr>
            <p:cNvSpPr txBox="1"/>
            <p:nvPr/>
          </p:nvSpPr>
          <p:spPr>
            <a:xfrm>
              <a:off x="429064" y="1459470"/>
              <a:ext cx="5661050" cy="3995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608" tIns="0" rIns="215608" bIns="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5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LEASING… </a:t>
              </a:r>
              <a:r>
                <a:rPr lang="pl-PL" sz="1500" b="1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326,9 mln złotych</a:t>
              </a:r>
              <a:r>
                <a:rPr lang="pl-PL" sz="15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5CBC112F-DA4D-7E1B-628A-BF5715F012AC}"/>
              </a:ext>
            </a:extLst>
          </p:cNvPr>
          <p:cNvGrpSpPr/>
          <p:nvPr/>
        </p:nvGrpSpPr>
        <p:grpSpPr>
          <a:xfrm>
            <a:off x="-4634843" y="3197648"/>
            <a:ext cx="5211055" cy="442800"/>
            <a:chOff x="407448" y="2118254"/>
            <a:chExt cx="5704282" cy="442800"/>
          </a:xfrm>
        </p:grpSpPr>
        <p:sp>
          <p:nvSpPr>
            <p:cNvPr id="16" name="Prostokąt: zaokrąglone rogi 15">
              <a:extLst>
                <a:ext uri="{FF2B5EF4-FFF2-40B4-BE49-F238E27FC236}">
                  <a16:creationId xmlns:a16="http://schemas.microsoft.com/office/drawing/2014/main" id="{F1ED4BF4-9E6A-1AB4-194E-427D484DD32F}"/>
                </a:ext>
              </a:extLst>
            </p:cNvPr>
            <p:cNvSpPr/>
            <p:nvPr/>
          </p:nvSpPr>
          <p:spPr>
            <a:xfrm>
              <a:off x="407448" y="2118254"/>
              <a:ext cx="5704282" cy="4428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rostokąt: zaokrąglone rogi 4">
              <a:extLst>
                <a:ext uri="{FF2B5EF4-FFF2-40B4-BE49-F238E27FC236}">
                  <a16:creationId xmlns:a16="http://schemas.microsoft.com/office/drawing/2014/main" id="{29D37180-1C8F-11CA-4C95-8D4AC5235DBC}"/>
                </a:ext>
              </a:extLst>
            </p:cNvPr>
            <p:cNvSpPr txBox="1"/>
            <p:nvPr/>
          </p:nvSpPr>
          <p:spPr>
            <a:xfrm>
              <a:off x="429064" y="2139870"/>
              <a:ext cx="5661050" cy="3995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608" tIns="0" rIns="215608" bIns="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5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PALIWA… </a:t>
              </a:r>
              <a:r>
                <a:rPr lang="pl-PL" sz="1500" b="1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244,2 mln złotych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968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C4C91-6977-EC34-05E6-614AC2732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7;p47">
            <a:extLst>
              <a:ext uri="{FF2B5EF4-FFF2-40B4-BE49-F238E27FC236}">
                <a16:creationId xmlns:a16="http://schemas.microsoft.com/office/drawing/2014/main" id="{A3990ED5-DF87-8A5B-FA8A-0542AA01CA3C}"/>
              </a:ext>
            </a:extLst>
          </p:cNvPr>
          <p:cNvSpPr txBox="1">
            <a:spLocks/>
          </p:cNvSpPr>
          <p:nvPr/>
        </p:nvSpPr>
        <p:spPr>
          <a:xfrm>
            <a:off x="978339" y="125679"/>
            <a:ext cx="718732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sz="16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TRANSPORT</a:t>
            </a:r>
            <a:endParaRPr lang="pl-PL" sz="2000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Zadłużenie (wierzyciele)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0852428-B047-C138-2451-03D219968096}"/>
              </a:ext>
            </a:extLst>
          </p:cNvPr>
          <p:cNvSpPr/>
          <p:nvPr/>
        </p:nvSpPr>
        <p:spPr>
          <a:xfrm>
            <a:off x="0" y="5034012"/>
            <a:ext cx="9144000" cy="109488"/>
          </a:xfrm>
          <a:prstGeom prst="rect">
            <a:avLst/>
          </a:prstGeom>
          <a:gradFill>
            <a:gsLst>
              <a:gs pos="0">
                <a:srgbClr val="FD0000"/>
              </a:gs>
              <a:gs pos="100000">
                <a:srgbClr val="FFC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F41F870-19DB-8D29-650F-E70CFFF4E4F2}"/>
              </a:ext>
            </a:extLst>
          </p:cNvPr>
          <p:cNvSpPr txBox="1"/>
          <p:nvPr/>
        </p:nvSpPr>
        <p:spPr>
          <a:xfrm>
            <a:off x="2286000" y="1128641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Największe długi wobec 3 branż: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29BBA3AB-CD35-655F-4610-426EDC169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913" y="167508"/>
            <a:ext cx="932680" cy="618797"/>
          </a:xfrm>
          <a:prstGeom prst="rect">
            <a:avLst/>
          </a:prstGeom>
        </p:spPr>
      </p:pic>
      <p:grpSp>
        <p:nvGrpSpPr>
          <p:cNvPr id="8" name="Grupa 7">
            <a:extLst>
              <a:ext uri="{FF2B5EF4-FFF2-40B4-BE49-F238E27FC236}">
                <a16:creationId xmlns:a16="http://schemas.microsoft.com/office/drawing/2014/main" id="{704E2CFE-ACC6-0E0E-094B-8624BA7752DE}"/>
              </a:ext>
            </a:extLst>
          </p:cNvPr>
          <p:cNvGrpSpPr/>
          <p:nvPr/>
        </p:nvGrpSpPr>
        <p:grpSpPr>
          <a:xfrm flipH="1">
            <a:off x="602511" y="1764940"/>
            <a:ext cx="6940268" cy="442800"/>
            <a:chOff x="407448" y="757454"/>
            <a:chExt cx="5704282" cy="442800"/>
          </a:xfrm>
        </p:grpSpPr>
        <p:sp>
          <p:nvSpPr>
            <p:cNvPr id="9" name="Prostokąt: zaokrąglone rogi 8">
              <a:extLst>
                <a:ext uri="{FF2B5EF4-FFF2-40B4-BE49-F238E27FC236}">
                  <a16:creationId xmlns:a16="http://schemas.microsoft.com/office/drawing/2014/main" id="{930294F4-A00F-A949-388B-19EEE7C3BF61}"/>
                </a:ext>
              </a:extLst>
            </p:cNvPr>
            <p:cNvSpPr/>
            <p:nvPr/>
          </p:nvSpPr>
          <p:spPr>
            <a:xfrm>
              <a:off x="407448" y="757454"/>
              <a:ext cx="5704282" cy="442800"/>
            </a:xfrm>
            <a:prstGeom prst="roundRect">
              <a:avLst/>
            </a:prstGeom>
            <a:solidFill>
              <a:srgbClr val="E8463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rostokąt: zaokrąglone rogi 4">
              <a:extLst>
                <a:ext uri="{FF2B5EF4-FFF2-40B4-BE49-F238E27FC236}">
                  <a16:creationId xmlns:a16="http://schemas.microsoft.com/office/drawing/2014/main" id="{4688E8D3-1EE6-43C3-3669-0C9E048A446F}"/>
                </a:ext>
              </a:extLst>
            </p:cNvPr>
            <p:cNvSpPr txBox="1"/>
            <p:nvPr/>
          </p:nvSpPr>
          <p:spPr>
            <a:xfrm>
              <a:off x="429064" y="779070"/>
              <a:ext cx="5661050" cy="3995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608" tIns="0" rIns="215608" bIns="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5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ZARZĄDZANIE WIERZYTELNOŚCIAMI… </a:t>
              </a:r>
              <a:r>
                <a:rPr lang="pl-PL" sz="1500" b="1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457,6 mln złotych</a:t>
              </a:r>
            </a:p>
          </p:txBody>
        </p: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269E3414-25C1-136E-D7B2-AD4F97A5443E}"/>
              </a:ext>
            </a:extLst>
          </p:cNvPr>
          <p:cNvGrpSpPr/>
          <p:nvPr/>
        </p:nvGrpSpPr>
        <p:grpSpPr>
          <a:xfrm>
            <a:off x="576212" y="2492961"/>
            <a:ext cx="5856097" cy="442800"/>
            <a:chOff x="407448" y="1437854"/>
            <a:chExt cx="5704282" cy="442800"/>
          </a:xfrm>
        </p:grpSpPr>
        <p:sp>
          <p:nvSpPr>
            <p:cNvPr id="12" name="Prostokąt: zaokrąglone rogi 11">
              <a:extLst>
                <a:ext uri="{FF2B5EF4-FFF2-40B4-BE49-F238E27FC236}">
                  <a16:creationId xmlns:a16="http://schemas.microsoft.com/office/drawing/2014/main" id="{159A79E9-50E5-B519-A97C-3DB444026CA6}"/>
                </a:ext>
              </a:extLst>
            </p:cNvPr>
            <p:cNvSpPr/>
            <p:nvPr/>
          </p:nvSpPr>
          <p:spPr>
            <a:xfrm>
              <a:off x="407448" y="1437854"/>
              <a:ext cx="5704282" cy="442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rostokąt: zaokrąglone rogi 4">
              <a:extLst>
                <a:ext uri="{FF2B5EF4-FFF2-40B4-BE49-F238E27FC236}">
                  <a16:creationId xmlns:a16="http://schemas.microsoft.com/office/drawing/2014/main" id="{A3343D3A-2265-5EB0-BF40-F047DEED1710}"/>
                </a:ext>
              </a:extLst>
            </p:cNvPr>
            <p:cNvSpPr txBox="1"/>
            <p:nvPr/>
          </p:nvSpPr>
          <p:spPr>
            <a:xfrm>
              <a:off x="429064" y="1459470"/>
              <a:ext cx="5661050" cy="3995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608" tIns="0" rIns="215608" bIns="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5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LEASING… </a:t>
              </a:r>
              <a:r>
                <a:rPr lang="pl-PL" sz="1500" b="1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326,9 mln złotych</a:t>
              </a:r>
              <a:r>
                <a:rPr lang="pl-PL" sz="15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A9EE89EF-13CD-30F7-52E6-2F3F567A6506}"/>
              </a:ext>
            </a:extLst>
          </p:cNvPr>
          <p:cNvGrpSpPr/>
          <p:nvPr/>
        </p:nvGrpSpPr>
        <p:grpSpPr>
          <a:xfrm>
            <a:off x="-4634843" y="3197648"/>
            <a:ext cx="5211055" cy="442800"/>
            <a:chOff x="407448" y="2118254"/>
            <a:chExt cx="5704282" cy="442800"/>
          </a:xfrm>
        </p:grpSpPr>
        <p:sp>
          <p:nvSpPr>
            <p:cNvPr id="16" name="Prostokąt: zaokrąglone rogi 15">
              <a:extLst>
                <a:ext uri="{FF2B5EF4-FFF2-40B4-BE49-F238E27FC236}">
                  <a16:creationId xmlns:a16="http://schemas.microsoft.com/office/drawing/2014/main" id="{AAEA71FC-726D-8BDA-CA51-F8554E48646E}"/>
                </a:ext>
              </a:extLst>
            </p:cNvPr>
            <p:cNvSpPr/>
            <p:nvPr/>
          </p:nvSpPr>
          <p:spPr>
            <a:xfrm>
              <a:off x="407448" y="2118254"/>
              <a:ext cx="5704282" cy="4428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rostokąt: zaokrąglone rogi 4">
              <a:extLst>
                <a:ext uri="{FF2B5EF4-FFF2-40B4-BE49-F238E27FC236}">
                  <a16:creationId xmlns:a16="http://schemas.microsoft.com/office/drawing/2014/main" id="{DD06E6A9-E603-A523-3403-E5170F4E8140}"/>
                </a:ext>
              </a:extLst>
            </p:cNvPr>
            <p:cNvSpPr txBox="1"/>
            <p:nvPr/>
          </p:nvSpPr>
          <p:spPr>
            <a:xfrm>
              <a:off x="429064" y="2139870"/>
              <a:ext cx="5661050" cy="3995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608" tIns="0" rIns="215608" bIns="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5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PALIWA… </a:t>
              </a:r>
              <a:r>
                <a:rPr lang="pl-PL" sz="1500" b="1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244,2 mln złotych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7467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3164</TotalTime>
  <Words>308</Words>
  <Application>Microsoft Office PowerPoint</Application>
  <PresentationFormat>Pokaz na ekranie (16:9)</PresentationFormat>
  <Paragraphs>107</Paragraphs>
  <Slides>17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Open Sans 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Paweł Zawadzki</dc:creator>
  <cp:lastModifiedBy>Tomasz Gadziński</cp:lastModifiedBy>
  <cp:revision>147</cp:revision>
  <dcterms:created xsi:type="dcterms:W3CDTF">2024-03-25T11:44:30Z</dcterms:created>
  <dcterms:modified xsi:type="dcterms:W3CDTF">2025-03-12T14:57:16Z</dcterms:modified>
</cp:coreProperties>
</file>